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haansoftxlsx"/>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notesSlides/notesSlide21.xml" ContentType="application/vnd.openxmlformats-officedocument.presentationml.notesSlide+xml"/>
  <Override PartName="/ppt/charts/chart4.xml" ContentType="application/vnd.openxmlformats-officedocument.drawingml.chart+xml"/>
  <Override PartName="/ppt/embeddings/Microsoft_Excel_____4.xlsx" ContentType="application/vnd.openxmlformats-officedocument.spreadsheetml.sheet"/>
  <Override PartName="/ppt/charts/chart5.xml" ContentType="application/vnd.openxmlformats-officedocument.drawingml.chart+xml"/>
  <Override PartName="/ppt/embeddings/Microsoft_Excel_____5.xlsx" ContentType="application/vnd.openxmlformats-officedocument.spreadsheetml.sheet"/>
  <Override PartName="/ppt/charts/chart6.xml" ContentType="application/vnd.openxmlformats-officedocument.drawingml.chart+xml"/>
  <Override PartName="/ppt/embeddings/Microsoft_Excel_____6.xlsx" ContentType="application/vnd.openxmlformats-officedocument.spreadsheetml.sheet"/>
  <Override PartName="/ppt/charts/chart7.xml" ContentType="application/vnd.openxmlformats-officedocument.drawingml.chart+xml"/>
  <Override PartName="/ppt/embeddings/Microsoft_Excel_____7.xlsx" ContentType="application/vnd.openxmlformats-officedocument.spreadsheetml.shee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handoutMasterIdLst>
    <p:handoutMasterId r:id="rId60"/>
  </p:handoutMasterIdLst>
  <p:sldIdLst>
    <p:sldId id="364" r:id="rId2"/>
    <p:sldId id="410" r:id="rId3"/>
    <p:sldId id="415" r:id="rId4"/>
    <p:sldId id="409" r:id="rId5"/>
    <p:sldId id="494" r:id="rId6"/>
    <p:sldId id="510" r:id="rId7"/>
    <p:sldId id="497" r:id="rId8"/>
    <p:sldId id="498" r:id="rId9"/>
    <p:sldId id="499" r:id="rId10"/>
    <p:sldId id="500" r:id="rId11"/>
    <p:sldId id="501" r:id="rId12"/>
    <p:sldId id="503" r:id="rId13"/>
    <p:sldId id="507" r:id="rId14"/>
    <p:sldId id="504" r:id="rId15"/>
    <p:sldId id="505" r:id="rId16"/>
    <p:sldId id="512" r:id="rId17"/>
    <p:sldId id="424" r:id="rId18"/>
    <p:sldId id="429" r:id="rId19"/>
    <p:sldId id="430" r:id="rId20"/>
    <p:sldId id="433" r:id="rId21"/>
    <p:sldId id="432" r:id="rId22"/>
    <p:sldId id="474" r:id="rId23"/>
    <p:sldId id="468" r:id="rId24"/>
    <p:sldId id="441" r:id="rId25"/>
    <p:sldId id="506" r:id="rId26"/>
    <p:sldId id="366" r:id="rId27"/>
    <p:sldId id="457" r:id="rId28"/>
    <p:sldId id="502" r:id="rId29"/>
    <p:sldId id="511" r:id="rId30"/>
    <p:sldId id="477" r:id="rId31"/>
    <p:sldId id="478" r:id="rId32"/>
    <p:sldId id="460" r:id="rId33"/>
    <p:sldId id="435" r:id="rId34"/>
    <p:sldId id="513" r:id="rId35"/>
    <p:sldId id="491" r:id="rId36"/>
    <p:sldId id="485" r:id="rId37"/>
    <p:sldId id="492" r:id="rId38"/>
    <p:sldId id="493" r:id="rId39"/>
    <p:sldId id="481" r:id="rId40"/>
    <p:sldId id="482" r:id="rId41"/>
    <p:sldId id="483" r:id="rId42"/>
    <p:sldId id="484" r:id="rId43"/>
    <p:sldId id="486" r:id="rId44"/>
    <p:sldId id="487" r:id="rId45"/>
    <p:sldId id="488" r:id="rId46"/>
    <p:sldId id="490" r:id="rId47"/>
    <p:sldId id="431" r:id="rId48"/>
    <p:sldId id="428" r:id="rId49"/>
    <p:sldId id="472" r:id="rId50"/>
    <p:sldId id="469" r:id="rId51"/>
    <p:sldId id="419" r:id="rId52"/>
    <p:sldId id="479" r:id="rId53"/>
    <p:sldId id="392" r:id="rId54"/>
    <p:sldId id="393" r:id="rId55"/>
    <p:sldId id="470" r:id="rId56"/>
    <p:sldId id="402" r:id="rId57"/>
    <p:sldId id="404" r:id="rId58"/>
  </p:sldIdLst>
  <p:sldSz cx="9144000" cy="6858000" type="screen4x3"/>
  <p:notesSz cx="6797675" cy="9874250"/>
  <p:embeddedFontLst>
    <p:embeddedFont>
      <p:font typeface="Open Sans" charset="0"/>
      <p:regular r:id="rId61"/>
      <p:bold r:id="rId62"/>
      <p:italic r:id="rId63"/>
      <p:boldItalic r:id="rId64"/>
    </p:embeddedFont>
    <p:embeddedFont>
      <p:font typeface="Verdana" pitchFamily="34" charset="0"/>
      <p:regular r:id="rId65"/>
      <p:bold r:id="rId66"/>
      <p:italic r:id="rId67"/>
      <p:boldItalic r:id="rId68"/>
    </p:embeddedFont>
    <p:embeddedFont>
      <p:font typeface="Gisha" pitchFamily="34" charset="-79"/>
      <p:regular r:id="rId69"/>
      <p:bold r:id="rId70"/>
    </p:embeddedFont>
    <p:embeddedFont>
      <p:font typeface="맑은 고딕" pitchFamily="50" charset="-127"/>
      <p:regular r:id="rId71"/>
      <p:bold r:id="rId72"/>
    </p:embeddedFont>
    <p:embeddedFont>
      <p:font typeface="Calibri" pitchFamily="34" charset="0"/>
      <p:regular r:id="rId73"/>
      <p:bold r:id="rId74"/>
      <p:italic r:id="rId75"/>
      <p:boldItalic r:id="rId76"/>
    </p:embeddedFont>
    <p:embeddedFont>
      <p:font typeface="Cambria Math" pitchFamily="18" charset="0"/>
      <p:regular r:id="rId7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414"/>
    <a:srgbClr val="053296"/>
    <a:srgbClr val="033497"/>
    <a:srgbClr val="051395"/>
    <a:srgbClr val="F0F5FA"/>
    <a:srgbClr val="F7F7F7"/>
    <a:srgbClr val="FCF6F6"/>
    <a:srgbClr val="F7AFA3"/>
    <a:srgbClr val="E37F77"/>
    <a:srgbClr val="F299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보통 스타일 4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66262" autoAdjust="0"/>
  </p:normalViewPr>
  <p:slideViewPr>
    <p:cSldViewPr>
      <p:cViewPr>
        <p:scale>
          <a:sx n="75" d="100"/>
          <a:sy n="75" d="100"/>
        </p:scale>
        <p:origin x="-2664"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92" d="100"/>
          <a:sy n="92" d="100"/>
        </p:scale>
        <p:origin x="-3780" y="-9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_44444444444444411111111111111111111111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____33333333333333335551155101010101010101010101010101010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____44444444444444446661166111111111111111111111111111111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____5555555555555555777117712121212121212121212121212121212.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_55555555555555511222222222222222122222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_444444444444444111111111333333333333333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_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_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_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_1111111111111111333113388888888888888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___22222222222222224441144999999999999999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topic</c:v>
                </c:pt>
              </c:strCache>
            </c:strRef>
          </c:tx>
          <c:spPr>
            <a:solidFill>
              <a:schemeClr val="accent2">
                <a:lumMod val="60000"/>
                <a:lumOff val="40000"/>
              </a:schemeClr>
            </a:solidFill>
          </c:spPr>
          <c:invertIfNegative val="0"/>
          <c:cat>
            <c:strRef>
              <c:f>Sheet1!$A$2:$A$6</c:f>
              <c:strCache>
                <c:ptCount val="5"/>
                <c:pt idx="0">
                  <c:v>apple</c:v>
                </c:pt>
                <c:pt idx="1">
                  <c:v>grape</c:v>
                </c:pt>
                <c:pt idx="2">
                  <c:v>MS</c:v>
                </c:pt>
                <c:pt idx="3">
                  <c:v>melon</c:v>
                </c:pt>
                <c:pt idx="4">
                  <c:v>banana</c:v>
                </c:pt>
              </c:strCache>
            </c:strRef>
          </c:cat>
          <c:val>
            <c:numRef>
              <c:f>Sheet1!$B$2:$B$6</c:f>
              <c:numCache>
                <c:formatCode>General</c:formatCode>
                <c:ptCount val="5"/>
                <c:pt idx="0">
                  <c:v>1</c:v>
                </c:pt>
                <c:pt idx="1">
                  <c:v>1</c:v>
                </c:pt>
                <c:pt idx="2">
                  <c:v>0</c:v>
                </c:pt>
                <c:pt idx="3">
                  <c:v>0</c:v>
                </c:pt>
                <c:pt idx="4">
                  <c:v>1</c:v>
                </c:pt>
              </c:numCache>
            </c:numRef>
          </c:val>
        </c:ser>
        <c:dLbls>
          <c:showLegendKey val="0"/>
          <c:showVal val="0"/>
          <c:showCatName val="0"/>
          <c:showSerName val="0"/>
          <c:showPercent val="0"/>
          <c:showBubbleSize val="0"/>
        </c:dLbls>
        <c:gapWidth val="150"/>
        <c:axId val="216251904"/>
        <c:axId val="34556736"/>
      </c:barChart>
      <c:catAx>
        <c:axId val="216251904"/>
        <c:scaling>
          <c:orientation val="minMax"/>
        </c:scaling>
        <c:delete val="0"/>
        <c:axPos val="b"/>
        <c:majorTickMark val="out"/>
        <c:minorTickMark val="none"/>
        <c:tickLblPos val="nextTo"/>
        <c:txPr>
          <a:bodyPr/>
          <a:lstStyle/>
          <a:p>
            <a:pPr>
              <a:defRPr sz="800">
                <a:latin typeface="Calibri" pitchFamily="34" charset="0"/>
                <a:cs typeface="Calibri" pitchFamily="34" charset="0"/>
              </a:defRPr>
            </a:pPr>
            <a:endParaRPr lang="ko-KR"/>
          </a:p>
        </c:txPr>
        <c:crossAx val="34556736"/>
        <c:crosses val="autoZero"/>
        <c:auto val="1"/>
        <c:lblAlgn val="ctr"/>
        <c:lblOffset val="100"/>
        <c:noMultiLvlLbl val="0"/>
      </c:catAx>
      <c:valAx>
        <c:axId val="34556736"/>
        <c:scaling>
          <c:orientation val="minMax"/>
        </c:scaling>
        <c:delete val="0"/>
        <c:axPos val="l"/>
        <c:majorGridlines/>
        <c:numFmt formatCode="General" sourceLinked="1"/>
        <c:majorTickMark val="out"/>
        <c:minorTickMark val="none"/>
        <c:tickLblPos val="nextTo"/>
        <c:txPr>
          <a:bodyPr/>
          <a:lstStyle/>
          <a:p>
            <a:pPr>
              <a:defRPr sz="800"/>
            </a:pPr>
            <a:endParaRPr lang="ko-KR"/>
          </a:p>
        </c:txPr>
        <c:crossAx val="216251904"/>
        <c:crosses val="autoZero"/>
        <c:crossBetween val="between"/>
      </c:valAx>
    </c:plotArea>
    <c:plotVisOnly val="1"/>
    <c:dispBlanksAs val="gap"/>
    <c:showDLblsOverMax val="0"/>
  </c:chart>
  <c:txPr>
    <a:bodyPr/>
    <a:lstStyle/>
    <a:p>
      <a:pPr>
        <a:defRPr sz="1200"/>
      </a:pPr>
      <a:endParaRPr lang="ko-KR"/>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topic</c:v>
                </c:pt>
              </c:strCache>
            </c:strRef>
          </c:tx>
          <c:spPr>
            <a:solidFill>
              <a:srgbClr val="0070C0"/>
            </a:solidFill>
          </c:spPr>
          <c:invertIfNegative val="0"/>
          <c:cat>
            <c:strRef>
              <c:f>Sheet1!$A$2:$A$5</c:f>
              <c:strCache>
                <c:ptCount val="4"/>
                <c:pt idx="0">
                  <c:v>color</c:v>
                </c:pt>
                <c:pt idx="1">
                  <c:v>school</c:v>
                </c:pt>
                <c:pt idx="2">
                  <c:v>fruit</c:v>
                </c:pt>
                <c:pt idx="3">
                  <c:v>company</c:v>
                </c:pt>
              </c:strCache>
            </c:strRef>
          </c:cat>
          <c:val>
            <c:numRef>
              <c:f>Sheet1!$B$2:$B$5</c:f>
              <c:numCache>
                <c:formatCode>General</c:formatCode>
                <c:ptCount val="4"/>
                <c:pt idx="0">
                  <c:v>1</c:v>
                </c:pt>
                <c:pt idx="1">
                  <c:v>1</c:v>
                </c:pt>
                <c:pt idx="2">
                  <c:v>0</c:v>
                </c:pt>
                <c:pt idx="3">
                  <c:v>4</c:v>
                </c:pt>
              </c:numCache>
            </c:numRef>
          </c:val>
        </c:ser>
        <c:dLbls>
          <c:showLegendKey val="0"/>
          <c:showVal val="0"/>
          <c:showCatName val="0"/>
          <c:showSerName val="0"/>
          <c:showPercent val="0"/>
          <c:showBubbleSize val="0"/>
        </c:dLbls>
        <c:gapWidth val="150"/>
        <c:axId val="243246592"/>
        <c:axId val="1341632"/>
      </c:barChart>
      <c:catAx>
        <c:axId val="243246592"/>
        <c:scaling>
          <c:orientation val="minMax"/>
        </c:scaling>
        <c:delete val="0"/>
        <c:axPos val="b"/>
        <c:majorTickMark val="out"/>
        <c:minorTickMark val="none"/>
        <c:tickLblPos val="nextTo"/>
        <c:txPr>
          <a:bodyPr/>
          <a:lstStyle/>
          <a:p>
            <a:pPr>
              <a:defRPr sz="800">
                <a:latin typeface="Calibri" pitchFamily="34" charset="0"/>
                <a:cs typeface="Calibri" pitchFamily="34" charset="0"/>
              </a:defRPr>
            </a:pPr>
            <a:endParaRPr lang="ko-KR"/>
          </a:p>
        </c:txPr>
        <c:crossAx val="1341632"/>
        <c:crosses val="autoZero"/>
        <c:auto val="1"/>
        <c:lblAlgn val="ctr"/>
        <c:lblOffset val="100"/>
        <c:noMultiLvlLbl val="0"/>
      </c:catAx>
      <c:valAx>
        <c:axId val="1341632"/>
        <c:scaling>
          <c:orientation val="minMax"/>
        </c:scaling>
        <c:delete val="0"/>
        <c:axPos val="l"/>
        <c:majorGridlines/>
        <c:numFmt formatCode="General" sourceLinked="1"/>
        <c:majorTickMark val="out"/>
        <c:minorTickMark val="none"/>
        <c:tickLblPos val="nextTo"/>
        <c:txPr>
          <a:bodyPr/>
          <a:lstStyle/>
          <a:p>
            <a:pPr>
              <a:defRPr sz="700"/>
            </a:pPr>
            <a:endParaRPr lang="ko-KR"/>
          </a:p>
        </c:txPr>
        <c:crossAx val="243246592"/>
        <c:crosses val="autoZero"/>
        <c:crossBetween val="between"/>
      </c:valAx>
    </c:plotArea>
    <c:plotVisOnly val="1"/>
    <c:dispBlanksAs val="gap"/>
    <c:showDLblsOverMax val="0"/>
  </c:chart>
  <c:txPr>
    <a:bodyPr/>
    <a:lstStyle/>
    <a:p>
      <a:pPr>
        <a:defRPr sz="1200"/>
      </a:pPr>
      <a:endParaRPr lang="ko-K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topic</c:v>
                </c:pt>
              </c:strCache>
            </c:strRef>
          </c:tx>
          <c:spPr>
            <a:solidFill>
              <a:schemeClr val="accent2">
                <a:lumMod val="60000"/>
                <a:lumOff val="40000"/>
              </a:schemeClr>
            </a:solidFill>
          </c:spPr>
          <c:invertIfNegative val="0"/>
          <c:cat>
            <c:strRef>
              <c:f>Sheet1!$A$2:$A$6</c:f>
              <c:strCache>
                <c:ptCount val="5"/>
                <c:pt idx="0">
                  <c:v>apple</c:v>
                </c:pt>
                <c:pt idx="1">
                  <c:v>grape</c:v>
                </c:pt>
                <c:pt idx="2">
                  <c:v>MS</c:v>
                </c:pt>
                <c:pt idx="3">
                  <c:v>melon</c:v>
                </c:pt>
                <c:pt idx="4">
                  <c:v>banana</c:v>
                </c:pt>
              </c:strCache>
            </c:strRef>
          </c:cat>
          <c:val>
            <c:numRef>
              <c:f>Sheet1!$B$2:$B$6</c:f>
              <c:numCache>
                <c:formatCode>General</c:formatCode>
                <c:ptCount val="5"/>
                <c:pt idx="0">
                  <c:v>1</c:v>
                </c:pt>
                <c:pt idx="1">
                  <c:v>1</c:v>
                </c:pt>
                <c:pt idx="2">
                  <c:v>0</c:v>
                </c:pt>
                <c:pt idx="3">
                  <c:v>0</c:v>
                </c:pt>
                <c:pt idx="4">
                  <c:v>1</c:v>
                </c:pt>
              </c:numCache>
            </c:numRef>
          </c:val>
        </c:ser>
        <c:dLbls>
          <c:showLegendKey val="0"/>
          <c:showVal val="0"/>
          <c:showCatName val="0"/>
          <c:showSerName val="0"/>
          <c:showPercent val="0"/>
          <c:showBubbleSize val="0"/>
        </c:dLbls>
        <c:gapWidth val="150"/>
        <c:axId val="243550720"/>
        <c:axId val="216555520"/>
      </c:barChart>
      <c:catAx>
        <c:axId val="243550720"/>
        <c:scaling>
          <c:orientation val="minMax"/>
        </c:scaling>
        <c:delete val="0"/>
        <c:axPos val="b"/>
        <c:majorTickMark val="out"/>
        <c:minorTickMark val="none"/>
        <c:tickLblPos val="nextTo"/>
        <c:txPr>
          <a:bodyPr/>
          <a:lstStyle/>
          <a:p>
            <a:pPr>
              <a:defRPr sz="800">
                <a:latin typeface="Calibri" pitchFamily="34" charset="0"/>
                <a:cs typeface="Calibri" pitchFamily="34" charset="0"/>
              </a:defRPr>
            </a:pPr>
            <a:endParaRPr lang="ko-KR"/>
          </a:p>
        </c:txPr>
        <c:crossAx val="216555520"/>
        <c:crosses val="autoZero"/>
        <c:auto val="1"/>
        <c:lblAlgn val="ctr"/>
        <c:lblOffset val="100"/>
        <c:noMultiLvlLbl val="0"/>
      </c:catAx>
      <c:valAx>
        <c:axId val="216555520"/>
        <c:scaling>
          <c:orientation val="minMax"/>
        </c:scaling>
        <c:delete val="0"/>
        <c:axPos val="l"/>
        <c:majorGridlines/>
        <c:numFmt formatCode="General" sourceLinked="1"/>
        <c:majorTickMark val="out"/>
        <c:minorTickMark val="none"/>
        <c:tickLblPos val="nextTo"/>
        <c:txPr>
          <a:bodyPr/>
          <a:lstStyle/>
          <a:p>
            <a:pPr>
              <a:defRPr sz="800"/>
            </a:pPr>
            <a:endParaRPr lang="ko-KR"/>
          </a:p>
        </c:txPr>
        <c:crossAx val="243550720"/>
        <c:crosses val="autoZero"/>
        <c:crossBetween val="between"/>
      </c:valAx>
    </c:plotArea>
    <c:plotVisOnly val="1"/>
    <c:dispBlanksAs val="gap"/>
    <c:showDLblsOverMax val="0"/>
  </c:chart>
  <c:txPr>
    <a:bodyPr/>
    <a:lstStyle/>
    <a:p>
      <a:pPr>
        <a:defRPr sz="1200"/>
      </a:pPr>
      <a:endParaRPr lang="ko-K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topic</c:v>
                </c:pt>
              </c:strCache>
            </c:strRef>
          </c:tx>
          <c:spPr>
            <a:solidFill>
              <a:schemeClr val="accent2">
                <a:lumMod val="60000"/>
                <a:lumOff val="40000"/>
              </a:schemeClr>
            </a:solidFill>
          </c:spPr>
          <c:invertIfNegative val="0"/>
          <c:cat>
            <c:strRef>
              <c:f>Sheet1!$A$2:$A$6</c:f>
              <c:strCache>
                <c:ptCount val="5"/>
                <c:pt idx="0">
                  <c:v>apple</c:v>
                </c:pt>
                <c:pt idx="1">
                  <c:v>grape</c:v>
                </c:pt>
                <c:pt idx="2">
                  <c:v>MS</c:v>
                </c:pt>
                <c:pt idx="3">
                  <c:v>melon</c:v>
                </c:pt>
                <c:pt idx="4">
                  <c:v>banana</c:v>
                </c:pt>
              </c:strCache>
            </c:strRef>
          </c:cat>
          <c:val>
            <c:numRef>
              <c:f>Sheet1!$B$2:$B$6</c:f>
              <c:numCache>
                <c:formatCode>General</c:formatCode>
                <c:ptCount val="5"/>
                <c:pt idx="0">
                  <c:v>2</c:v>
                </c:pt>
                <c:pt idx="1">
                  <c:v>0</c:v>
                </c:pt>
                <c:pt idx="2">
                  <c:v>1</c:v>
                </c:pt>
                <c:pt idx="3">
                  <c:v>1</c:v>
                </c:pt>
                <c:pt idx="4">
                  <c:v>0</c:v>
                </c:pt>
              </c:numCache>
            </c:numRef>
          </c:val>
        </c:ser>
        <c:dLbls>
          <c:showLegendKey val="0"/>
          <c:showVal val="0"/>
          <c:showCatName val="0"/>
          <c:showSerName val="0"/>
          <c:showPercent val="0"/>
          <c:showBubbleSize val="0"/>
        </c:dLbls>
        <c:gapWidth val="150"/>
        <c:axId val="242538496"/>
        <c:axId val="216557248"/>
      </c:barChart>
      <c:catAx>
        <c:axId val="242538496"/>
        <c:scaling>
          <c:orientation val="minMax"/>
        </c:scaling>
        <c:delete val="0"/>
        <c:axPos val="b"/>
        <c:majorTickMark val="out"/>
        <c:minorTickMark val="none"/>
        <c:tickLblPos val="nextTo"/>
        <c:txPr>
          <a:bodyPr/>
          <a:lstStyle/>
          <a:p>
            <a:pPr>
              <a:defRPr sz="800"/>
            </a:pPr>
            <a:endParaRPr lang="ko-KR"/>
          </a:p>
        </c:txPr>
        <c:crossAx val="216557248"/>
        <c:crosses val="autoZero"/>
        <c:auto val="1"/>
        <c:lblAlgn val="ctr"/>
        <c:lblOffset val="100"/>
        <c:noMultiLvlLbl val="0"/>
      </c:catAx>
      <c:valAx>
        <c:axId val="216557248"/>
        <c:scaling>
          <c:orientation val="minMax"/>
        </c:scaling>
        <c:delete val="0"/>
        <c:axPos val="l"/>
        <c:majorGridlines/>
        <c:numFmt formatCode="General" sourceLinked="1"/>
        <c:majorTickMark val="out"/>
        <c:minorTickMark val="none"/>
        <c:tickLblPos val="nextTo"/>
        <c:txPr>
          <a:bodyPr/>
          <a:lstStyle/>
          <a:p>
            <a:pPr>
              <a:defRPr sz="800"/>
            </a:pPr>
            <a:endParaRPr lang="ko-KR"/>
          </a:p>
        </c:txPr>
        <c:crossAx val="242538496"/>
        <c:crosses val="autoZero"/>
        <c:crossBetween val="between"/>
      </c:valAx>
    </c:plotArea>
    <c:plotVisOnly val="1"/>
    <c:dispBlanksAs val="gap"/>
    <c:showDLblsOverMax val="0"/>
  </c:chart>
  <c:txPr>
    <a:bodyPr/>
    <a:lstStyle/>
    <a:p>
      <a:pPr>
        <a:defRPr sz="1200"/>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topic</c:v>
                </c:pt>
              </c:strCache>
            </c:strRef>
          </c:tx>
          <c:spPr>
            <a:solidFill>
              <a:schemeClr val="accent2">
                <a:lumMod val="60000"/>
                <a:lumOff val="40000"/>
              </a:schemeClr>
            </a:solidFill>
          </c:spPr>
          <c:invertIfNegative val="0"/>
          <c:cat>
            <c:strRef>
              <c:f>Sheet1!$A$2:$A$6</c:f>
              <c:strCache>
                <c:ptCount val="5"/>
                <c:pt idx="0">
                  <c:v>apple</c:v>
                </c:pt>
                <c:pt idx="1">
                  <c:v>grape</c:v>
                </c:pt>
                <c:pt idx="2">
                  <c:v>MS</c:v>
                </c:pt>
                <c:pt idx="3">
                  <c:v>melon</c:v>
                </c:pt>
                <c:pt idx="4">
                  <c:v>banana</c:v>
                </c:pt>
              </c:strCache>
            </c:strRef>
          </c:cat>
          <c:val>
            <c:numRef>
              <c:f>Sheet1!$B$2:$B$6</c:f>
              <c:numCache>
                <c:formatCode>General</c:formatCode>
                <c:ptCount val="5"/>
                <c:pt idx="0">
                  <c:v>2</c:v>
                </c:pt>
                <c:pt idx="1">
                  <c:v>0</c:v>
                </c:pt>
                <c:pt idx="2">
                  <c:v>1</c:v>
                </c:pt>
                <c:pt idx="3">
                  <c:v>1</c:v>
                </c:pt>
                <c:pt idx="4">
                  <c:v>0</c:v>
                </c:pt>
              </c:numCache>
            </c:numRef>
          </c:val>
        </c:ser>
        <c:dLbls>
          <c:showLegendKey val="0"/>
          <c:showVal val="0"/>
          <c:showCatName val="0"/>
          <c:showSerName val="0"/>
          <c:showPercent val="0"/>
          <c:showBubbleSize val="0"/>
        </c:dLbls>
        <c:gapWidth val="150"/>
        <c:axId val="216493056"/>
        <c:axId val="34558464"/>
      </c:barChart>
      <c:catAx>
        <c:axId val="216493056"/>
        <c:scaling>
          <c:orientation val="minMax"/>
        </c:scaling>
        <c:delete val="0"/>
        <c:axPos val="b"/>
        <c:majorTickMark val="out"/>
        <c:minorTickMark val="none"/>
        <c:tickLblPos val="nextTo"/>
        <c:txPr>
          <a:bodyPr/>
          <a:lstStyle/>
          <a:p>
            <a:pPr>
              <a:defRPr sz="800"/>
            </a:pPr>
            <a:endParaRPr lang="ko-KR"/>
          </a:p>
        </c:txPr>
        <c:crossAx val="34558464"/>
        <c:crosses val="autoZero"/>
        <c:auto val="1"/>
        <c:lblAlgn val="ctr"/>
        <c:lblOffset val="100"/>
        <c:noMultiLvlLbl val="0"/>
      </c:catAx>
      <c:valAx>
        <c:axId val="34558464"/>
        <c:scaling>
          <c:orientation val="minMax"/>
        </c:scaling>
        <c:delete val="0"/>
        <c:axPos val="l"/>
        <c:majorGridlines/>
        <c:numFmt formatCode="General" sourceLinked="1"/>
        <c:majorTickMark val="out"/>
        <c:minorTickMark val="none"/>
        <c:tickLblPos val="nextTo"/>
        <c:txPr>
          <a:bodyPr/>
          <a:lstStyle/>
          <a:p>
            <a:pPr>
              <a:defRPr sz="800"/>
            </a:pPr>
            <a:endParaRPr lang="ko-KR"/>
          </a:p>
        </c:txPr>
        <c:crossAx val="216493056"/>
        <c:crosses val="autoZero"/>
        <c:crossBetween val="between"/>
      </c:valAx>
    </c:plotArea>
    <c:plotVisOnly val="1"/>
    <c:dispBlanksAs val="gap"/>
    <c:showDLblsOverMax val="0"/>
  </c:chart>
  <c:txPr>
    <a:bodyPr/>
    <a:lstStyle/>
    <a:p>
      <a:pPr>
        <a:defRPr sz="1200"/>
      </a:pPr>
      <a:endParaRPr lang="ko-K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topic</c:v>
                </c:pt>
              </c:strCache>
            </c:strRef>
          </c:tx>
          <c:spPr>
            <a:solidFill>
              <a:schemeClr val="accent2">
                <a:lumMod val="60000"/>
                <a:lumOff val="40000"/>
              </a:schemeClr>
            </a:solidFill>
          </c:spPr>
          <c:invertIfNegative val="0"/>
          <c:cat>
            <c:strRef>
              <c:f>Sheet1!$A$2:$A$6</c:f>
              <c:strCache>
                <c:ptCount val="5"/>
                <c:pt idx="0">
                  <c:v>apple</c:v>
                </c:pt>
                <c:pt idx="1">
                  <c:v>grape</c:v>
                </c:pt>
                <c:pt idx="2">
                  <c:v>MS</c:v>
                </c:pt>
                <c:pt idx="3">
                  <c:v>melon</c:v>
                </c:pt>
                <c:pt idx="4">
                  <c:v>banana</c:v>
                </c:pt>
              </c:strCache>
            </c:strRef>
          </c:cat>
          <c:val>
            <c:numRef>
              <c:f>Sheet1!$B$2:$B$6</c:f>
              <c:numCache>
                <c:formatCode>General</c:formatCode>
                <c:ptCount val="5"/>
                <c:pt idx="0">
                  <c:v>1</c:v>
                </c:pt>
                <c:pt idx="1">
                  <c:v>1</c:v>
                </c:pt>
                <c:pt idx="2">
                  <c:v>0</c:v>
                </c:pt>
                <c:pt idx="3">
                  <c:v>0</c:v>
                </c:pt>
                <c:pt idx="4">
                  <c:v>1</c:v>
                </c:pt>
              </c:numCache>
            </c:numRef>
          </c:val>
        </c:ser>
        <c:dLbls>
          <c:showLegendKey val="0"/>
          <c:showVal val="0"/>
          <c:showCatName val="0"/>
          <c:showSerName val="0"/>
          <c:showPercent val="0"/>
          <c:showBubbleSize val="0"/>
        </c:dLbls>
        <c:gapWidth val="150"/>
        <c:axId val="218998272"/>
        <c:axId val="34572544"/>
      </c:barChart>
      <c:catAx>
        <c:axId val="218998272"/>
        <c:scaling>
          <c:orientation val="minMax"/>
        </c:scaling>
        <c:delete val="0"/>
        <c:axPos val="b"/>
        <c:majorTickMark val="out"/>
        <c:minorTickMark val="none"/>
        <c:tickLblPos val="nextTo"/>
        <c:txPr>
          <a:bodyPr/>
          <a:lstStyle/>
          <a:p>
            <a:pPr>
              <a:defRPr sz="800">
                <a:latin typeface="Calibri" pitchFamily="34" charset="0"/>
                <a:cs typeface="Calibri" pitchFamily="34" charset="0"/>
              </a:defRPr>
            </a:pPr>
            <a:endParaRPr lang="ko-KR"/>
          </a:p>
        </c:txPr>
        <c:crossAx val="34572544"/>
        <c:crosses val="autoZero"/>
        <c:auto val="1"/>
        <c:lblAlgn val="ctr"/>
        <c:lblOffset val="100"/>
        <c:noMultiLvlLbl val="0"/>
      </c:catAx>
      <c:valAx>
        <c:axId val="34572544"/>
        <c:scaling>
          <c:orientation val="minMax"/>
        </c:scaling>
        <c:delete val="0"/>
        <c:axPos val="l"/>
        <c:majorGridlines/>
        <c:numFmt formatCode="General" sourceLinked="1"/>
        <c:majorTickMark val="out"/>
        <c:minorTickMark val="none"/>
        <c:tickLblPos val="nextTo"/>
        <c:txPr>
          <a:bodyPr/>
          <a:lstStyle/>
          <a:p>
            <a:pPr>
              <a:defRPr sz="800"/>
            </a:pPr>
            <a:endParaRPr lang="ko-KR"/>
          </a:p>
        </c:txPr>
        <c:crossAx val="218998272"/>
        <c:crosses val="autoZero"/>
        <c:crossBetween val="between"/>
      </c:valAx>
    </c:plotArea>
    <c:plotVisOnly val="1"/>
    <c:dispBlanksAs val="gap"/>
    <c:showDLblsOverMax val="0"/>
  </c:chart>
  <c:txPr>
    <a:bodyPr/>
    <a:lstStyle/>
    <a:p>
      <a:pPr>
        <a:defRPr sz="1200"/>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topic</c:v>
                </c:pt>
              </c:strCache>
            </c:strRef>
          </c:tx>
          <c:spPr>
            <a:solidFill>
              <a:schemeClr val="accent2">
                <a:lumMod val="60000"/>
                <a:lumOff val="40000"/>
              </a:schemeClr>
            </a:solidFill>
          </c:spPr>
          <c:invertIfNegative val="0"/>
          <c:cat>
            <c:strRef>
              <c:f>Sheet1!$A$2:$A$6</c:f>
              <c:strCache>
                <c:ptCount val="5"/>
                <c:pt idx="0">
                  <c:v>apple</c:v>
                </c:pt>
                <c:pt idx="1">
                  <c:v>grape</c:v>
                </c:pt>
                <c:pt idx="2">
                  <c:v>MS</c:v>
                </c:pt>
                <c:pt idx="3">
                  <c:v>melon</c:v>
                </c:pt>
                <c:pt idx="4">
                  <c:v>GE</c:v>
                </c:pt>
              </c:strCache>
            </c:strRef>
          </c:cat>
          <c:val>
            <c:numRef>
              <c:f>Sheet1!$B$2:$B$6</c:f>
              <c:numCache>
                <c:formatCode>General</c:formatCode>
                <c:ptCount val="5"/>
                <c:pt idx="0">
                  <c:v>1</c:v>
                </c:pt>
                <c:pt idx="1">
                  <c:v>1</c:v>
                </c:pt>
                <c:pt idx="2">
                  <c:v>0</c:v>
                </c:pt>
                <c:pt idx="3">
                  <c:v>0</c:v>
                </c:pt>
                <c:pt idx="4">
                  <c:v>1</c:v>
                </c:pt>
              </c:numCache>
            </c:numRef>
          </c:val>
        </c:ser>
        <c:dLbls>
          <c:showLegendKey val="0"/>
          <c:showVal val="0"/>
          <c:showCatName val="0"/>
          <c:showSerName val="0"/>
          <c:showPercent val="0"/>
          <c:showBubbleSize val="0"/>
        </c:dLbls>
        <c:gapWidth val="150"/>
        <c:axId val="219096576"/>
        <c:axId val="34574272"/>
      </c:barChart>
      <c:catAx>
        <c:axId val="219096576"/>
        <c:scaling>
          <c:orientation val="minMax"/>
        </c:scaling>
        <c:delete val="0"/>
        <c:axPos val="b"/>
        <c:majorTickMark val="out"/>
        <c:minorTickMark val="none"/>
        <c:tickLblPos val="nextTo"/>
        <c:crossAx val="34574272"/>
        <c:crosses val="autoZero"/>
        <c:auto val="1"/>
        <c:lblAlgn val="ctr"/>
        <c:lblOffset val="100"/>
        <c:noMultiLvlLbl val="0"/>
      </c:catAx>
      <c:valAx>
        <c:axId val="34574272"/>
        <c:scaling>
          <c:orientation val="minMax"/>
        </c:scaling>
        <c:delete val="0"/>
        <c:axPos val="l"/>
        <c:majorGridlines/>
        <c:numFmt formatCode="General" sourceLinked="1"/>
        <c:majorTickMark val="out"/>
        <c:minorTickMark val="none"/>
        <c:tickLblPos val="nextTo"/>
        <c:crossAx val="219096576"/>
        <c:crosses val="autoZero"/>
        <c:crossBetween val="between"/>
      </c:valAx>
    </c:plotArea>
    <c:plotVisOnly val="1"/>
    <c:dispBlanksAs val="gap"/>
    <c:showDLblsOverMax val="0"/>
  </c:chart>
  <c:txPr>
    <a:bodyPr/>
    <a:lstStyle/>
    <a:p>
      <a:pPr>
        <a:defRPr sz="1600"/>
      </a:pPr>
      <a:endParaRPr lang="ko-K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33831712005281"/>
          <c:y val="8.5853421108265035E-2"/>
          <c:w val="0.79627760117992219"/>
          <c:h val="0.53602647997286124"/>
        </c:manualLayout>
      </c:layout>
      <c:barChart>
        <c:barDir val="col"/>
        <c:grouping val="clustered"/>
        <c:varyColors val="0"/>
        <c:ser>
          <c:idx val="0"/>
          <c:order val="0"/>
          <c:tx>
            <c:strRef>
              <c:f>Sheet1!$B$1</c:f>
              <c:strCache>
                <c:ptCount val="1"/>
                <c:pt idx="0">
                  <c:v>topic</c:v>
                </c:pt>
              </c:strCache>
            </c:strRef>
          </c:tx>
          <c:spPr>
            <a:solidFill>
              <a:srgbClr val="0070C0"/>
            </a:solidFill>
          </c:spPr>
          <c:invertIfNegative val="0"/>
          <c:cat>
            <c:strRef>
              <c:f>Sheet1!$A$2:$A$5</c:f>
              <c:strCache>
                <c:ptCount val="4"/>
                <c:pt idx="0">
                  <c:v>color</c:v>
                </c:pt>
                <c:pt idx="1">
                  <c:v>school</c:v>
                </c:pt>
                <c:pt idx="2">
                  <c:v>fruit</c:v>
                </c:pt>
                <c:pt idx="3">
                  <c:v>art</c:v>
                </c:pt>
              </c:strCache>
            </c:strRef>
          </c:cat>
          <c:val>
            <c:numRef>
              <c:f>Sheet1!$B$2:$B$5</c:f>
              <c:numCache>
                <c:formatCode>General</c:formatCode>
                <c:ptCount val="4"/>
                <c:pt idx="0">
                  <c:v>2</c:v>
                </c:pt>
                <c:pt idx="1">
                  <c:v>1</c:v>
                </c:pt>
                <c:pt idx="2">
                  <c:v>3</c:v>
                </c:pt>
                <c:pt idx="3">
                  <c:v>1</c:v>
                </c:pt>
              </c:numCache>
            </c:numRef>
          </c:val>
        </c:ser>
        <c:dLbls>
          <c:showLegendKey val="0"/>
          <c:showVal val="0"/>
          <c:showCatName val="0"/>
          <c:showSerName val="0"/>
          <c:showPercent val="0"/>
          <c:showBubbleSize val="0"/>
        </c:dLbls>
        <c:gapWidth val="150"/>
        <c:axId val="219167232"/>
        <c:axId val="34576000"/>
      </c:barChart>
      <c:catAx>
        <c:axId val="219167232"/>
        <c:scaling>
          <c:orientation val="minMax"/>
        </c:scaling>
        <c:delete val="0"/>
        <c:axPos val="b"/>
        <c:majorTickMark val="out"/>
        <c:minorTickMark val="none"/>
        <c:tickLblPos val="nextTo"/>
        <c:txPr>
          <a:bodyPr/>
          <a:lstStyle/>
          <a:p>
            <a:pPr>
              <a:defRPr sz="1400">
                <a:latin typeface="Calibri" pitchFamily="34" charset="0"/>
                <a:cs typeface="Calibri" pitchFamily="34" charset="0"/>
              </a:defRPr>
            </a:pPr>
            <a:endParaRPr lang="ko-KR"/>
          </a:p>
        </c:txPr>
        <c:crossAx val="34576000"/>
        <c:crosses val="autoZero"/>
        <c:auto val="1"/>
        <c:lblAlgn val="ctr"/>
        <c:lblOffset val="100"/>
        <c:noMultiLvlLbl val="0"/>
      </c:catAx>
      <c:valAx>
        <c:axId val="34576000"/>
        <c:scaling>
          <c:orientation val="minMax"/>
        </c:scaling>
        <c:delete val="0"/>
        <c:axPos val="l"/>
        <c:majorGridlines/>
        <c:numFmt formatCode="General" sourceLinked="1"/>
        <c:majorTickMark val="out"/>
        <c:minorTickMark val="none"/>
        <c:tickLblPos val="nextTo"/>
        <c:txPr>
          <a:bodyPr/>
          <a:lstStyle/>
          <a:p>
            <a:pPr>
              <a:defRPr sz="800"/>
            </a:pPr>
            <a:endParaRPr lang="ko-KR"/>
          </a:p>
        </c:txPr>
        <c:crossAx val="219167232"/>
        <c:crosses val="autoZero"/>
        <c:crossBetween val="between"/>
      </c:valAx>
    </c:plotArea>
    <c:plotVisOnly val="1"/>
    <c:dispBlanksAs val="gap"/>
    <c:showDLblsOverMax val="0"/>
  </c:chart>
  <c:txPr>
    <a:bodyPr/>
    <a:lstStyle/>
    <a:p>
      <a:pPr>
        <a:defRPr sz="1200"/>
      </a:pPr>
      <a:endParaRPr lang="ko-K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topic</c:v>
                </c:pt>
              </c:strCache>
            </c:strRef>
          </c:tx>
          <c:spPr>
            <a:solidFill>
              <a:srgbClr val="0070C0"/>
            </a:solidFill>
          </c:spPr>
          <c:invertIfNegative val="0"/>
          <c:cat>
            <c:strRef>
              <c:f>Sheet1!$A$2:$A$5</c:f>
              <c:strCache>
                <c:ptCount val="4"/>
                <c:pt idx="0">
                  <c:v>color</c:v>
                </c:pt>
                <c:pt idx="1">
                  <c:v>school</c:v>
                </c:pt>
                <c:pt idx="2">
                  <c:v>fruit</c:v>
                </c:pt>
                <c:pt idx="3">
                  <c:v>art</c:v>
                </c:pt>
              </c:strCache>
            </c:strRef>
          </c:cat>
          <c:val>
            <c:numRef>
              <c:f>Sheet1!$B$2:$B$5</c:f>
              <c:numCache>
                <c:formatCode>General</c:formatCode>
                <c:ptCount val="4"/>
                <c:pt idx="0">
                  <c:v>3</c:v>
                </c:pt>
                <c:pt idx="1">
                  <c:v>2</c:v>
                </c:pt>
                <c:pt idx="2">
                  <c:v>1</c:v>
                </c:pt>
                <c:pt idx="3">
                  <c:v>0</c:v>
                </c:pt>
              </c:numCache>
            </c:numRef>
          </c:val>
        </c:ser>
        <c:dLbls>
          <c:showLegendKey val="0"/>
          <c:showVal val="0"/>
          <c:showCatName val="0"/>
          <c:showSerName val="0"/>
          <c:showPercent val="0"/>
          <c:showBubbleSize val="0"/>
        </c:dLbls>
        <c:gapWidth val="150"/>
        <c:axId val="219572224"/>
        <c:axId val="34577728"/>
      </c:barChart>
      <c:catAx>
        <c:axId val="219572224"/>
        <c:scaling>
          <c:orientation val="minMax"/>
        </c:scaling>
        <c:delete val="0"/>
        <c:axPos val="b"/>
        <c:majorTickMark val="out"/>
        <c:minorTickMark val="none"/>
        <c:tickLblPos val="nextTo"/>
        <c:txPr>
          <a:bodyPr/>
          <a:lstStyle/>
          <a:p>
            <a:pPr>
              <a:defRPr sz="1400">
                <a:latin typeface="Calibri" pitchFamily="34" charset="0"/>
                <a:cs typeface="Calibri" pitchFamily="34" charset="0"/>
              </a:defRPr>
            </a:pPr>
            <a:endParaRPr lang="ko-KR"/>
          </a:p>
        </c:txPr>
        <c:crossAx val="34577728"/>
        <c:crosses val="autoZero"/>
        <c:auto val="1"/>
        <c:lblAlgn val="ctr"/>
        <c:lblOffset val="100"/>
        <c:noMultiLvlLbl val="0"/>
      </c:catAx>
      <c:valAx>
        <c:axId val="34577728"/>
        <c:scaling>
          <c:orientation val="minMax"/>
        </c:scaling>
        <c:delete val="0"/>
        <c:axPos val="l"/>
        <c:majorGridlines/>
        <c:numFmt formatCode="General" sourceLinked="1"/>
        <c:majorTickMark val="out"/>
        <c:minorTickMark val="none"/>
        <c:tickLblPos val="nextTo"/>
        <c:txPr>
          <a:bodyPr/>
          <a:lstStyle/>
          <a:p>
            <a:pPr>
              <a:defRPr sz="800"/>
            </a:pPr>
            <a:endParaRPr lang="ko-KR"/>
          </a:p>
        </c:txPr>
        <c:crossAx val="219572224"/>
        <c:crosses val="autoZero"/>
        <c:crossBetween val="between"/>
      </c:valAx>
    </c:plotArea>
    <c:plotVisOnly val="1"/>
    <c:dispBlanksAs val="gap"/>
    <c:showDLblsOverMax val="0"/>
  </c:chart>
  <c:txPr>
    <a:bodyPr/>
    <a:lstStyle/>
    <a:p>
      <a:pPr>
        <a:defRPr sz="1200"/>
      </a:pPr>
      <a:endParaRPr lang="ko-K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topic</c:v>
                </c:pt>
              </c:strCache>
            </c:strRef>
          </c:tx>
          <c:spPr>
            <a:solidFill>
              <a:schemeClr val="accent2">
                <a:lumMod val="60000"/>
                <a:lumOff val="40000"/>
              </a:schemeClr>
            </a:solidFill>
          </c:spPr>
          <c:invertIfNegative val="0"/>
          <c:cat>
            <c:strRef>
              <c:f>Sheet1!$A$2:$A$6</c:f>
              <c:strCache>
                <c:ptCount val="5"/>
                <c:pt idx="0">
                  <c:v>apple</c:v>
                </c:pt>
                <c:pt idx="1">
                  <c:v>grape</c:v>
                </c:pt>
                <c:pt idx="2">
                  <c:v>MS</c:v>
                </c:pt>
                <c:pt idx="3">
                  <c:v>melon</c:v>
                </c:pt>
                <c:pt idx="4">
                  <c:v>banana</c:v>
                </c:pt>
              </c:strCache>
            </c:strRef>
          </c:cat>
          <c:val>
            <c:numRef>
              <c:f>Sheet1!$B$2:$B$6</c:f>
              <c:numCache>
                <c:formatCode>General</c:formatCode>
                <c:ptCount val="5"/>
                <c:pt idx="0">
                  <c:v>2</c:v>
                </c:pt>
                <c:pt idx="1">
                  <c:v>0</c:v>
                </c:pt>
                <c:pt idx="2">
                  <c:v>1</c:v>
                </c:pt>
                <c:pt idx="3">
                  <c:v>1</c:v>
                </c:pt>
                <c:pt idx="4">
                  <c:v>0</c:v>
                </c:pt>
              </c:numCache>
            </c:numRef>
          </c:val>
        </c:ser>
        <c:dLbls>
          <c:showLegendKey val="0"/>
          <c:showVal val="0"/>
          <c:showCatName val="0"/>
          <c:showSerName val="0"/>
          <c:showPercent val="0"/>
          <c:showBubbleSize val="0"/>
        </c:dLbls>
        <c:gapWidth val="150"/>
        <c:axId val="219607552"/>
        <c:axId val="174605440"/>
      </c:barChart>
      <c:catAx>
        <c:axId val="219607552"/>
        <c:scaling>
          <c:orientation val="minMax"/>
        </c:scaling>
        <c:delete val="0"/>
        <c:axPos val="b"/>
        <c:majorTickMark val="out"/>
        <c:minorTickMark val="none"/>
        <c:tickLblPos val="nextTo"/>
        <c:crossAx val="174605440"/>
        <c:crosses val="autoZero"/>
        <c:auto val="1"/>
        <c:lblAlgn val="ctr"/>
        <c:lblOffset val="100"/>
        <c:noMultiLvlLbl val="0"/>
      </c:catAx>
      <c:valAx>
        <c:axId val="174605440"/>
        <c:scaling>
          <c:orientation val="minMax"/>
        </c:scaling>
        <c:delete val="0"/>
        <c:axPos val="l"/>
        <c:majorGridlines/>
        <c:numFmt formatCode="General" sourceLinked="1"/>
        <c:majorTickMark val="out"/>
        <c:minorTickMark val="none"/>
        <c:tickLblPos val="nextTo"/>
        <c:crossAx val="219607552"/>
        <c:crosses val="autoZero"/>
        <c:crossBetween val="between"/>
      </c:valAx>
    </c:plotArea>
    <c:plotVisOnly val="1"/>
    <c:dispBlanksAs val="gap"/>
    <c:showDLblsOverMax val="0"/>
  </c:chart>
  <c:txPr>
    <a:bodyPr/>
    <a:lstStyle/>
    <a:p>
      <a:pPr>
        <a:defRPr sz="1600"/>
      </a:pPr>
      <a:endParaRPr lang="ko-K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topic</c:v>
                </c:pt>
              </c:strCache>
            </c:strRef>
          </c:tx>
          <c:spPr>
            <a:solidFill>
              <a:srgbClr val="0070C0"/>
            </a:solidFill>
          </c:spPr>
          <c:invertIfNegative val="0"/>
          <c:cat>
            <c:strRef>
              <c:f>Sheet1!$A$2:$A$5</c:f>
              <c:strCache>
                <c:ptCount val="4"/>
                <c:pt idx="0">
                  <c:v>color</c:v>
                </c:pt>
                <c:pt idx="1">
                  <c:v>school</c:v>
                </c:pt>
                <c:pt idx="2">
                  <c:v>fruit</c:v>
                </c:pt>
                <c:pt idx="3">
                  <c:v>company</c:v>
                </c:pt>
              </c:strCache>
            </c:strRef>
          </c:cat>
          <c:val>
            <c:numRef>
              <c:f>Sheet1!$B$2:$B$5</c:f>
              <c:numCache>
                <c:formatCode>General</c:formatCode>
                <c:ptCount val="4"/>
                <c:pt idx="0">
                  <c:v>3</c:v>
                </c:pt>
                <c:pt idx="1">
                  <c:v>2</c:v>
                </c:pt>
                <c:pt idx="2">
                  <c:v>1</c:v>
                </c:pt>
                <c:pt idx="3">
                  <c:v>0</c:v>
                </c:pt>
              </c:numCache>
            </c:numRef>
          </c:val>
        </c:ser>
        <c:dLbls>
          <c:showLegendKey val="0"/>
          <c:showVal val="0"/>
          <c:showCatName val="0"/>
          <c:showSerName val="0"/>
          <c:showPercent val="0"/>
          <c:showBubbleSize val="0"/>
        </c:dLbls>
        <c:gapWidth val="150"/>
        <c:axId val="242537472"/>
        <c:axId val="1338176"/>
      </c:barChart>
      <c:catAx>
        <c:axId val="242537472"/>
        <c:scaling>
          <c:orientation val="minMax"/>
        </c:scaling>
        <c:delete val="0"/>
        <c:axPos val="b"/>
        <c:majorTickMark val="out"/>
        <c:minorTickMark val="none"/>
        <c:tickLblPos val="nextTo"/>
        <c:txPr>
          <a:bodyPr/>
          <a:lstStyle/>
          <a:p>
            <a:pPr>
              <a:defRPr sz="800">
                <a:latin typeface="Calibri" pitchFamily="34" charset="0"/>
                <a:cs typeface="Calibri" pitchFamily="34" charset="0"/>
              </a:defRPr>
            </a:pPr>
            <a:endParaRPr lang="ko-KR"/>
          </a:p>
        </c:txPr>
        <c:crossAx val="1338176"/>
        <c:crosses val="autoZero"/>
        <c:auto val="1"/>
        <c:lblAlgn val="ctr"/>
        <c:lblOffset val="100"/>
        <c:noMultiLvlLbl val="0"/>
      </c:catAx>
      <c:valAx>
        <c:axId val="1338176"/>
        <c:scaling>
          <c:orientation val="minMax"/>
        </c:scaling>
        <c:delete val="0"/>
        <c:axPos val="l"/>
        <c:majorGridlines/>
        <c:numFmt formatCode="General" sourceLinked="1"/>
        <c:majorTickMark val="out"/>
        <c:minorTickMark val="none"/>
        <c:tickLblPos val="nextTo"/>
        <c:txPr>
          <a:bodyPr/>
          <a:lstStyle/>
          <a:p>
            <a:pPr>
              <a:defRPr sz="800"/>
            </a:pPr>
            <a:endParaRPr lang="ko-KR"/>
          </a:p>
        </c:txPr>
        <c:crossAx val="242537472"/>
        <c:crosses val="autoZero"/>
        <c:crossBetween val="between"/>
      </c:valAx>
    </c:plotArea>
    <c:plotVisOnly val="1"/>
    <c:dispBlanksAs val="gap"/>
    <c:showDLblsOverMax val="0"/>
  </c:chart>
  <c:txPr>
    <a:bodyPr/>
    <a:lstStyle/>
    <a:p>
      <a:pPr>
        <a:defRPr sz="1200"/>
      </a:pPr>
      <a:endParaRPr lang="ko-K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topic</c:v>
                </c:pt>
              </c:strCache>
            </c:strRef>
          </c:tx>
          <c:spPr>
            <a:solidFill>
              <a:srgbClr val="0070C0"/>
            </a:solidFill>
          </c:spPr>
          <c:invertIfNegative val="0"/>
          <c:cat>
            <c:strRef>
              <c:f>Sheet1!$A$2:$A$5</c:f>
              <c:strCache>
                <c:ptCount val="4"/>
                <c:pt idx="0">
                  <c:v>color</c:v>
                </c:pt>
                <c:pt idx="1">
                  <c:v>school</c:v>
                </c:pt>
                <c:pt idx="2">
                  <c:v>fruit</c:v>
                </c:pt>
                <c:pt idx="3">
                  <c:v>company</c:v>
                </c:pt>
              </c:strCache>
            </c:strRef>
          </c:cat>
          <c:val>
            <c:numRef>
              <c:f>Sheet1!$B$2:$B$5</c:f>
              <c:numCache>
                <c:formatCode>General</c:formatCode>
                <c:ptCount val="4"/>
                <c:pt idx="0">
                  <c:v>2</c:v>
                </c:pt>
                <c:pt idx="1">
                  <c:v>1</c:v>
                </c:pt>
                <c:pt idx="2">
                  <c:v>3</c:v>
                </c:pt>
                <c:pt idx="3">
                  <c:v>1</c:v>
                </c:pt>
              </c:numCache>
            </c:numRef>
          </c:val>
        </c:ser>
        <c:dLbls>
          <c:showLegendKey val="0"/>
          <c:showVal val="0"/>
          <c:showCatName val="0"/>
          <c:showSerName val="0"/>
          <c:showPercent val="0"/>
          <c:showBubbleSize val="0"/>
        </c:dLbls>
        <c:gapWidth val="150"/>
        <c:axId val="242387456"/>
        <c:axId val="1339904"/>
      </c:barChart>
      <c:catAx>
        <c:axId val="242387456"/>
        <c:scaling>
          <c:orientation val="minMax"/>
        </c:scaling>
        <c:delete val="0"/>
        <c:axPos val="b"/>
        <c:majorTickMark val="out"/>
        <c:minorTickMark val="none"/>
        <c:tickLblPos val="nextTo"/>
        <c:txPr>
          <a:bodyPr/>
          <a:lstStyle/>
          <a:p>
            <a:pPr>
              <a:defRPr sz="800">
                <a:latin typeface="Calibri" pitchFamily="34" charset="0"/>
                <a:cs typeface="Calibri" pitchFamily="34" charset="0"/>
              </a:defRPr>
            </a:pPr>
            <a:endParaRPr lang="ko-KR"/>
          </a:p>
        </c:txPr>
        <c:crossAx val="1339904"/>
        <c:crosses val="autoZero"/>
        <c:auto val="1"/>
        <c:lblAlgn val="ctr"/>
        <c:lblOffset val="100"/>
        <c:noMultiLvlLbl val="0"/>
      </c:catAx>
      <c:valAx>
        <c:axId val="1339904"/>
        <c:scaling>
          <c:orientation val="minMax"/>
        </c:scaling>
        <c:delete val="0"/>
        <c:axPos val="l"/>
        <c:majorGridlines/>
        <c:numFmt formatCode="General" sourceLinked="1"/>
        <c:majorTickMark val="out"/>
        <c:minorTickMark val="none"/>
        <c:tickLblPos val="nextTo"/>
        <c:txPr>
          <a:bodyPr/>
          <a:lstStyle/>
          <a:p>
            <a:pPr>
              <a:defRPr sz="800"/>
            </a:pPr>
            <a:endParaRPr lang="ko-KR"/>
          </a:p>
        </c:txPr>
        <c:crossAx val="242387456"/>
        <c:crosses val="autoZero"/>
        <c:crossBetween val="between"/>
      </c:valAx>
    </c:plotArea>
    <c:plotVisOnly val="1"/>
    <c:dispBlanksAs val="gap"/>
    <c:showDLblsOverMax val="0"/>
  </c:chart>
  <c:txPr>
    <a:bodyPr/>
    <a:lstStyle/>
    <a:p>
      <a:pPr>
        <a:defRPr sz="1200"/>
      </a:pPr>
      <a:endParaRPr lang="ko-K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B23D37E5-44EA-4E71-A92B-2E9F1EC527FB}" type="datetimeFigureOut">
              <a:rPr lang="ko-KR" altLang="en-US" smtClean="0"/>
              <a:t>2015-06-25</a:t>
            </a:fld>
            <a:endParaRPr lang="ko-KR" altLang="en-US"/>
          </a:p>
        </p:txBody>
      </p:sp>
      <p:sp>
        <p:nvSpPr>
          <p:cNvPr id="4" name="바닥글 개체 틀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AAF469EF-598E-4249-A037-3BA4333FBA25}" type="slidenum">
              <a:rPr lang="ko-KR" altLang="en-US" smtClean="0"/>
              <a:t>‹#›</a:t>
            </a:fld>
            <a:endParaRPr lang="ko-KR" altLang="en-US"/>
          </a:p>
        </p:txBody>
      </p:sp>
    </p:spTree>
    <p:extLst>
      <p:ext uri="{BB962C8B-B14F-4D97-AF65-F5344CB8AC3E}">
        <p14:creationId xmlns:p14="http://schemas.microsoft.com/office/powerpoint/2010/main" val="14279869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43364767-9A2E-4752-9542-9FBBA8DB4FD4}" type="datetimeFigureOut">
              <a:rPr lang="ko-KR" altLang="en-US" smtClean="0"/>
              <a:t>2015-06-25</a:t>
            </a:fld>
            <a:endParaRPr lang="ko-KR" altLang="en-US"/>
          </a:p>
        </p:txBody>
      </p:sp>
      <p:sp>
        <p:nvSpPr>
          <p:cNvPr id="4" name="슬라이드 이미지 개체 틀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9B81E1F5-2B45-4EC3-BF57-CB756619C87B}" type="slidenum">
              <a:rPr lang="ko-KR" altLang="en-US" smtClean="0"/>
              <a:t>‹#›</a:t>
            </a:fld>
            <a:endParaRPr lang="ko-KR" altLang="en-US"/>
          </a:p>
        </p:txBody>
      </p:sp>
    </p:spTree>
    <p:extLst>
      <p:ext uri="{BB962C8B-B14F-4D97-AF65-F5344CB8AC3E}">
        <p14:creationId xmlns:p14="http://schemas.microsoft.com/office/powerpoint/2010/main" val="523702644"/>
      </p:ext>
    </p:extLst>
  </p:cSld>
  <p:clrMap bg1="lt1" tx1="dk1" bg2="lt2" tx2="dk2" accent1="accent1" accent2="accent2" accent3="accent3" accent4="accent4" accent5="accent5" accent6="accent6" hlink="hlink" folHlink="folHlink"/>
  <p:hf hd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2800" dirty="0" smtClean="0"/>
              <a:t>Good Afternoon. My name is </a:t>
            </a:r>
            <a:r>
              <a:rPr lang="en-US" altLang="ko-KR" sz="2800" dirty="0" err="1" smtClean="0"/>
              <a:t>Hee</a:t>
            </a:r>
            <a:r>
              <a:rPr lang="en-US" altLang="ko-KR" sz="2800" dirty="0" smtClean="0"/>
              <a:t>-Gook Jun, a PhD student in the Internet Database Lab.</a:t>
            </a:r>
          </a:p>
          <a:p>
            <a:r>
              <a:rPr lang="en-US" altLang="ko-KR" sz="2800" dirty="0" smtClean="0"/>
              <a:t>I’m honored to have this opportunity to tell you about my research.</a:t>
            </a:r>
          </a:p>
          <a:p>
            <a:r>
              <a:rPr lang="en-US" altLang="ko-KR" sz="2800" dirty="0" smtClean="0"/>
              <a:t>Today I’m going to talk about topic model, and its adoption of semantic PageRank.</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1</a:t>
            </a:fld>
            <a:endParaRPr lang="ko-KR" altLang="en-US"/>
          </a:p>
        </p:txBody>
      </p:sp>
    </p:spTree>
    <p:extLst>
      <p:ext uri="{BB962C8B-B14F-4D97-AF65-F5344CB8AC3E}">
        <p14:creationId xmlns:p14="http://schemas.microsoft.com/office/powerpoint/2010/main" val="1491167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This slide shows the concept of link weighting of PageRank.</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Assume that page U has seven in-links and page W has three in-links.</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Then page V </a:t>
            </a:r>
            <a:r>
              <a:rPr lang="en-US" altLang="ko-KR" sz="1200" u="sng" kern="1200" dirty="0" smtClean="0">
                <a:solidFill>
                  <a:schemeClr val="tx1"/>
                </a:solidFill>
                <a:effectLst/>
                <a:latin typeface="+mn-lt"/>
                <a:ea typeface="+mn-ea"/>
                <a:cs typeface="+mn-cs"/>
              </a:rPr>
              <a:t>di</a:t>
            </a:r>
            <a:r>
              <a:rPr lang="en-US" altLang="ko-KR" sz="1200" kern="1200" dirty="0" smtClean="0">
                <a:solidFill>
                  <a:schemeClr val="tx1"/>
                </a:solidFill>
                <a:effectLst/>
                <a:latin typeface="+mn-lt"/>
                <a:ea typeface="+mn-ea"/>
                <a:cs typeface="+mn-cs"/>
              </a:rPr>
              <a:t>stributes its rank value based on the number of the target pages’ in-links in proportion.</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Remember that PageRank’s problem is</a:t>
            </a:r>
          </a:p>
          <a:p>
            <a:pPr latinLnBrk="1"/>
            <a:r>
              <a:rPr lang="en-US" altLang="ko-KR" sz="1200" kern="1200" dirty="0" smtClean="0">
                <a:solidFill>
                  <a:schemeClr val="tx1"/>
                </a:solidFill>
                <a:effectLst/>
                <a:latin typeface="+mn-lt"/>
                <a:ea typeface="+mn-ea"/>
                <a:cs typeface="+mn-cs"/>
              </a:rPr>
              <a:t>it only considers the number of links to compute a page’s importance. </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The</a:t>
            </a:r>
            <a:r>
              <a:rPr lang="en-US" altLang="ko-KR" sz="1200" kern="1200" baseline="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Weighted PageRank tries to evaluate the weight of links.</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But, at the end of the day, this method still considers the number of links recursively</a:t>
            </a:r>
            <a:r>
              <a:rPr lang="en-US" altLang="ko-KR" sz="1200" kern="1200" baseline="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to evaluate the weight of links.</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10</a:t>
            </a:fld>
            <a:endParaRPr lang="ko-KR" altLang="en-US"/>
          </a:p>
        </p:txBody>
      </p:sp>
    </p:spTree>
    <p:extLst>
      <p:ext uri="{BB962C8B-B14F-4D97-AF65-F5344CB8AC3E}">
        <p14:creationId xmlns:p14="http://schemas.microsoft.com/office/powerpoint/2010/main" val="3197613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Since the Weighted PageRank, many approaches have been provided to evaluate the weight of links more precisely.</a:t>
            </a:r>
          </a:p>
          <a:p>
            <a:r>
              <a:rPr lang="en-US" altLang="ko-KR" dirty="0" smtClean="0"/>
              <a:t>For example, there are improved weighted PageRank with a text-based method, </a:t>
            </a:r>
          </a:p>
          <a:p>
            <a:r>
              <a:rPr lang="en-US" altLang="ko-KR" dirty="0" smtClean="0"/>
              <a:t>or utilizing predefined topics for query term relative ranking, or user-specific ranking and so on.</a:t>
            </a:r>
          </a:p>
          <a:p>
            <a:r>
              <a:rPr lang="en-US" altLang="ko-KR" dirty="0" smtClean="0"/>
              <a:t>But, topic at the Topic-sensitive PageRank is a general concept from heuristic works. It’s not relevant to topic model.</a:t>
            </a:r>
          </a:p>
          <a:p>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11</a:t>
            </a:fld>
            <a:endParaRPr lang="ko-KR" altLang="en-US"/>
          </a:p>
        </p:txBody>
      </p:sp>
    </p:spTree>
    <p:extLst>
      <p:ext uri="{BB962C8B-B14F-4D97-AF65-F5344CB8AC3E}">
        <p14:creationId xmlns:p14="http://schemas.microsoft.com/office/powerpoint/2010/main" val="293367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Buy the way, we can use </a:t>
            </a:r>
            <a:r>
              <a:rPr lang="en-US" altLang="ko-KR" sz="1200" kern="1200" dirty="0" err="1" smtClean="0">
                <a:solidFill>
                  <a:schemeClr val="tx1"/>
                </a:solidFill>
                <a:effectLst/>
                <a:latin typeface="+mn-lt"/>
                <a:ea typeface="+mn-ea"/>
                <a:cs typeface="+mn-cs"/>
              </a:rPr>
              <a:t>RDFa</a:t>
            </a:r>
            <a:r>
              <a:rPr lang="en-US" altLang="ko-KR" sz="1200" kern="1200" dirty="0" smtClean="0">
                <a:solidFill>
                  <a:schemeClr val="tx1"/>
                </a:solidFill>
                <a:effectLst/>
                <a:latin typeface="+mn-lt"/>
                <a:ea typeface="+mn-ea"/>
                <a:cs typeface="+mn-cs"/>
              </a:rPr>
              <a:t> for semantic metadata utilization.</a:t>
            </a:r>
          </a:p>
          <a:p>
            <a:pPr latinLnBrk="1"/>
            <a:r>
              <a:rPr lang="en-US" altLang="ko-KR" sz="1200" kern="1200" dirty="0" err="1" smtClean="0">
                <a:solidFill>
                  <a:schemeClr val="tx1"/>
                </a:solidFill>
                <a:effectLst/>
                <a:latin typeface="+mn-lt"/>
                <a:ea typeface="+mn-ea"/>
                <a:cs typeface="+mn-cs"/>
              </a:rPr>
              <a:t>RDFa</a:t>
            </a:r>
            <a:r>
              <a:rPr lang="en-US" altLang="ko-KR" sz="1200" kern="1200" dirty="0" smtClean="0">
                <a:solidFill>
                  <a:schemeClr val="tx1"/>
                </a:solidFill>
                <a:effectLst/>
                <a:latin typeface="+mn-lt"/>
                <a:ea typeface="+mn-ea"/>
                <a:cs typeface="+mn-cs"/>
              </a:rPr>
              <a:t> is an RDF based </a:t>
            </a:r>
            <a:r>
              <a:rPr lang="en-US" altLang="ko-KR" sz="1200" u="sng" kern="1200" dirty="0" smtClean="0">
                <a:solidFill>
                  <a:schemeClr val="tx1"/>
                </a:solidFill>
                <a:effectLst/>
                <a:latin typeface="+mn-lt"/>
                <a:ea typeface="+mn-ea"/>
                <a:cs typeface="+mn-cs"/>
              </a:rPr>
              <a:t>mo</a:t>
            </a:r>
            <a:r>
              <a:rPr lang="en-US" altLang="ko-KR" sz="1200" kern="1200" dirty="0" smtClean="0">
                <a:solidFill>
                  <a:schemeClr val="tx1"/>
                </a:solidFill>
                <a:effectLst/>
                <a:latin typeface="+mn-lt"/>
                <a:ea typeface="+mn-ea"/>
                <a:cs typeface="+mn-cs"/>
              </a:rPr>
              <a:t>deling language.</a:t>
            </a:r>
          </a:p>
          <a:p>
            <a:pPr latinLnBrk="1"/>
            <a:endParaRPr lang="en-US"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RDF is a data model for semantic metadata. And the basic unit of RDF is a triple.</a:t>
            </a:r>
          </a:p>
          <a:p>
            <a:pPr latinLnBrk="1"/>
            <a:r>
              <a:rPr lang="en-US" altLang="ko-KR" sz="1200" kern="1200" dirty="0" smtClean="0">
                <a:solidFill>
                  <a:schemeClr val="tx1"/>
                </a:solidFill>
                <a:effectLst/>
                <a:latin typeface="+mn-lt"/>
                <a:ea typeface="+mn-ea"/>
                <a:cs typeface="+mn-cs"/>
              </a:rPr>
              <a:t>A Triple con</a:t>
            </a:r>
            <a:r>
              <a:rPr lang="en-US" altLang="ko-KR" sz="1200" u="sng" kern="1200" dirty="0" smtClean="0">
                <a:solidFill>
                  <a:schemeClr val="tx1"/>
                </a:solidFill>
                <a:effectLst/>
                <a:latin typeface="+mn-lt"/>
                <a:ea typeface="+mn-ea"/>
                <a:cs typeface="+mn-cs"/>
              </a:rPr>
              <a:t>si</a:t>
            </a:r>
            <a:r>
              <a:rPr lang="en-US" altLang="ko-KR" sz="1200" kern="1200" dirty="0" smtClean="0">
                <a:solidFill>
                  <a:schemeClr val="tx1"/>
                </a:solidFill>
                <a:effectLst/>
                <a:latin typeface="+mn-lt"/>
                <a:ea typeface="+mn-ea"/>
                <a:cs typeface="+mn-cs"/>
              </a:rPr>
              <a:t>sts of a </a:t>
            </a:r>
            <a:r>
              <a:rPr lang="en-US" altLang="ko-KR" sz="1200" u="sng" kern="1200" dirty="0" smtClean="0">
                <a:solidFill>
                  <a:schemeClr val="tx1"/>
                </a:solidFill>
                <a:effectLst/>
                <a:latin typeface="+mn-lt"/>
                <a:ea typeface="+mn-ea"/>
                <a:cs typeface="+mn-cs"/>
              </a:rPr>
              <a:t>su</a:t>
            </a:r>
            <a:r>
              <a:rPr lang="en-US" altLang="ko-KR" sz="1200" kern="1200" dirty="0" smtClean="0">
                <a:solidFill>
                  <a:schemeClr val="tx1"/>
                </a:solidFill>
                <a:effectLst/>
                <a:latin typeface="+mn-lt"/>
                <a:ea typeface="+mn-ea"/>
                <a:cs typeface="+mn-cs"/>
              </a:rPr>
              <a:t>bject, a </a:t>
            </a:r>
            <a:r>
              <a:rPr lang="en-US" altLang="ko-KR" sz="1200" u="sng" kern="1200" dirty="0" smtClean="0">
                <a:solidFill>
                  <a:schemeClr val="tx1"/>
                </a:solidFill>
                <a:effectLst/>
                <a:latin typeface="+mn-lt"/>
                <a:ea typeface="+mn-ea"/>
                <a:cs typeface="+mn-cs"/>
              </a:rPr>
              <a:t>pre</a:t>
            </a:r>
            <a:r>
              <a:rPr lang="en-US" altLang="ko-KR" sz="1200" kern="1200" dirty="0" smtClean="0">
                <a:solidFill>
                  <a:schemeClr val="tx1"/>
                </a:solidFill>
                <a:effectLst/>
                <a:latin typeface="+mn-lt"/>
                <a:ea typeface="+mn-ea"/>
                <a:cs typeface="+mn-cs"/>
              </a:rPr>
              <a:t>dicate[</a:t>
            </a:r>
            <a:r>
              <a:rPr lang="ko-KR" altLang="en-US" sz="1200" kern="1200" dirty="0" smtClean="0">
                <a:solidFill>
                  <a:schemeClr val="tx1"/>
                </a:solidFill>
                <a:effectLst/>
                <a:latin typeface="+mn-lt"/>
                <a:ea typeface="+mn-ea"/>
                <a:cs typeface="+mn-cs"/>
              </a:rPr>
              <a:t>커트</a:t>
            </a:r>
            <a:r>
              <a:rPr lang="en-US" altLang="ko-KR" sz="1200" kern="1200" dirty="0" smtClean="0">
                <a:solidFill>
                  <a:schemeClr val="tx1"/>
                </a:solidFill>
                <a:effectLst/>
                <a:latin typeface="+mn-lt"/>
                <a:ea typeface="+mn-ea"/>
                <a:cs typeface="+mn-cs"/>
              </a:rPr>
              <a:t>], and an </a:t>
            </a:r>
            <a:r>
              <a:rPr lang="en-US" altLang="ko-KR" sz="1200" u="sng" kern="1200" dirty="0" smtClean="0">
                <a:solidFill>
                  <a:schemeClr val="tx1"/>
                </a:solidFill>
                <a:effectLst/>
                <a:latin typeface="+mn-lt"/>
                <a:ea typeface="+mn-ea"/>
                <a:cs typeface="+mn-cs"/>
              </a:rPr>
              <a:t>ob</a:t>
            </a:r>
            <a:r>
              <a:rPr lang="en-US" altLang="ko-KR" sz="1200" kern="1200" dirty="0" smtClean="0">
                <a:solidFill>
                  <a:schemeClr val="tx1"/>
                </a:solidFill>
                <a:effectLst/>
                <a:latin typeface="+mn-lt"/>
                <a:ea typeface="+mn-ea"/>
                <a:cs typeface="+mn-cs"/>
              </a:rPr>
              <a:t>ject.</a:t>
            </a:r>
          </a:p>
          <a:p>
            <a:pPr latinLnBrk="1"/>
            <a:r>
              <a:rPr lang="en-US" altLang="ko-KR" sz="1200" kern="1200" dirty="0" smtClean="0">
                <a:solidFill>
                  <a:schemeClr val="tx1"/>
                </a:solidFill>
                <a:effectLst/>
                <a:latin typeface="+mn-lt"/>
                <a:ea typeface="+mn-ea"/>
                <a:cs typeface="+mn-cs"/>
              </a:rPr>
              <a:t>RDF can be used for building semantic information on the Web.</a:t>
            </a:r>
          </a:p>
          <a:p>
            <a:pPr latinLnBrk="1"/>
            <a:endParaRPr lang="en-US" altLang="ko-KR" sz="1200" kern="1200" dirty="0" smtClean="0">
              <a:solidFill>
                <a:schemeClr val="tx1"/>
              </a:solidFill>
              <a:effectLst/>
              <a:latin typeface="+mn-lt"/>
              <a:ea typeface="+mn-ea"/>
              <a:cs typeface="+mn-cs"/>
            </a:endParaRPr>
          </a:p>
          <a:p>
            <a:pPr latinLnBrk="1"/>
            <a:r>
              <a:rPr lang="en-US" altLang="ko-KR" sz="1200" kern="1200" dirty="0" err="1" smtClean="0">
                <a:solidFill>
                  <a:schemeClr val="tx1"/>
                </a:solidFill>
                <a:effectLst/>
                <a:latin typeface="+mn-lt"/>
                <a:ea typeface="+mn-ea"/>
                <a:cs typeface="+mn-cs"/>
              </a:rPr>
              <a:t>RDFa</a:t>
            </a:r>
            <a:r>
              <a:rPr lang="en-US" altLang="ko-KR" sz="1200" kern="1200" dirty="0" smtClean="0">
                <a:solidFill>
                  <a:schemeClr val="tx1"/>
                </a:solidFill>
                <a:effectLst/>
                <a:latin typeface="+mn-lt"/>
                <a:ea typeface="+mn-ea"/>
                <a:cs typeface="+mn-cs"/>
              </a:rPr>
              <a:t> helps us to add RDF semantic data to the HTML code.</a:t>
            </a:r>
          </a:p>
          <a:p>
            <a:pPr latinLnBrk="1"/>
            <a:r>
              <a:rPr lang="en-US" altLang="ko-KR" sz="1200" kern="1200" dirty="0" smtClean="0">
                <a:solidFill>
                  <a:schemeClr val="tx1"/>
                </a:solidFill>
                <a:effectLst/>
                <a:latin typeface="+mn-lt"/>
                <a:ea typeface="+mn-ea"/>
                <a:cs typeface="+mn-cs"/>
              </a:rPr>
              <a:t>And then HTML code with </a:t>
            </a:r>
            <a:r>
              <a:rPr lang="en-US" altLang="ko-KR" sz="1200" kern="1200" dirty="0" err="1" smtClean="0">
                <a:solidFill>
                  <a:schemeClr val="tx1"/>
                </a:solidFill>
                <a:effectLst/>
                <a:latin typeface="+mn-lt"/>
                <a:ea typeface="+mn-ea"/>
                <a:cs typeface="+mn-cs"/>
              </a:rPr>
              <a:t>RDFa</a:t>
            </a:r>
            <a:r>
              <a:rPr lang="en-US" altLang="ko-KR" sz="1200" kern="1200" dirty="0" smtClean="0">
                <a:solidFill>
                  <a:schemeClr val="tx1"/>
                </a:solidFill>
                <a:effectLst/>
                <a:latin typeface="+mn-lt"/>
                <a:ea typeface="+mn-ea"/>
                <a:cs typeface="+mn-cs"/>
              </a:rPr>
              <a:t> can be viewed as a web page on the Web </a:t>
            </a:r>
            <a:r>
              <a:rPr lang="en-US" altLang="ko-KR" sz="1200" u="sng" kern="1200" dirty="0" smtClean="0">
                <a:solidFill>
                  <a:schemeClr val="tx1"/>
                </a:solidFill>
                <a:effectLst/>
                <a:latin typeface="+mn-lt"/>
                <a:ea typeface="+mn-ea"/>
                <a:cs typeface="+mn-cs"/>
              </a:rPr>
              <a:t>bro</a:t>
            </a:r>
            <a:r>
              <a:rPr lang="en-US" altLang="ko-KR" sz="1200" kern="1200" dirty="0" smtClean="0">
                <a:solidFill>
                  <a:schemeClr val="tx1"/>
                </a:solidFill>
                <a:effectLst/>
                <a:latin typeface="+mn-lt"/>
                <a:ea typeface="+mn-ea"/>
                <a:cs typeface="+mn-cs"/>
              </a:rPr>
              <a:t>wser, </a:t>
            </a:r>
          </a:p>
          <a:p>
            <a:pPr latinLnBrk="1"/>
            <a:r>
              <a:rPr lang="en-US" altLang="ko-KR" sz="1200" kern="1200" dirty="0" smtClean="0">
                <a:solidFill>
                  <a:schemeClr val="tx1"/>
                </a:solidFill>
                <a:effectLst/>
                <a:latin typeface="+mn-lt"/>
                <a:ea typeface="+mn-ea"/>
                <a:cs typeface="+mn-cs"/>
              </a:rPr>
              <a:t>and we can use an RDF parser to extract semantic data, which we can use to im</a:t>
            </a:r>
            <a:r>
              <a:rPr lang="en-US" altLang="ko-KR" sz="1200" u="sng" kern="1200" dirty="0" smtClean="0">
                <a:solidFill>
                  <a:schemeClr val="tx1"/>
                </a:solidFill>
                <a:effectLst/>
                <a:latin typeface="+mn-lt"/>
                <a:ea typeface="+mn-ea"/>
                <a:cs typeface="+mn-cs"/>
              </a:rPr>
              <a:t>pro</a:t>
            </a:r>
            <a:r>
              <a:rPr lang="en-US" altLang="ko-KR" sz="1200" kern="1200" dirty="0" smtClean="0">
                <a:solidFill>
                  <a:schemeClr val="tx1"/>
                </a:solidFill>
                <a:effectLst/>
                <a:latin typeface="+mn-lt"/>
                <a:ea typeface="+mn-ea"/>
                <a:cs typeface="+mn-cs"/>
              </a:rPr>
              <a:t>ve PageRank per</a:t>
            </a:r>
            <a:r>
              <a:rPr lang="en-US" altLang="ko-KR" sz="1200" u="sng" kern="1200" dirty="0" smtClean="0">
                <a:solidFill>
                  <a:schemeClr val="tx1"/>
                </a:solidFill>
                <a:effectLst/>
                <a:latin typeface="+mn-lt"/>
                <a:ea typeface="+mn-ea"/>
                <a:cs typeface="+mn-cs"/>
              </a:rPr>
              <a:t>for</a:t>
            </a:r>
            <a:r>
              <a:rPr lang="en-US" altLang="ko-KR" sz="1200" kern="1200" dirty="0" smtClean="0">
                <a:solidFill>
                  <a:schemeClr val="tx1"/>
                </a:solidFill>
                <a:effectLst/>
                <a:latin typeface="+mn-lt"/>
                <a:ea typeface="+mn-ea"/>
                <a:cs typeface="+mn-cs"/>
              </a:rPr>
              <a:t>mance.</a:t>
            </a:r>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12</a:t>
            </a:fld>
            <a:endParaRPr lang="ko-KR" altLang="en-US"/>
          </a:p>
        </p:txBody>
      </p:sp>
    </p:spTree>
    <p:extLst>
      <p:ext uri="{BB962C8B-B14F-4D97-AF65-F5344CB8AC3E}">
        <p14:creationId xmlns:p14="http://schemas.microsoft.com/office/powerpoint/2010/main" val="3197613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second field of my research is about Big Data.</a:t>
            </a:r>
          </a:p>
          <a:p>
            <a:r>
              <a:rPr lang="en-US" altLang="ko-KR" dirty="0" smtClean="0"/>
              <a:t>However, the main content of my presentation is topic model</a:t>
            </a:r>
          </a:p>
          <a:p>
            <a:r>
              <a:rPr lang="en-US" altLang="ko-KR" dirty="0" smtClean="0"/>
              <a:t>So please allow me to skip the detailed explanation, but briefly mention the basis idea of Big Data (in</a:t>
            </a:r>
            <a:r>
              <a:rPr lang="en-US" altLang="ko-KR" baseline="0" dirty="0" smtClean="0"/>
              <a:t> this one page)</a:t>
            </a:r>
            <a:r>
              <a:rPr lang="en-US" altLang="ko-KR" dirty="0" smtClean="0"/>
              <a:t>.</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13</a:t>
            </a:fld>
            <a:endParaRPr lang="ko-KR" altLang="en-US"/>
          </a:p>
        </p:txBody>
      </p:sp>
    </p:spTree>
    <p:extLst>
      <p:ext uri="{BB962C8B-B14F-4D97-AF65-F5344CB8AC3E}">
        <p14:creationId xmlns:p14="http://schemas.microsoft.com/office/powerpoint/2010/main" val="2232807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err="1" smtClean="0"/>
              <a:t>Hadoop</a:t>
            </a:r>
            <a:r>
              <a:rPr lang="en-US" altLang="ko-KR" baseline="0" dirty="0" smtClean="0"/>
              <a:t> framework distributes large datasets over multiple commodity servers and performs parallel computations.</a:t>
            </a:r>
          </a:p>
          <a:p>
            <a:r>
              <a:rPr lang="en-US" altLang="ko-KR" baseline="0" dirty="0" smtClean="0"/>
              <a:t>Users can focus on implementing their algorithm at the map and reduce function with less considering parallel processing atmosphere.</a:t>
            </a:r>
          </a:p>
          <a:p>
            <a:r>
              <a:rPr lang="en-US" altLang="ko-KR" baseline="0" dirty="0" smtClean="0"/>
              <a:t>However, multiple I/O operations have significant performance degradation factors. </a:t>
            </a:r>
          </a:p>
          <a:p>
            <a:r>
              <a:rPr lang="en-US" altLang="ko-KR" baseline="0" dirty="0" smtClean="0"/>
              <a:t>An efficient </a:t>
            </a:r>
            <a:r>
              <a:rPr lang="en-US" altLang="ko-KR" baseline="0" dirty="0" err="1" smtClean="0"/>
              <a:t>MapReduce</a:t>
            </a:r>
            <a:r>
              <a:rPr lang="en-US" altLang="ko-KR" baseline="0" dirty="0" smtClean="0"/>
              <a:t> job must aim to minimize the number of I/O operations performed at each phase.</a:t>
            </a:r>
          </a:p>
          <a:p>
            <a:r>
              <a:rPr lang="en-US" altLang="ko-KR" baseline="0" dirty="0" smtClean="0"/>
              <a:t>Thus, it’s important to optimize </a:t>
            </a:r>
            <a:r>
              <a:rPr lang="en-US" altLang="ko-KR" baseline="0" dirty="0" err="1" smtClean="0"/>
              <a:t>MapReduce</a:t>
            </a:r>
            <a:r>
              <a:rPr lang="en-US" altLang="ko-KR" baseline="0" dirty="0" smtClean="0"/>
              <a:t> algorithm considering I/O cost like using in-memory caches.</a:t>
            </a:r>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14</a:t>
            </a:fld>
            <a:endParaRPr lang="ko-KR" altLang="en-US"/>
          </a:p>
        </p:txBody>
      </p:sp>
    </p:spTree>
    <p:extLst>
      <p:ext uri="{BB962C8B-B14F-4D97-AF65-F5344CB8AC3E}">
        <p14:creationId xmlns:p14="http://schemas.microsoft.com/office/powerpoint/2010/main" val="319761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 I’d like to introduce topic model and its representative methods.</a:t>
            </a:r>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15</a:t>
            </a:fld>
            <a:endParaRPr lang="ko-KR" altLang="en-US"/>
          </a:p>
        </p:txBody>
      </p:sp>
    </p:spTree>
    <p:extLst>
      <p:ext uri="{BB962C8B-B14F-4D97-AF65-F5344CB8AC3E}">
        <p14:creationId xmlns:p14="http://schemas.microsoft.com/office/powerpoint/2010/main" val="2232807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Before the topic model, the vector space model has been widely used in the traditional Information Retrieval.</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Many search engines used similarity measures based on the vector space model to rank Web pages.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 big term by document matrix is created where the columns represent Web documents and the rows represent terms.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However, vector space model could cause curse of dimensionality.</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Moreover, because of considering the exact matching only, it is not good at dealing with synonymy and polysemy.</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Synonymy means that there are many ways to refer to the same object.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Polysemy means that most words have more than one distinct meaning.</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And usually, documents do not tell its topics explicitly.</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For this reason, the study of topic model had been started.</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An early topic model was described by a paper about Latent Semantic indexing in 1998.</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In the topic model, topics consist of a cluster of words and have specific distributions over words.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Topic model utilizes this feature statistically and extracts latent topics from document sets.</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16</a:t>
            </a:fld>
            <a:endParaRPr lang="ko-KR" altLang="en-US"/>
          </a:p>
        </p:txBody>
      </p:sp>
    </p:spTree>
    <p:extLst>
      <p:ext uri="{BB962C8B-B14F-4D97-AF65-F5344CB8AC3E}">
        <p14:creationId xmlns:p14="http://schemas.microsoft.com/office/powerpoint/2010/main" val="1234877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Latent Semantic Analysis called LSA is a method for extracting and representing the contextual meaning of words.</a:t>
            </a:r>
          </a:p>
          <a:p>
            <a:r>
              <a:rPr lang="en-US" altLang="ko-KR" dirty="0" smtClean="0"/>
              <a:t>In LSA, a term-document matrix is decomposed into three matrices.</a:t>
            </a:r>
          </a:p>
          <a:p>
            <a:r>
              <a:rPr lang="en-US" altLang="ko-KR" dirty="0" smtClean="0"/>
              <a:t>Each matrix represents relationships with latent information.</a:t>
            </a:r>
          </a:p>
          <a:p>
            <a:r>
              <a:rPr lang="en-US" altLang="ko-KR" dirty="0" smtClean="0"/>
              <a:t>Thus we can calculate similarity among terms or documents semantically.</a:t>
            </a:r>
          </a:p>
          <a:p>
            <a:endParaRPr lang="en-US" altLang="ko-KR" dirty="0" smtClean="0"/>
          </a:p>
          <a:p>
            <a:r>
              <a:rPr lang="en-US" altLang="ko-KR" dirty="0" smtClean="0"/>
              <a:t>This is a small example on LSA</a:t>
            </a:r>
          </a:p>
          <a:p>
            <a:r>
              <a:rPr lang="en-US" altLang="ko-KR" dirty="0" smtClean="0"/>
              <a:t>We may notice that doc 1 and 2 belong to network related topic, and doc 3 and 4 belong to automobile related topic.</a:t>
            </a:r>
          </a:p>
          <a:p>
            <a:r>
              <a:rPr lang="en-US" altLang="ko-KR" dirty="0" smtClean="0"/>
              <a:t>The result of term similarity analysis shows that LSA can also cluster terms with semantic meanings.</a:t>
            </a:r>
          </a:p>
          <a:p>
            <a:r>
              <a:rPr lang="en-US" altLang="ko-KR" dirty="0" smtClean="0"/>
              <a:t>This example shows that although documents do not tell its topics explicitly,</a:t>
            </a:r>
          </a:p>
          <a:p>
            <a:r>
              <a:rPr lang="en-US" altLang="ko-KR" dirty="0" smtClean="0"/>
              <a:t>Topic Model is able to extract latent topics and utilize topics for similarity analysis.</a:t>
            </a:r>
          </a:p>
          <a:p>
            <a:endParaRPr lang="en-US" altLang="ko-KR" dirty="0" smtClean="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17</a:t>
            </a:fld>
            <a:endParaRPr lang="ko-KR" altLang="en-US"/>
          </a:p>
        </p:txBody>
      </p:sp>
    </p:spTree>
    <p:extLst>
      <p:ext uri="{BB962C8B-B14F-4D97-AF65-F5344CB8AC3E}">
        <p14:creationId xmlns:p14="http://schemas.microsoft.com/office/powerpoint/2010/main" val="3323802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 let me discuss LSA computation from linear algebra point of view.</a:t>
            </a:r>
          </a:p>
          <a:p>
            <a:r>
              <a:rPr lang="en-US" altLang="ko-KR" dirty="0" smtClean="0"/>
              <a:t>Technically, LSA adopts Singular Value Decomposition called SVD to extract latent information.</a:t>
            </a:r>
          </a:p>
          <a:p>
            <a:r>
              <a:rPr lang="en-US" altLang="ko-KR" dirty="0" smtClean="0"/>
              <a:t>SVD is one of the most powerful and widely used tools in modern matrix computation. (early 70’s)</a:t>
            </a:r>
          </a:p>
          <a:p>
            <a:r>
              <a:rPr lang="en-US" altLang="ko-KR" dirty="0" smtClean="0"/>
              <a:t>The SVD uses the </a:t>
            </a:r>
            <a:r>
              <a:rPr lang="en-US" altLang="ko-KR" dirty="0" err="1" smtClean="0"/>
              <a:t>eigendecomposition</a:t>
            </a:r>
            <a:r>
              <a:rPr lang="en-US" altLang="ko-KR" dirty="0" smtClean="0"/>
              <a:t> to derive a decomposition for rectangular matrices.</a:t>
            </a:r>
          </a:p>
          <a:p>
            <a:endParaRPr lang="en-US" altLang="ko-KR" dirty="0" smtClean="0"/>
          </a:p>
          <a:p>
            <a:r>
              <a:rPr lang="en-US" altLang="ko-KR" dirty="0" smtClean="0"/>
              <a:t>Using </a:t>
            </a:r>
            <a:r>
              <a:rPr lang="en-US" altLang="ko-KR" dirty="0" err="1" smtClean="0"/>
              <a:t>eigendecomposition</a:t>
            </a:r>
            <a:r>
              <a:rPr lang="en-US" altLang="ko-KR" dirty="0" smtClean="0"/>
              <a:t>, we can decompose the original matrix into three matrices.</a:t>
            </a:r>
          </a:p>
          <a:p>
            <a:r>
              <a:rPr lang="en-US" altLang="ko-KR" dirty="0" smtClean="0"/>
              <a:t>But the original matrix must be a square matrix for </a:t>
            </a:r>
            <a:r>
              <a:rPr lang="en-US" altLang="ko-KR" dirty="0" err="1" smtClean="0"/>
              <a:t>eigendecomposition</a:t>
            </a:r>
            <a:r>
              <a:rPr lang="en-US" altLang="ko-KR" dirty="0" smtClean="0"/>
              <a:t>.</a:t>
            </a:r>
          </a:p>
          <a:p>
            <a:endParaRPr lang="en-US" altLang="ko-KR" dirty="0" smtClean="0"/>
          </a:p>
          <a:p>
            <a:r>
              <a:rPr lang="en-US" altLang="ko-KR" dirty="0" smtClean="0"/>
              <a:t>On the other hand, Singular Value Decomposition called SVD is a generalization of </a:t>
            </a:r>
            <a:r>
              <a:rPr lang="en-US" altLang="ko-KR" dirty="0" err="1" smtClean="0"/>
              <a:t>eigendecomposition</a:t>
            </a:r>
            <a:r>
              <a:rPr lang="en-US" altLang="ko-KR" dirty="0" smtClean="0"/>
              <a:t>.</a:t>
            </a:r>
          </a:p>
          <a:p>
            <a:r>
              <a:rPr lang="en-US" altLang="ko-KR" dirty="0" smtClean="0"/>
              <a:t>Even if the original matrix is not a square matrix, SVD can decompose the matrix.</a:t>
            </a:r>
          </a:p>
          <a:p>
            <a:endParaRPr lang="en-US" altLang="ko-KR" dirty="0" smtClean="0"/>
          </a:p>
          <a:p>
            <a:r>
              <a:rPr lang="en-US" altLang="ko-KR" dirty="0" smtClean="0"/>
              <a:t>Using the SVD, LSA decomposes a term-document matrix into latent topics related matrices.</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18</a:t>
            </a:fld>
            <a:endParaRPr lang="ko-KR" altLang="en-US"/>
          </a:p>
        </p:txBody>
      </p:sp>
    </p:spTree>
    <p:extLst>
      <p:ext uri="{BB962C8B-B14F-4D97-AF65-F5344CB8AC3E}">
        <p14:creationId xmlns:p14="http://schemas.microsoft.com/office/powerpoint/2010/main" val="1698102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LSA using SVD can cut down the computational complexity by dimension reduction.</a:t>
            </a:r>
          </a:p>
          <a:p>
            <a:r>
              <a:rPr lang="en-US" altLang="ko-KR" dirty="0" smtClean="0"/>
              <a:t>In the RHS of the equation,</a:t>
            </a:r>
          </a:p>
          <a:p>
            <a:r>
              <a:rPr lang="en-US" altLang="ko-KR" dirty="0" smtClean="0"/>
              <a:t>we need the first matrix for analyzing terms and the third matrix for analyzing documents, </a:t>
            </a:r>
          </a:p>
          <a:p>
            <a:r>
              <a:rPr lang="en-US" altLang="ko-KR" dirty="0" smtClean="0"/>
              <a:t>but the second matrix does not contain term or document information so we can reduce the size of the second matrix.</a:t>
            </a:r>
          </a:p>
          <a:p>
            <a:endParaRPr lang="en-US" altLang="ko-KR" dirty="0" smtClean="0"/>
          </a:p>
          <a:p>
            <a:r>
              <a:rPr lang="en-US" altLang="ko-KR" dirty="0" smtClean="0"/>
              <a:t>For an intuitive understanding, I added image compression examples using SVD on the right side of the slide.</a:t>
            </a:r>
          </a:p>
          <a:p>
            <a:r>
              <a:rPr lang="en-US" altLang="ko-KR" dirty="0" smtClean="0"/>
              <a:t>It shows that dimension reduction of SVD preserves significant information.</a:t>
            </a:r>
          </a:p>
          <a:p>
            <a:r>
              <a:rPr lang="en-US" altLang="ko-KR" dirty="0" smtClean="0"/>
              <a:t>Like this example, LSA with dimension reduction can analyze terms and documents with lower cost.</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19</a:t>
            </a:fld>
            <a:endParaRPr lang="ko-KR" altLang="en-US"/>
          </a:p>
        </p:txBody>
      </p:sp>
    </p:spTree>
    <p:extLst>
      <p:ext uri="{BB962C8B-B14F-4D97-AF65-F5344CB8AC3E}">
        <p14:creationId xmlns:p14="http://schemas.microsoft.com/office/powerpoint/2010/main" val="363024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I’ve divided my presentation into four parts.</a:t>
            </a:r>
          </a:p>
          <a:p>
            <a:pPr latinLnBrk="1"/>
            <a:r>
              <a:rPr lang="en-US" altLang="ko-KR" sz="1200" kern="1200" dirty="0" smtClean="0">
                <a:solidFill>
                  <a:schemeClr val="tx1"/>
                </a:solidFill>
                <a:effectLst/>
                <a:latin typeface="+mn-lt"/>
                <a:ea typeface="+mn-ea"/>
                <a:cs typeface="+mn-cs"/>
              </a:rPr>
              <a:t>In the first chapter, I will be discussing Web Information Retrieval and introducing the motivation of my research.</a:t>
            </a:r>
          </a:p>
          <a:p>
            <a:pPr latinLnBrk="1"/>
            <a:r>
              <a:rPr lang="en-US" altLang="ko-KR" sz="1200" kern="1200" dirty="0" smtClean="0">
                <a:solidFill>
                  <a:schemeClr val="tx1"/>
                </a:solidFill>
                <a:effectLst/>
                <a:latin typeface="+mn-lt"/>
                <a:ea typeface="+mn-ea"/>
                <a:cs typeface="+mn-cs"/>
              </a:rPr>
              <a:t>The second chapter is backgrounds on semantic ranking, and big data approach.</a:t>
            </a:r>
          </a:p>
          <a:p>
            <a:pPr latinLnBrk="1"/>
            <a:r>
              <a:rPr lang="en-US" altLang="ko-KR" sz="1200" kern="1200" dirty="0" smtClean="0">
                <a:solidFill>
                  <a:schemeClr val="tx1"/>
                </a:solidFill>
                <a:effectLst/>
                <a:latin typeface="+mn-lt"/>
                <a:ea typeface="+mn-ea"/>
                <a:cs typeface="+mn-cs"/>
              </a:rPr>
              <a:t>In the following chapter, I will mainly discuss about Topic Model.</a:t>
            </a:r>
          </a:p>
          <a:p>
            <a:pPr latinLnBrk="1"/>
            <a:r>
              <a:rPr lang="en-US" altLang="ko-KR" sz="1200" kern="1200" dirty="0" smtClean="0">
                <a:solidFill>
                  <a:schemeClr val="tx1"/>
                </a:solidFill>
                <a:effectLst/>
                <a:latin typeface="+mn-lt"/>
                <a:ea typeface="+mn-ea"/>
                <a:cs typeface="+mn-cs"/>
              </a:rPr>
              <a:t>Finally, I’ll talk about my research direction.</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2</a:t>
            </a:fld>
            <a:endParaRPr lang="ko-KR" altLang="en-US"/>
          </a:p>
        </p:txBody>
      </p:sp>
    </p:spTree>
    <p:extLst>
      <p:ext uri="{BB962C8B-B14F-4D97-AF65-F5344CB8AC3E}">
        <p14:creationId xmlns:p14="http://schemas.microsoft.com/office/powerpoint/2010/main" val="2344966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LSA performs better than the Vector Space Model</a:t>
            </a:r>
          </a:p>
          <a:p>
            <a:r>
              <a:rPr lang="en-US" altLang="ko-KR" dirty="0" smtClean="0"/>
              <a:t>because LSA extracts latent semantic information and utilizes semantic values for analyzing documents.</a:t>
            </a:r>
          </a:p>
          <a:p>
            <a:r>
              <a:rPr lang="en-US" altLang="ko-KR" dirty="0" smtClean="0"/>
              <a:t>However, LSA has some limitations.</a:t>
            </a:r>
          </a:p>
          <a:p>
            <a:r>
              <a:rPr lang="en-US" altLang="ko-KR" dirty="0" smtClean="0"/>
              <a:t>LSA misses statistical</a:t>
            </a:r>
            <a:r>
              <a:rPr lang="en-US" altLang="ko-KR" baseline="0" dirty="0" smtClean="0"/>
              <a:t> information for words. </a:t>
            </a:r>
          </a:p>
          <a:p>
            <a:r>
              <a:rPr lang="en-US" altLang="ko-KR" baseline="0" dirty="0" smtClean="0"/>
              <a:t>Thus it </a:t>
            </a:r>
            <a:r>
              <a:rPr lang="en-US" altLang="ko-KR" dirty="0" smtClean="0"/>
              <a:t>assumes normally distributed word data. But real term occurrence is not normally distributed.</a:t>
            </a:r>
          </a:p>
          <a:p>
            <a:r>
              <a:rPr lang="en-US" altLang="ko-KR" dirty="0" smtClean="0"/>
              <a:t>Furthermore, for the dimension reduction process, there is no proper way to choose which dimension of</a:t>
            </a:r>
            <a:r>
              <a:rPr lang="ko-KR" altLang="en-US" dirty="0" smtClean="0"/>
              <a:t> </a:t>
            </a:r>
            <a:r>
              <a:rPr lang="en-US" altLang="ko-KR" dirty="0" smtClean="0"/>
              <a:t>topics would be remained.</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20</a:t>
            </a:fld>
            <a:endParaRPr lang="ko-KR" altLang="en-US"/>
          </a:p>
        </p:txBody>
      </p:sp>
    </p:spTree>
    <p:extLst>
      <p:ext uri="{BB962C8B-B14F-4D97-AF65-F5344CB8AC3E}">
        <p14:creationId xmlns:p14="http://schemas.microsoft.com/office/powerpoint/2010/main" val="1442017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To improve the limitations of LSA, Probabilistic LSA called PLSA had been proposed.</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PLSA lies on the basis of the theory of probability and stochastic process.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Unlike LSA, PLSA has distributions</a:t>
            </a:r>
            <a:r>
              <a:rPr lang="en-US" altLang="ko-KR" baseline="0" dirty="0" smtClean="0"/>
              <a:t> of topic per document,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and has distributions of words per topics.</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r>
              <a:rPr lang="en-US" altLang="ko-KR" dirty="0" smtClean="0"/>
              <a:t>In view of decomposition, LSA uses SVD to decompose a given term document matrix. It can be viewed as batch learning.</a:t>
            </a:r>
          </a:p>
          <a:p>
            <a:r>
              <a:rPr lang="en-US" altLang="ko-KR" dirty="0" smtClean="0"/>
              <a:t>PLSA differs from LSA in that it uses an incremental learning based on the EM algorithm.</a:t>
            </a:r>
          </a:p>
          <a:p>
            <a:r>
              <a:rPr lang="en-US" altLang="ko-KR" dirty="0" smtClean="0"/>
              <a:t>Probabilities of the word given topic and the topic given document are updated until the value converges.</a:t>
            </a:r>
          </a:p>
          <a:p>
            <a:endParaRPr lang="en-US" altLang="ko-KR" dirty="0" smtClean="0"/>
          </a:p>
          <a:p>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21</a:t>
            </a:fld>
            <a:endParaRPr lang="ko-KR" altLang="en-US"/>
          </a:p>
        </p:txBody>
      </p:sp>
    </p:spTree>
    <p:extLst>
      <p:ext uri="{BB962C8B-B14F-4D97-AF65-F5344CB8AC3E}">
        <p14:creationId xmlns:p14="http://schemas.microsoft.com/office/powerpoint/2010/main" val="2142925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PLSA takes aspect model for topic model processing.</a:t>
            </a:r>
          </a:p>
          <a:p>
            <a:r>
              <a:rPr lang="en-US" altLang="ko-KR" dirty="0" smtClean="0"/>
              <a:t>There are three probabilities used in the model; P(d), P(</a:t>
            </a:r>
            <a:r>
              <a:rPr lang="en-US" altLang="ko-KR" dirty="0" err="1" smtClean="0"/>
              <a:t>z|d</a:t>
            </a:r>
            <a:r>
              <a:rPr lang="en-US" altLang="ko-KR" dirty="0" smtClean="0"/>
              <a:t>), and P(</a:t>
            </a:r>
            <a:r>
              <a:rPr lang="en-US" altLang="ko-KR" dirty="0" err="1" smtClean="0"/>
              <a:t>w|z</a:t>
            </a:r>
            <a:r>
              <a:rPr lang="en-US" altLang="ko-KR" dirty="0" smtClean="0"/>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Variable d is for document, z is for topic, and w is for word or term.</a:t>
            </a:r>
            <a:endParaRPr lang="ko-KR" altLang="ko-KR" sz="1200" kern="1200" dirty="0" smtClean="0">
              <a:solidFill>
                <a:schemeClr val="tx1"/>
              </a:solidFill>
              <a:effectLst/>
              <a:latin typeface="+mn-lt"/>
              <a:ea typeface="+mn-ea"/>
              <a:cs typeface="+mn-cs"/>
            </a:endParaRPr>
          </a:p>
          <a:p>
            <a:endParaRPr lang="en-US" altLang="ko-KR" dirty="0" smtClean="0"/>
          </a:p>
          <a:p>
            <a:r>
              <a:rPr lang="en-US" altLang="ko-KR" dirty="0" smtClean="0"/>
              <a:t>P(d) denotes the probability that a term occurrence will be observed in a particular document d</a:t>
            </a:r>
          </a:p>
          <a:p>
            <a:r>
              <a:rPr lang="en-US" altLang="ko-KR" dirty="0" smtClean="0"/>
              <a:t>P(</a:t>
            </a:r>
            <a:r>
              <a:rPr lang="en-US" altLang="ko-KR" dirty="0" err="1" smtClean="0"/>
              <a:t>z|d</a:t>
            </a:r>
            <a:r>
              <a:rPr lang="en-US" altLang="ko-KR" dirty="0" smtClean="0"/>
              <a:t>) denotes the</a:t>
            </a:r>
            <a:r>
              <a:rPr lang="en-US" altLang="ko-KR" baseline="0" dirty="0" smtClean="0"/>
              <a:t> conditional </a:t>
            </a:r>
            <a:r>
              <a:rPr lang="en-US" altLang="ko-KR" dirty="0" smtClean="0"/>
              <a:t>probability over the topic given a document.</a:t>
            </a:r>
          </a:p>
          <a:p>
            <a:r>
              <a:rPr lang="en-US" altLang="ko-KR" dirty="0" smtClean="0"/>
              <a:t>P(</a:t>
            </a:r>
            <a:r>
              <a:rPr lang="en-US" altLang="ko-KR" dirty="0" err="1" smtClean="0"/>
              <a:t>w|z</a:t>
            </a:r>
            <a:r>
              <a:rPr lang="en-US" altLang="ko-KR" dirty="0" smtClean="0"/>
              <a:t>) denotes the conditional probability over the word given</a:t>
            </a:r>
            <a:r>
              <a:rPr lang="en-US" altLang="ko-KR" baseline="0" dirty="0" smtClean="0"/>
              <a:t> a topic.</a:t>
            </a:r>
            <a:endParaRPr lang="en-US" altLang="ko-KR" dirty="0" smtClean="0"/>
          </a:p>
          <a:p>
            <a:endParaRPr lang="en-US" altLang="ko-KR" dirty="0" smtClean="0"/>
          </a:p>
          <a:p>
            <a:r>
              <a:rPr lang="en-US" altLang="ko-KR" dirty="0" smtClean="0"/>
              <a:t>Aspect model defines the term generation process by the following steps.</a:t>
            </a:r>
          </a:p>
          <a:p>
            <a:r>
              <a:rPr lang="en-US" altLang="ko-KR" dirty="0" smtClean="0"/>
              <a:t>First, select a document with P(d). </a:t>
            </a:r>
          </a:p>
          <a:p>
            <a:r>
              <a:rPr lang="en-US" altLang="ko-KR" dirty="0" smtClean="0"/>
              <a:t>Second, select a topic with P(</a:t>
            </a:r>
            <a:r>
              <a:rPr lang="en-US" altLang="ko-KR" dirty="0" err="1" smtClean="0"/>
              <a:t>z|d</a:t>
            </a:r>
            <a:r>
              <a:rPr lang="en-US" altLang="ko-KR" dirty="0" smtClean="0"/>
              <a:t>).</a:t>
            </a:r>
          </a:p>
          <a:p>
            <a:r>
              <a:rPr lang="en-US" altLang="ko-KR" dirty="0" smtClean="0"/>
              <a:t>Finally, select a word with P(</a:t>
            </a:r>
            <a:r>
              <a:rPr lang="en-US" altLang="ko-KR" dirty="0" err="1" smtClean="0"/>
              <a:t>w|z</a:t>
            </a:r>
            <a:r>
              <a:rPr lang="en-US" altLang="ko-KR" dirty="0" smtClean="0"/>
              <a:t>)</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22</a:t>
            </a:fld>
            <a:endParaRPr lang="ko-KR" altLang="en-US"/>
          </a:p>
        </p:txBody>
      </p:sp>
    </p:spTree>
    <p:extLst>
      <p:ext uri="{BB962C8B-B14F-4D97-AF65-F5344CB8AC3E}">
        <p14:creationId xmlns:p14="http://schemas.microsoft.com/office/powerpoint/2010/main" val="2571903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PLSA uses the EM algorithm to compute values mentioned in the previous slide.</a:t>
            </a:r>
          </a:p>
          <a:p>
            <a:endParaRPr lang="en-US" altLang="ko-KR" baseline="0" dirty="0" smtClean="0"/>
          </a:p>
          <a:p>
            <a:r>
              <a:rPr lang="en-US" altLang="ko-KR" baseline="0" dirty="0" smtClean="0"/>
              <a:t>It starts with randomly assigning values to all the parameters to be estimated</a:t>
            </a:r>
          </a:p>
          <a:p>
            <a:r>
              <a:rPr lang="en-US" altLang="ko-KR" baseline="0" dirty="0" smtClean="0"/>
              <a:t>It then iteratively alternates between two steps, called the expectation step and the maximization step, respectively.</a:t>
            </a:r>
          </a:p>
          <a:p>
            <a:r>
              <a:rPr lang="en-US" altLang="ko-KR" baseline="0" dirty="0" smtClean="0"/>
              <a:t>In the E-step, it computes the expected likelihood with regard to the conditional probabilities of the topics.</a:t>
            </a:r>
          </a:p>
          <a:p>
            <a:r>
              <a:rPr lang="en-US" altLang="ko-KR" baseline="0" dirty="0" smtClean="0"/>
              <a:t>In the M-step, it re-estimates all the parameters.</a:t>
            </a:r>
          </a:p>
          <a:p>
            <a:r>
              <a:rPr lang="en-US" altLang="ko-KR" baseline="0" dirty="0" smtClean="0"/>
              <a:t>Once we have newly calculated parameters, we can repeat the E step and M step with these parameters as the input data.</a:t>
            </a:r>
          </a:p>
          <a:p>
            <a:r>
              <a:rPr lang="en-US" altLang="ko-KR" baseline="0" dirty="0" smtClean="0"/>
              <a:t>This process continues until the value converges.</a:t>
            </a:r>
          </a:p>
          <a:p>
            <a:endParaRPr lang="en-US" altLang="ko-KR" baseline="0"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http://times.cs.uiuc.edu/course/598f13/plsa-note.pdf</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baseline="0" dirty="0" smtClean="0"/>
              <a:t>하늘색 </a:t>
            </a:r>
            <a:r>
              <a:rPr lang="en-US" altLang="ko-KR" baseline="0" dirty="0" smtClean="0"/>
              <a:t>240 245 250</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baseline="0" dirty="0" err="1" smtClean="0"/>
              <a:t>연빨강</a:t>
            </a:r>
            <a:r>
              <a:rPr lang="ko-KR" altLang="en-US" baseline="0" dirty="0" smtClean="0"/>
              <a:t> </a:t>
            </a:r>
            <a:r>
              <a:rPr lang="en-US" altLang="ko-KR" baseline="0" dirty="0" smtClean="0"/>
              <a:t>252 246 246</a:t>
            </a:r>
          </a:p>
          <a:p>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23</a:t>
            </a:fld>
            <a:endParaRPr lang="ko-KR" altLang="en-US"/>
          </a:p>
        </p:txBody>
      </p:sp>
    </p:spTree>
    <p:extLst>
      <p:ext uri="{BB962C8B-B14F-4D97-AF65-F5344CB8AC3E}">
        <p14:creationId xmlns:p14="http://schemas.microsoft.com/office/powerpoint/2010/main" val="202295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PLSA improves LSA by using the aspect model,</a:t>
            </a:r>
          </a:p>
          <a:p>
            <a:r>
              <a:rPr lang="en-US" altLang="ko-KR" dirty="0" smtClean="0"/>
              <a:t>and the model is calculated by EM algorithm.</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While LSA has a debatable problem of dimension reduction,</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PLSA can decide the dimension size of the latent values in early stage.</a:t>
            </a:r>
          </a:p>
          <a:p>
            <a:endParaRPr lang="en-US" altLang="ko-KR" dirty="0" smtClean="0"/>
          </a:p>
          <a:p>
            <a:r>
              <a:rPr lang="en-US" altLang="ko-KR" dirty="0" smtClean="0"/>
              <a:t>But the </a:t>
            </a:r>
            <a:r>
              <a:rPr lang="en-US" altLang="ko-KR" dirty="0" err="1" smtClean="0"/>
              <a:t>overfitting</a:t>
            </a:r>
            <a:r>
              <a:rPr lang="en-US" altLang="ko-KR" dirty="0" smtClean="0"/>
              <a:t> problem could arise because of the</a:t>
            </a:r>
            <a:r>
              <a:rPr lang="en-US" altLang="ko-KR" baseline="0" dirty="0" smtClean="0"/>
              <a:t> EM algorithm that runs a repetitive calculation until it converges.</a:t>
            </a:r>
            <a:endParaRPr lang="en-US" altLang="ko-KR" dirty="0" smtClean="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24</a:t>
            </a:fld>
            <a:endParaRPr lang="ko-KR" altLang="en-US"/>
          </a:p>
        </p:txBody>
      </p:sp>
    </p:spTree>
    <p:extLst>
      <p:ext uri="{BB962C8B-B14F-4D97-AF65-F5344CB8AC3E}">
        <p14:creationId xmlns:p14="http://schemas.microsoft.com/office/powerpoint/2010/main" val="1069092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Finally, I will introduce my research direction.</a:t>
            </a:r>
          </a:p>
          <a:p>
            <a:r>
              <a:rPr lang="en-US" altLang="ko-KR" dirty="0" smtClean="0"/>
              <a:t>As we have seen in the previous sections, there are three fields of my research; </a:t>
            </a:r>
          </a:p>
          <a:p>
            <a:r>
              <a:rPr lang="en-US" altLang="ko-KR" dirty="0" smtClean="0"/>
              <a:t>Semantic PageRank, Big Data Approach, and Topic Model.</a:t>
            </a:r>
          </a:p>
          <a:p>
            <a:r>
              <a:rPr lang="en-US" altLang="ko-KR" dirty="0" smtClean="0"/>
              <a:t>And I plan to build a system based on these fields.</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25</a:t>
            </a:fld>
            <a:endParaRPr lang="ko-KR" altLang="en-US"/>
          </a:p>
        </p:txBody>
      </p:sp>
    </p:spTree>
    <p:extLst>
      <p:ext uri="{BB962C8B-B14F-4D97-AF65-F5344CB8AC3E}">
        <p14:creationId xmlns:p14="http://schemas.microsoft.com/office/powerpoint/2010/main" val="2232807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 to improve link-based ranking algorithm, I will utilize semantic information.</a:t>
            </a:r>
          </a:p>
          <a:p>
            <a:r>
              <a:rPr lang="en-US" altLang="ko-KR" dirty="0" smtClean="0"/>
              <a:t>Second, to provide exploring system based on contents in the document</a:t>
            </a:r>
          </a:p>
          <a:p>
            <a:r>
              <a:rPr lang="en-US" altLang="ko-KR" dirty="0" smtClean="0"/>
              <a:t>I will integrate topic model based approach into the ranking system.</a:t>
            </a:r>
          </a:p>
          <a:p>
            <a:r>
              <a:rPr lang="en-US" altLang="ko-KR" dirty="0" smtClean="0"/>
              <a:t>Finally, I’m going to implement these frameworks using big data methods for dealing with large semantic and statistical data.</a:t>
            </a:r>
          </a:p>
          <a:p>
            <a:r>
              <a:rPr lang="en-US" altLang="ko-KR" dirty="0" smtClean="0"/>
              <a:t>For this purpose, I have been studying these research fields, and some results of the study have been published.</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26</a:t>
            </a:fld>
            <a:endParaRPr lang="ko-KR" altLang="en-US"/>
          </a:p>
        </p:txBody>
      </p:sp>
    </p:spTree>
    <p:extLst>
      <p:ext uri="{BB962C8B-B14F-4D97-AF65-F5344CB8AC3E}">
        <p14:creationId xmlns:p14="http://schemas.microsoft.com/office/powerpoint/2010/main" val="3479052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have written two papers about ranking based on semantic data</a:t>
            </a:r>
          </a:p>
          <a:p>
            <a:r>
              <a:rPr lang="en-US" altLang="ko-KR" dirty="0" smtClean="0"/>
              <a:t>and one paper about big data processing for an analysis.</a:t>
            </a:r>
          </a:p>
          <a:p>
            <a:r>
              <a:rPr lang="en-US" altLang="ko-KR" dirty="0" smtClean="0"/>
              <a:t>And I plan to extend ranking algorithm by adopting topic model approaches.</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27</a:t>
            </a:fld>
            <a:endParaRPr lang="ko-KR" altLang="en-US"/>
          </a:p>
        </p:txBody>
      </p:sp>
    </p:spTree>
    <p:extLst>
      <p:ext uri="{BB962C8B-B14F-4D97-AF65-F5344CB8AC3E}">
        <p14:creationId xmlns:p14="http://schemas.microsoft.com/office/powerpoint/2010/main" val="2765180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In the current Web structure, links between pages are defined by Hyperlink notation.</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Due to the fact that this notation does not have any way to express the meaning of links, </a:t>
            </a:r>
          </a:p>
          <a:p>
            <a:pPr latinLnBrk="1"/>
            <a:r>
              <a:rPr lang="en-US" altLang="ko-KR" sz="1200" kern="1200" dirty="0" smtClean="0">
                <a:solidFill>
                  <a:schemeClr val="tx1"/>
                </a:solidFill>
                <a:effectLst/>
                <a:latin typeface="+mn-lt"/>
                <a:ea typeface="+mn-ea"/>
                <a:cs typeface="+mn-cs"/>
              </a:rPr>
              <a:t>it is hard to evaluate the weight of links directly.</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So I have planned to transform a hyperlinked Web structure to a semantic-linked Web structure using semantic metadata.</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Once a semantic-linked Web structure is built, </a:t>
            </a:r>
          </a:p>
          <a:p>
            <a:pPr latinLnBrk="1"/>
            <a:r>
              <a:rPr lang="en-US" altLang="ko-KR" sz="1200" kern="1200" dirty="0" smtClean="0">
                <a:solidFill>
                  <a:schemeClr val="tx1"/>
                </a:solidFill>
                <a:effectLst/>
                <a:latin typeface="+mn-lt"/>
                <a:ea typeface="+mn-ea"/>
                <a:cs typeface="+mn-cs"/>
              </a:rPr>
              <a:t>we can directly evaluate the weight of links </a:t>
            </a:r>
            <a:r>
              <a:rPr lang="en-US" altLang="ko-KR" sz="1200" u="sng" kern="1200" dirty="0" smtClean="0">
                <a:solidFill>
                  <a:schemeClr val="tx1"/>
                </a:solidFill>
                <a:effectLst/>
                <a:latin typeface="+mn-lt"/>
                <a:ea typeface="+mn-ea"/>
                <a:cs typeface="+mn-cs"/>
              </a:rPr>
              <a:t>because-of</a:t>
            </a:r>
            <a:r>
              <a:rPr lang="en-US" altLang="ko-KR" sz="1200" kern="1200" dirty="0" smtClean="0">
                <a:solidFill>
                  <a:schemeClr val="tx1"/>
                </a:solidFill>
                <a:effectLst/>
                <a:latin typeface="+mn-lt"/>
                <a:ea typeface="+mn-ea"/>
                <a:cs typeface="+mn-cs"/>
              </a:rPr>
              <a:t> semantically labeled links.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28</a:t>
            </a:fld>
            <a:endParaRPr lang="ko-KR" altLang="en-US"/>
          </a:p>
        </p:txBody>
      </p:sp>
    </p:spTree>
    <p:extLst>
      <p:ext uri="{BB962C8B-B14F-4D97-AF65-F5344CB8AC3E}">
        <p14:creationId xmlns:p14="http://schemas.microsoft.com/office/powerpoint/2010/main" val="3197613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Let me wrap up the main points of today’s talk.</a:t>
            </a:r>
          </a:p>
          <a:p>
            <a:pPr latinLnBrk="1"/>
            <a:r>
              <a:rPr lang="en-US" altLang="ko-KR" sz="1200" kern="1200" dirty="0" smtClean="0">
                <a:solidFill>
                  <a:schemeClr val="tx1"/>
                </a:solidFill>
                <a:effectLst/>
                <a:latin typeface="+mn-lt"/>
                <a:ea typeface="+mn-ea"/>
                <a:cs typeface="+mn-cs"/>
              </a:rPr>
              <a:t>PageRank is one of the most popular ranking algorithms.</a:t>
            </a:r>
          </a:p>
          <a:p>
            <a:pPr latinLnBrk="1"/>
            <a:r>
              <a:rPr lang="en-US" altLang="ko-KR" sz="1200" kern="1200" dirty="0" smtClean="0">
                <a:solidFill>
                  <a:schemeClr val="tx1"/>
                </a:solidFill>
                <a:effectLst/>
                <a:latin typeface="+mn-lt"/>
                <a:ea typeface="+mn-ea"/>
                <a:cs typeface="+mn-cs"/>
              </a:rPr>
              <a:t>But it has a limitation of not considering the meaning of links between pages.</a:t>
            </a:r>
          </a:p>
          <a:p>
            <a:pPr latinLnBrk="1"/>
            <a:r>
              <a:rPr lang="en-US" altLang="ko-KR" sz="1200" kern="1200" dirty="0" smtClean="0">
                <a:solidFill>
                  <a:schemeClr val="tx1"/>
                </a:solidFill>
                <a:effectLst/>
                <a:latin typeface="+mn-lt"/>
                <a:ea typeface="+mn-ea"/>
                <a:cs typeface="+mn-cs"/>
              </a:rPr>
              <a:t>So I plan to build Weighted Semantic PageRank that can directly evaluate the weight of links.</a:t>
            </a:r>
          </a:p>
          <a:p>
            <a:pPr latinLnBrk="1"/>
            <a:r>
              <a:rPr lang="en-US" altLang="ko-KR" sz="1200" kern="1200" dirty="0" smtClean="0">
                <a:solidFill>
                  <a:schemeClr val="tx1"/>
                </a:solidFill>
                <a:effectLst/>
                <a:latin typeface="+mn-lt"/>
                <a:ea typeface="+mn-ea"/>
                <a:cs typeface="+mn-cs"/>
              </a:rPr>
              <a:t>And I will adopt topic model methods for better semantic analysis</a:t>
            </a:r>
          </a:p>
          <a:p>
            <a:pPr latinLnBrk="1"/>
            <a:r>
              <a:rPr lang="en-US" altLang="ko-KR" sz="1200" kern="1200" dirty="0" smtClean="0">
                <a:solidFill>
                  <a:schemeClr val="tx1"/>
                </a:solidFill>
                <a:effectLst/>
                <a:latin typeface="+mn-lt"/>
                <a:ea typeface="+mn-ea"/>
                <a:cs typeface="+mn-cs"/>
              </a:rPr>
              <a:t>and optimize </a:t>
            </a:r>
            <a:r>
              <a:rPr lang="en-US" altLang="ko-KR" sz="1200" kern="1200" dirty="0" err="1" smtClean="0">
                <a:solidFill>
                  <a:schemeClr val="tx1"/>
                </a:solidFill>
                <a:effectLst/>
                <a:latin typeface="+mn-lt"/>
                <a:ea typeface="+mn-ea"/>
                <a:cs typeface="+mn-cs"/>
              </a:rPr>
              <a:t>MapReduce</a:t>
            </a:r>
            <a:r>
              <a:rPr lang="en-US" altLang="ko-KR" sz="1200" kern="1200" dirty="0" smtClean="0">
                <a:solidFill>
                  <a:schemeClr val="tx1"/>
                </a:solidFill>
                <a:effectLst/>
                <a:latin typeface="+mn-lt"/>
                <a:ea typeface="+mn-ea"/>
                <a:cs typeface="+mn-cs"/>
              </a:rPr>
              <a:t> algorithm.</a:t>
            </a:r>
          </a:p>
          <a:p>
            <a:pPr latinLnBrk="1"/>
            <a:endParaRPr lang="en-US"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This concludes my presentation. Thank you for your attention.</a:t>
            </a:r>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29</a:t>
            </a:fld>
            <a:endParaRPr lang="ko-KR" altLang="en-US"/>
          </a:p>
        </p:txBody>
      </p:sp>
    </p:spTree>
    <p:extLst>
      <p:ext uri="{BB962C8B-B14F-4D97-AF65-F5344CB8AC3E}">
        <p14:creationId xmlns:p14="http://schemas.microsoft.com/office/powerpoint/2010/main" val="724164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Many technologies are developed for implementing Web information retrieval system.</a:t>
            </a:r>
          </a:p>
          <a:p>
            <a:r>
              <a:rPr lang="en-US" altLang="ko-KR" dirty="0" smtClean="0"/>
              <a:t>It is important to build efficient overall Information</a:t>
            </a:r>
            <a:r>
              <a:rPr lang="en-US" altLang="ko-KR" baseline="0" dirty="0" smtClean="0"/>
              <a:t> </a:t>
            </a:r>
            <a:r>
              <a:rPr lang="en-US" altLang="ko-KR" dirty="0" smtClean="0"/>
              <a:t>Retrieval framework as well as to build an utilizable query engine.</a:t>
            </a:r>
          </a:p>
          <a:p>
            <a:r>
              <a:rPr lang="en-US" altLang="ko-KR" dirty="0" smtClean="0"/>
              <a:t>It is also important to generate effective ranking algorithm where it can provide accurate answers.</a:t>
            </a:r>
          </a:p>
          <a:p>
            <a:r>
              <a:rPr lang="en-US" altLang="ko-KR" dirty="0" smtClean="0"/>
              <a:t>For my Ph.D. research plan, I have chosen to study the field of ranking and focused on improving the quality of retrieval.</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3</a:t>
            </a:fld>
            <a:endParaRPr lang="ko-KR" altLang="en-US"/>
          </a:p>
        </p:txBody>
      </p:sp>
    </p:spTree>
    <p:extLst>
      <p:ext uri="{BB962C8B-B14F-4D97-AF65-F5344CB8AC3E}">
        <p14:creationId xmlns:p14="http://schemas.microsoft.com/office/powerpoint/2010/main" val="3644916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view of decomposition, LSA uses SVD to decompose a given term document matrix. It can be viewed as batch learning.</a:t>
            </a:r>
          </a:p>
          <a:p>
            <a:r>
              <a:rPr lang="en-US" altLang="ko-KR" dirty="0" smtClean="0"/>
              <a:t>PLSA differs from LSA in that it uses an incremental learning based on the EM algorithm.</a:t>
            </a:r>
          </a:p>
          <a:p>
            <a:r>
              <a:rPr lang="en-US" altLang="ko-KR" dirty="0" smtClean="0"/>
              <a:t>Probabilities of the word given topic and the topic given document are updated until the value converges.</a:t>
            </a:r>
          </a:p>
          <a:p>
            <a:endParaRPr lang="en-US" altLang="ko-KR" dirty="0" smtClean="0"/>
          </a:p>
          <a:p>
            <a:endParaRPr lang="en-US" altLang="ko-KR" dirty="0" smtClean="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33</a:t>
            </a:fld>
            <a:endParaRPr lang="ko-KR" altLang="en-US"/>
          </a:p>
        </p:txBody>
      </p:sp>
    </p:spTree>
    <p:extLst>
      <p:ext uri="{BB962C8B-B14F-4D97-AF65-F5344CB8AC3E}">
        <p14:creationId xmlns:p14="http://schemas.microsoft.com/office/powerpoint/2010/main" val="2192913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slide shows a small example on PLSA.</a:t>
            </a:r>
          </a:p>
          <a:p>
            <a:r>
              <a:rPr lang="en-US" altLang="ko-KR" dirty="0" smtClean="0"/>
              <a:t>For this example, the number of topics is set as two.</a:t>
            </a:r>
          </a:p>
          <a:p>
            <a:r>
              <a:rPr lang="en-US" altLang="ko-KR" dirty="0" smtClean="0"/>
              <a:t>We may notice that doc 1 and 2 belong to network related topic, and doc 3 and 4 belong to automobile related topic.</a:t>
            </a:r>
          </a:p>
          <a:p>
            <a:endParaRPr lang="en-US" altLang="ko-KR" dirty="0" smtClean="0"/>
          </a:p>
          <a:p>
            <a:r>
              <a:rPr lang="en-US" altLang="ko-KR" dirty="0" smtClean="0"/>
              <a:t>The result of term similarity analysis shows that LSA can also cluster terms with semantic meanings.</a:t>
            </a:r>
          </a:p>
          <a:p>
            <a:endParaRPr lang="en-US" altLang="ko-KR" dirty="0" smtClean="0"/>
          </a:p>
          <a:p>
            <a:r>
              <a:rPr lang="en-US" altLang="ko-KR" dirty="0" smtClean="0"/>
              <a:t>Buy</a:t>
            </a:r>
            <a:r>
              <a:rPr lang="en-US" altLang="ko-KR" baseline="0" dirty="0" smtClean="0"/>
              <a:t> the way</a:t>
            </a:r>
            <a:r>
              <a:rPr lang="en-US" altLang="ko-KR" baseline="0" smtClean="0"/>
              <a:t>, w</a:t>
            </a:r>
            <a:r>
              <a:rPr lang="en-US" altLang="ko-KR" smtClean="0"/>
              <a:t>e </a:t>
            </a:r>
            <a:r>
              <a:rPr lang="en-US" altLang="ko-KR" dirty="0" smtClean="0"/>
              <a:t>can see some probabilities are zero.</a:t>
            </a:r>
          </a:p>
          <a:p>
            <a:r>
              <a:rPr lang="en-US" altLang="ko-KR" dirty="0" smtClean="0"/>
              <a:t>It is because of the EM algorithm that runs a repetitive calculation until it converges.</a:t>
            </a:r>
          </a:p>
          <a:p>
            <a:r>
              <a:rPr lang="en-US" altLang="ko-KR" dirty="0" smtClean="0"/>
              <a:t>But the </a:t>
            </a:r>
            <a:r>
              <a:rPr lang="en-US" altLang="ko-KR" dirty="0" err="1" smtClean="0"/>
              <a:t>overfitting</a:t>
            </a:r>
            <a:r>
              <a:rPr lang="en-US" altLang="ko-KR" dirty="0" smtClean="0"/>
              <a:t> problem could arise from this feature.</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34</a:t>
            </a:fld>
            <a:endParaRPr lang="ko-KR" altLang="en-US"/>
          </a:p>
        </p:txBody>
      </p:sp>
    </p:spTree>
    <p:extLst>
      <p:ext uri="{BB962C8B-B14F-4D97-AF65-F5344CB8AC3E}">
        <p14:creationId xmlns:p14="http://schemas.microsoft.com/office/powerpoint/2010/main" val="3028040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David </a:t>
            </a:r>
            <a:r>
              <a:rPr lang="en-US" altLang="ko-KR" dirty="0" err="1" smtClean="0"/>
              <a:t>Blei</a:t>
            </a:r>
            <a:r>
              <a:rPr lang="en-US" altLang="ko-KR" dirty="0" smtClean="0"/>
              <a:t> offered LDA as an alternative of PLSA.</a:t>
            </a:r>
          </a:p>
          <a:p>
            <a:r>
              <a:rPr lang="en-US" altLang="ko-KR" dirty="0" smtClean="0"/>
              <a:t>LDA has more statistical assumptions at the document level.</a:t>
            </a:r>
          </a:p>
          <a:p>
            <a:endParaRPr lang="en-US" altLang="ko-KR" dirty="0" smtClean="0"/>
          </a:p>
          <a:p>
            <a:r>
              <a:rPr lang="en-US" altLang="ko-KR" dirty="0" smtClean="0"/>
              <a:t>PLSA uses the</a:t>
            </a:r>
            <a:r>
              <a:rPr lang="en-US" altLang="ko-KR" baseline="0" dirty="0" smtClean="0"/>
              <a:t> aspect model to define term generation.</a:t>
            </a:r>
          </a:p>
          <a:p>
            <a:r>
              <a:rPr lang="en-US" altLang="ko-KR" baseline="0" dirty="0" smtClean="0"/>
              <a:t>But it provides no probabilistic model at the document level.</a:t>
            </a:r>
          </a:p>
          <a:p>
            <a:r>
              <a:rPr lang="en-US" altLang="ko-KR" baseline="0" dirty="0" smtClean="0"/>
              <a:t>LDA extends the aspect model and provides more strict generative model.</a:t>
            </a:r>
            <a:endParaRPr lang="en-US" altLang="ko-KR" dirty="0" smtClean="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35</a:t>
            </a:fld>
            <a:endParaRPr lang="ko-KR" altLang="en-US"/>
          </a:p>
        </p:txBody>
      </p:sp>
    </p:spTree>
    <p:extLst>
      <p:ext uri="{BB962C8B-B14F-4D97-AF65-F5344CB8AC3E}">
        <p14:creationId xmlns:p14="http://schemas.microsoft.com/office/powerpoint/2010/main" val="1640306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LDA adopts the generative model</a:t>
            </a:r>
            <a:r>
              <a:rPr lang="en-US" altLang="ko-KR" baseline="0" dirty="0" smtClean="0"/>
              <a:t> to define term generation process.</a:t>
            </a:r>
            <a:endParaRPr lang="en-US" altLang="ko-KR" dirty="0" smtClean="0"/>
          </a:p>
          <a:p>
            <a:r>
              <a:rPr lang="en-US" altLang="ko-KR" dirty="0" smtClean="0"/>
              <a:t>Each document has its topic distribution. Each topic also</a:t>
            </a:r>
            <a:r>
              <a:rPr lang="en-US" altLang="ko-KR" baseline="0" dirty="0" smtClean="0"/>
              <a:t> has its word distribution.</a:t>
            </a:r>
          </a:p>
          <a:p>
            <a:endParaRPr lang="en-US" altLang="ko-KR" baseline="0" dirty="0" smtClean="0"/>
          </a:p>
          <a:p>
            <a:r>
              <a:rPr lang="en-US" altLang="ko-KR" baseline="0" dirty="0" smtClean="0"/>
              <a:t>LDA </a:t>
            </a:r>
            <a:r>
              <a:rPr lang="en-US" altLang="ko-KR" baseline="0" smtClean="0"/>
              <a:t>defines a word </a:t>
            </a:r>
            <a:r>
              <a:rPr lang="en-US" altLang="ko-KR" baseline="0" dirty="0" smtClean="0"/>
              <a:t>generation using document to topic and topic to word conditional probability with a </a:t>
            </a:r>
            <a:r>
              <a:rPr lang="en-US" altLang="ko-KR" baseline="0" dirty="0" err="1" smtClean="0"/>
              <a:t>hyperparameter</a:t>
            </a:r>
            <a:r>
              <a:rPr lang="en-US" altLang="ko-KR" baseline="0" dirty="0" smtClean="0"/>
              <a:t> alpha. It’s similar to PLSA.</a:t>
            </a:r>
          </a:p>
          <a:p>
            <a:r>
              <a:rPr lang="en-US" altLang="ko-KR" baseline="0" dirty="0" smtClean="0"/>
              <a:t>But additionally, LDA uses topic distribution over words with another </a:t>
            </a:r>
            <a:r>
              <a:rPr lang="en-US" altLang="ko-KR" baseline="0" dirty="0" err="1" smtClean="0"/>
              <a:t>hyperparameter</a:t>
            </a:r>
            <a:r>
              <a:rPr lang="en-US" altLang="ko-KR" baseline="0" dirty="0" smtClean="0"/>
              <a:t> beta.</a:t>
            </a:r>
          </a:p>
          <a:p>
            <a:endParaRPr lang="en-US" altLang="ko-KR" baseline="0" dirty="0" smtClean="0"/>
          </a:p>
          <a:p>
            <a:endParaRPr lang="en-US" altLang="ko-KR" dirty="0" smtClean="0"/>
          </a:p>
          <a:p>
            <a:r>
              <a:rPr lang="en-US" altLang="ko-KR" baseline="0" dirty="0" smtClean="0"/>
              <a:t>Multinomial distribution is used for expressing distributions of topics per document.</a:t>
            </a:r>
          </a:p>
          <a:p>
            <a:r>
              <a:rPr lang="en-US" altLang="ko-KR" baseline="0" dirty="0" smtClean="0"/>
              <a:t>And </a:t>
            </a:r>
            <a:r>
              <a:rPr lang="en-US" altLang="ko-KR" baseline="0" dirty="0" err="1" smtClean="0"/>
              <a:t>dirichlet</a:t>
            </a:r>
            <a:r>
              <a:rPr lang="en-US" altLang="ko-KR" baseline="0" dirty="0" smtClean="0"/>
              <a:t> distribution is used for expressing distributions of probabilities of topics.</a:t>
            </a:r>
          </a:p>
          <a:p>
            <a:endParaRPr lang="en-US" altLang="ko-KR" baseline="0" dirty="0" smtClean="0"/>
          </a:p>
          <a:p>
            <a:r>
              <a:rPr lang="en-US" altLang="ko-KR" baseline="0" dirty="0" smtClean="0"/>
              <a:t>Another Multinomial distribution is also used for expressing distributions of words per topic</a:t>
            </a:r>
          </a:p>
          <a:p>
            <a:r>
              <a:rPr lang="en-US" altLang="ko-KR" baseline="0" dirty="0" smtClean="0"/>
              <a:t>And </a:t>
            </a:r>
            <a:r>
              <a:rPr lang="en-US" altLang="ko-KR" baseline="0" dirty="0" err="1" smtClean="0"/>
              <a:t>dirichlet</a:t>
            </a:r>
            <a:r>
              <a:rPr lang="en-US" altLang="ko-KR" baseline="0" dirty="0" smtClean="0"/>
              <a:t> distribution is also used for expressing distributions of probabilities of words.</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36</a:t>
            </a:fld>
            <a:endParaRPr lang="ko-KR" altLang="en-US"/>
          </a:p>
        </p:txBody>
      </p:sp>
    </p:spTree>
    <p:extLst>
      <p:ext uri="{BB962C8B-B14F-4D97-AF65-F5344CB8AC3E}">
        <p14:creationId xmlns:p14="http://schemas.microsoft.com/office/powerpoint/2010/main" val="2985388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LDA is a more statistically strict model than PLSA.</a:t>
            </a:r>
          </a:p>
          <a:p>
            <a:r>
              <a:rPr lang="en-US" altLang="ko-KR" baseline="0" dirty="0" smtClean="0"/>
              <a:t>Because LDA deals with parameters and </a:t>
            </a:r>
            <a:r>
              <a:rPr lang="en-US" altLang="ko-KR" baseline="0" dirty="0" err="1" smtClean="0"/>
              <a:t>hyperparameters</a:t>
            </a:r>
            <a:r>
              <a:rPr lang="en-US" altLang="ko-KR" baseline="0" dirty="0" smtClean="0"/>
              <a:t> while PLSA deals with parameters.</a:t>
            </a:r>
          </a:p>
          <a:p>
            <a:endParaRPr lang="en-US" altLang="ko-KR" baseline="0" dirty="0" smtClean="0"/>
          </a:p>
          <a:p>
            <a:r>
              <a:rPr lang="en-US" altLang="ko-KR" baseline="0" smtClean="0"/>
              <a:t>This feature </a:t>
            </a:r>
            <a:r>
              <a:rPr lang="en-US" altLang="ko-KR" baseline="0" dirty="0" smtClean="0"/>
              <a:t>enables LDA to control analysis </a:t>
            </a:r>
            <a:r>
              <a:rPr lang="en-US" altLang="ko-KR" baseline="0" smtClean="0"/>
              <a:t>more specifically.</a:t>
            </a:r>
            <a:endParaRPr lang="en-US" altLang="ko-KR" baseline="0" dirty="0" smtClean="0"/>
          </a:p>
          <a:p>
            <a:r>
              <a:rPr lang="en-US" altLang="ko-KR" baseline="0" dirty="0" smtClean="0"/>
              <a:t>But under a uniform prior distribution, it is proved that PLSA is same as LDA.</a:t>
            </a:r>
          </a:p>
          <a:p>
            <a:endParaRPr lang="en-US" altLang="ko-KR" baseline="0" dirty="0" smtClean="0"/>
          </a:p>
          <a:p>
            <a:r>
              <a:rPr lang="en-US" altLang="ko-KR" baseline="0" dirty="0" smtClean="0"/>
              <a:t>For machines, it is usual to have no prior knowledge about newly crawled web pages.</a:t>
            </a:r>
          </a:p>
          <a:p>
            <a:r>
              <a:rPr lang="en-US" altLang="ko-KR" baseline="0" dirty="0" smtClean="0"/>
              <a:t>In this condition, results of PLSA would</a:t>
            </a:r>
            <a:r>
              <a:rPr lang="ko-KR" altLang="en-US" baseline="0" dirty="0" smtClean="0"/>
              <a:t> </a:t>
            </a:r>
            <a:r>
              <a:rPr lang="en-US" altLang="ko-KR" baseline="0" dirty="0" smtClean="0"/>
              <a:t>show a similar quality to the results of LDA.</a:t>
            </a:r>
          </a:p>
          <a:p>
            <a:endParaRPr lang="en-US" altLang="ko-KR" baseline="0" dirty="0" smtClean="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37</a:t>
            </a:fld>
            <a:endParaRPr lang="ko-KR" altLang="en-US"/>
          </a:p>
        </p:txBody>
      </p:sp>
    </p:spTree>
    <p:extLst>
      <p:ext uri="{BB962C8B-B14F-4D97-AF65-F5344CB8AC3E}">
        <p14:creationId xmlns:p14="http://schemas.microsoft.com/office/powerpoint/2010/main" val="429075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Due to the fact that LDA is a strict statistical model, the theory of LDA consists of probability methods and statistical simulation methods.</a:t>
            </a:r>
            <a:endParaRPr lang="ko-KR" altLang="ko-KR" sz="1200" kern="1200" dirty="0">
              <a:solidFill>
                <a:schemeClr val="tx1"/>
              </a:solidFill>
              <a:effectLst/>
              <a:latin typeface="+mn-lt"/>
              <a:ea typeface="+mn-ea"/>
              <a:cs typeface="+mn-cs"/>
            </a:endParaRP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38</a:t>
            </a:fld>
            <a:endParaRPr lang="ko-KR" altLang="en-US"/>
          </a:p>
        </p:txBody>
      </p:sp>
    </p:spTree>
    <p:extLst>
      <p:ext uri="{BB962C8B-B14F-4D97-AF65-F5344CB8AC3E}">
        <p14:creationId xmlns:p14="http://schemas.microsoft.com/office/powerpoint/2010/main" val="1682639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the Binomial coin experiment, if given probability is 50 percent, then the number of tail and the number of head is almost equal.</a:t>
            </a:r>
          </a:p>
          <a:p>
            <a:r>
              <a:rPr lang="en-US" altLang="ko-KR" dirty="0" smtClean="0"/>
              <a:t>if given probability</a:t>
            </a:r>
            <a:r>
              <a:rPr lang="en-US" altLang="ko-KR" baseline="0" dirty="0" smtClean="0"/>
              <a:t> is 10% percent, then the number of tail is greater than that of head.</a:t>
            </a:r>
          </a:p>
          <a:p>
            <a:r>
              <a:rPr lang="en-US" altLang="ko-KR" baseline="0" dirty="0" smtClean="0"/>
              <a:t>Thus, the probability of binomial distribution has a distribution itself. </a:t>
            </a:r>
          </a:p>
          <a:p>
            <a:endParaRPr lang="en-US" altLang="ko-KR" baseline="0" dirty="0" smtClean="0"/>
          </a:p>
          <a:p>
            <a:r>
              <a:rPr lang="en-US" altLang="ko-KR" baseline="0" dirty="0" smtClean="0"/>
              <a:t>Beta distribution is a good model to fit the distribution of the probability.</a:t>
            </a:r>
          </a:p>
          <a:p>
            <a:r>
              <a:rPr lang="en-US" altLang="ko-KR" baseline="0" dirty="0" smtClean="0"/>
              <a:t>in order words, Binomial distribution is a function of parameters and Beta distribution is a function of </a:t>
            </a:r>
            <a:r>
              <a:rPr lang="en-US" altLang="ko-KR" baseline="0" dirty="0" err="1" smtClean="0"/>
              <a:t>hyperparameters</a:t>
            </a:r>
            <a:r>
              <a:rPr lang="en-US" altLang="ko-KR" baseline="0" dirty="0" smtClean="0"/>
              <a:t>.</a:t>
            </a:r>
          </a:p>
          <a:p>
            <a:r>
              <a:rPr lang="en-US" altLang="ko-KR" baseline="0" dirty="0" err="1" smtClean="0"/>
              <a:t>hyperparameter</a:t>
            </a:r>
            <a:r>
              <a:rPr lang="en-US" altLang="ko-KR" baseline="0" dirty="0" smtClean="0"/>
              <a:t> means a parameter of the parameter.</a:t>
            </a:r>
          </a:p>
          <a:p>
            <a:endParaRPr lang="en-US" altLang="ko-KR" dirty="0" smtClean="0"/>
          </a:p>
          <a:p>
            <a:r>
              <a:rPr lang="en-US" altLang="ko-KR" dirty="0" smtClean="0"/>
              <a:t>http://www.arachnoid.com/binomial_probability/index.html</a:t>
            </a:r>
          </a:p>
          <a:p>
            <a:r>
              <a:rPr lang="en-US" altLang="ko-KR" dirty="0" smtClean="0"/>
              <a:t>http://en.wikipedia.org/wiki/Beta_distribution</a:t>
            </a:r>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39</a:t>
            </a:fld>
            <a:endParaRPr lang="ko-KR" altLang="en-US"/>
          </a:p>
        </p:txBody>
      </p:sp>
    </p:spTree>
    <p:extLst>
      <p:ext uri="{BB962C8B-B14F-4D97-AF65-F5344CB8AC3E}">
        <p14:creationId xmlns:p14="http://schemas.microsoft.com/office/powerpoint/2010/main" val="2805733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Binomial and beta distribution have special relationships with each other in Bayesian inference.</a:t>
            </a:r>
          </a:p>
          <a:p>
            <a:r>
              <a:rPr lang="en-US" altLang="ko-KR" dirty="0" smtClean="0"/>
              <a:t>Generally, a mixture of distributions creates a new distribution.</a:t>
            </a:r>
          </a:p>
          <a:p>
            <a:r>
              <a:rPr lang="en-US" altLang="ko-KR" dirty="0" smtClean="0"/>
              <a:t>But the mixture of Binomial and beta distribution recursively generates beta distribution again.</a:t>
            </a:r>
          </a:p>
          <a:p>
            <a:r>
              <a:rPr lang="en-US" altLang="ko-KR" dirty="0" smtClean="0"/>
              <a:t>It’s an important feature for recursive computation with low complexity.</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40</a:t>
            </a:fld>
            <a:endParaRPr lang="ko-KR" altLang="en-US"/>
          </a:p>
        </p:txBody>
      </p:sp>
    </p:spTree>
    <p:extLst>
      <p:ext uri="{BB962C8B-B14F-4D97-AF65-F5344CB8AC3E}">
        <p14:creationId xmlns:p14="http://schemas.microsoft.com/office/powerpoint/2010/main" val="1743205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Multinomial Distribution is a generalization of Binomial Distribution. It is used in both PLSA and LDA.</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41</a:t>
            </a:fld>
            <a:endParaRPr lang="ko-KR" altLang="en-US"/>
          </a:p>
        </p:txBody>
      </p:sp>
    </p:spTree>
    <p:extLst>
      <p:ext uri="{BB962C8B-B14F-4D97-AF65-F5344CB8AC3E}">
        <p14:creationId xmlns:p14="http://schemas.microsoft.com/office/powerpoint/2010/main" val="1701422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But </a:t>
            </a:r>
            <a:r>
              <a:rPr lang="en-US" altLang="ko-KR" dirty="0" err="1" smtClean="0"/>
              <a:t>Dirichlet</a:t>
            </a:r>
            <a:r>
              <a:rPr lang="en-US" altLang="ko-KR" dirty="0" smtClean="0"/>
              <a:t> Distribution is used in LDA but not in PLSA.</a:t>
            </a:r>
          </a:p>
          <a:p>
            <a:r>
              <a:rPr lang="en-US" altLang="ko-KR" dirty="0" smtClean="0"/>
              <a:t>As Multinomial is a generalization of Binomial, </a:t>
            </a:r>
            <a:r>
              <a:rPr lang="en-US" altLang="ko-KR" dirty="0" err="1" smtClean="0"/>
              <a:t>Dirichlet</a:t>
            </a:r>
            <a:r>
              <a:rPr lang="en-US" altLang="ko-KR" dirty="0" smtClean="0"/>
              <a:t> Distribution is a generalization of Beta Distribution.</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42</a:t>
            </a:fld>
            <a:endParaRPr lang="ko-KR" altLang="en-US"/>
          </a:p>
        </p:txBody>
      </p:sp>
    </p:spTree>
    <p:extLst>
      <p:ext uri="{BB962C8B-B14F-4D97-AF65-F5344CB8AC3E}">
        <p14:creationId xmlns:p14="http://schemas.microsoft.com/office/powerpoint/2010/main" val="4227081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have studied three fields for improving ranking methods.</a:t>
            </a:r>
          </a:p>
          <a:p>
            <a:r>
              <a:rPr lang="en-US" altLang="ko-KR" dirty="0" smtClean="0"/>
              <a:t>These fields are semantic ranking, big data management,</a:t>
            </a:r>
            <a:r>
              <a:rPr lang="en-US" altLang="ko-KR" baseline="0" dirty="0" smtClean="0"/>
              <a:t> and </a:t>
            </a:r>
            <a:r>
              <a:rPr lang="en-US" altLang="ko-KR" dirty="0" smtClean="0"/>
              <a:t>topic model.</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 motivation of my research consists of three questions.</a:t>
            </a:r>
          </a:p>
          <a:p>
            <a:endParaRPr lang="en-US" altLang="ko-KR" dirty="0" smtClean="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a:t>
            </a:fld>
            <a:endParaRPr lang="ko-KR" altLang="en-US"/>
          </a:p>
        </p:txBody>
      </p:sp>
    </p:spTree>
    <p:extLst>
      <p:ext uri="{BB962C8B-B14F-4D97-AF65-F5344CB8AC3E}">
        <p14:creationId xmlns:p14="http://schemas.microsoft.com/office/powerpoint/2010/main" val="4240656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PLSA uses EM algorithm to compute values. But LDA has much more parameters than PLSA. </a:t>
            </a:r>
          </a:p>
          <a:p>
            <a:r>
              <a:rPr lang="en-US" altLang="ko-KR" dirty="0" smtClean="0"/>
              <a:t>Thus PLSA usually adopts Markov Chain Monte Carlo called MCMC.</a:t>
            </a:r>
          </a:p>
          <a:p>
            <a:r>
              <a:rPr lang="en-US" altLang="ko-KR" dirty="0" smtClean="0"/>
              <a:t>Markov Chain is an estimation model in non-deterministic system.</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43</a:t>
            </a:fld>
            <a:endParaRPr lang="ko-KR" altLang="en-US"/>
          </a:p>
        </p:txBody>
      </p:sp>
    </p:spTree>
    <p:extLst>
      <p:ext uri="{BB962C8B-B14F-4D97-AF65-F5344CB8AC3E}">
        <p14:creationId xmlns:p14="http://schemas.microsoft.com/office/powerpoint/2010/main" val="4182354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And Monte Carlo means it’s a statistical method to solve problems with replacing unknown functions into well-known distribution functions.</a:t>
            </a:r>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44</a:t>
            </a:fld>
            <a:endParaRPr lang="ko-KR" altLang="en-US"/>
          </a:p>
        </p:txBody>
      </p:sp>
    </p:spTree>
    <p:extLst>
      <p:ext uri="{BB962C8B-B14F-4D97-AF65-F5344CB8AC3E}">
        <p14:creationId xmlns:p14="http://schemas.microsoft.com/office/powerpoint/2010/main" val="3746659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Gibbs sampling is one</a:t>
            </a:r>
            <a:r>
              <a:rPr lang="en-US" altLang="ko-KR" baseline="0" dirty="0" smtClean="0"/>
              <a:t> of </a:t>
            </a:r>
            <a:r>
              <a:rPr lang="en-US" altLang="ko-KR" dirty="0" smtClean="0"/>
              <a:t>the practical methods for MCMC.</a:t>
            </a:r>
          </a:p>
          <a:p>
            <a:endParaRPr lang="en-US" altLang="ko-KR" dirty="0" smtClean="0"/>
          </a:p>
          <a:p>
            <a:r>
              <a:rPr lang="en-US" altLang="ko-KR" dirty="0" smtClean="0"/>
              <a:t>Under</a:t>
            </a:r>
            <a:r>
              <a:rPr lang="en-US" altLang="ko-KR" baseline="0" dirty="0" smtClean="0"/>
              <a:t> a specific condition, it guarantees a simple calculation complexity than other MCMC methods to find an answer.</a:t>
            </a:r>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45</a:t>
            </a:fld>
            <a:endParaRPr lang="ko-KR" altLang="en-US"/>
          </a:p>
        </p:txBody>
      </p:sp>
    </p:spTree>
    <p:extLst>
      <p:ext uri="{BB962C8B-B14F-4D97-AF65-F5344CB8AC3E}">
        <p14:creationId xmlns:p14="http://schemas.microsoft.com/office/powerpoint/2010/main" val="2937535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figure shows that LDA using Gibbs sampling.</a:t>
            </a:r>
          </a:p>
          <a:p>
            <a:r>
              <a:rPr lang="en-US" altLang="ko-KR" baseline="0" dirty="0" smtClean="0"/>
              <a:t>Boxes are documents with various topics. </a:t>
            </a:r>
          </a:p>
          <a:p>
            <a:r>
              <a:rPr lang="en-US" altLang="ko-KR" baseline="0" dirty="0" smtClean="0"/>
              <a:t>After Gibbs sampling, we can see topics in documents are converged in specific topics.</a:t>
            </a:r>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46</a:t>
            </a:fld>
            <a:endParaRPr lang="ko-KR" altLang="en-US"/>
          </a:p>
        </p:txBody>
      </p:sp>
    </p:spTree>
    <p:extLst>
      <p:ext uri="{BB962C8B-B14F-4D97-AF65-F5344CB8AC3E}">
        <p14:creationId xmlns:p14="http://schemas.microsoft.com/office/powerpoint/2010/main" val="452699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slide shows a small example on LSA.</a:t>
            </a:r>
          </a:p>
          <a:p>
            <a:r>
              <a:rPr lang="en-US" altLang="ko-KR" dirty="0" smtClean="0"/>
              <a:t>There are 4 documents for similarity analysis with LSA.</a:t>
            </a:r>
          </a:p>
          <a:p>
            <a:r>
              <a:rPr lang="en-US" altLang="ko-KR" dirty="0" smtClean="0"/>
              <a:t>LSA binds document 1 and document 2 together, and binds document 3 and document 4.</a:t>
            </a:r>
          </a:p>
          <a:p>
            <a:r>
              <a:rPr lang="en-US" altLang="ko-KR" dirty="0" smtClean="0"/>
              <a:t>We can see document 1 and 2 mainly contain Network related topics,</a:t>
            </a:r>
          </a:p>
          <a:p>
            <a:r>
              <a:rPr lang="en-US" altLang="ko-KR" dirty="0" smtClean="0"/>
              <a:t>and document 3 and 4 contain automobile related topics.</a:t>
            </a:r>
          </a:p>
          <a:p>
            <a:r>
              <a:rPr lang="en-US" altLang="ko-KR" dirty="0" smtClean="0"/>
              <a:t>The result of term similarity analysis shows that LSA can also cluster terms with semantic meanings.</a:t>
            </a:r>
          </a:p>
          <a:p>
            <a:endParaRPr lang="en-US" altLang="ko-KR" baseline="0" dirty="0" smtClean="0"/>
          </a:p>
          <a:p>
            <a:endParaRPr lang="en-US" altLang="ko-KR" baseline="0" dirty="0" smtClean="0"/>
          </a:p>
          <a:p>
            <a:endParaRPr lang="en-US" altLang="ko-KR" baseline="0" dirty="0" smtClean="0"/>
          </a:p>
          <a:p>
            <a:endParaRPr lang="en-US" altLang="ko-KR" baseline="0" dirty="0" smtClean="0"/>
          </a:p>
          <a:p>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47</a:t>
            </a:fld>
            <a:endParaRPr lang="ko-KR" altLang="en-US"/>
          </a:p>
        </p:txBody>
      </p:sp>
    </p:spTree>
    <p:extLst>
      <p:ext uri="{BB962C8B-B14F-4D97-AF65-F5344CB8AC3E}">
        <p14:creationId xmlns:p14="http://schemas.microsoft.com/office/powerpoint/2010/main" val="1822694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better understanding of </a:t>
            </a:r>
            <a:r>
              <a:rPr lang="en-US" altLang="ko-KR" dirty="0" err="1" smtClean="0"/>
              <a:t>eigendecomposition</a:t>
            </a:r>
            <a:r>
              <a:rPr lang="en-US" altLang="ko-KR" dirty="0" smtClean="0"/>
              <a:t>, I’m going to share the fundamental matrix theories, briefly.</a:t>
            </a:r>
          </a:p>
          <a:p>
            <a:r>
              <a:rPr lang="en-US" altLang="ko-KR" dirty="0" smtClean="0"/>
              <a:t>In linear algebra, if v is a non-zero vector, then it is an eigenvector of a square matrix A when Av is a scalar multiple of v.</a:t>
            </a:r>
          </a:p>
          <a:p>
            <a:r>
              <a:rPr lang="en-US" altLang="ko-KR" dirty="0" smtClean="0"/>
              <a:t>And the scalar value lambda is called as the eigenvalue associated with the eigenvector v.</a:t>
            </a:r>
          </a:p>
          <a:p>
            <a:r>
              <a:rPr lang="en-US" altLang="ko-KR" dirty="0" smtClean="0"/>
              <a:t>These concepts are directly</a:t>
            </a:r>
            <a:r>
              <a:rPr lang="en-US" altLang="ko-KR" baseline="0" dirty="0" smtClean="0"/>
              <a:t> used in </a:t>
            </a:r>
            <a:r>
              <a:rPr lang="en-US" altLang="ko-KR" baseline="0" dirty="0" err="1" smtClean="0"/>
              <a:t>eigendecomposition</a:t>
            </a:r>
            <a:r>
              <a:rPr lang="en-US" altLang="ko-KR" baseline="0" smtClean="0"/>
              <a:t>.</a:t>
            </a:r>
            <a:endParaRPr lang="en-US" altLang="ko-KR" dirty="0" smtClean="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48</a:t>
            </a:fld>
            <a:endParaRPr lang="ko-KR" altLang="en-US"/>
          </a:p>
        </p:txBody>
      </p:sp>
    </p:spTree>
    <p:extLst>
      <p:ext uri="{BB962C8B-B14F-4D97-AF65-F5344CB8AC3E}">
        <p14:creationId xmlns:p14="http://schemas.microsoft.com/office/powerpoint/2010/main" val="699864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PLSA uses the EM algorithm to compute values mentioned in the previous slide.</a:t>
            </a:r>
          </a:p>
          <a:p>
            <a:r>
              <a:rPr lang="en-US" altLang="ko-KR" dirty="0" smtClean="0"/>
              <a:t>This slide shows the statistic inference concepts for better understanding of EM algorithm.</a:t>
            </a:r>
          </a:p>
          <a:p>
            <a:r>
              <a:rPr lang="en-US" altLang="ko-KR" dirty="0" smtClean="0"/>
              <a:t>Likelihood can be viewed as the other side of the probability.</a:t>
            </a:r>
          </a:p>
          <a:p>
            <a:r>
              <a:rPr lang="en-US" altLang="ko-KR" dirty="0" smtClean="0"/>
              <a:t>Probability is to know what the result of the given event is.</a:t>
            </a:r>
          </a:p>
          <a:p>
            <a:r>
              <a:rPr lang="en-US" altLang="ko-KR" dirty="0" smtClean="0"/>
              <a:t>On the other hand, Likelihood is in reverse direction of probability.</a:t>
            </a:r>
          </a:p>
          <a:p>
            <a:r>
              <a:rPr lang="en-US" altLang="ko-KR" dirty="0" smtClean="0"/>
              <a:t>Likelihood is a measurement to represent the degree of potential to get the given result.</a:t>
            </a:r>
          </a:p>
          <a:p>
            <a:r>
              <a:rPr lang="en-US" altLang="ko-KR" dirty="0" smtClean="0"/>
              <a:t>In this example 4-sided dice has the maximum likelihood to get the given result four.</a:t>
            </a:r>
          </a:p>
          <a:p>
            <a:r>
              <a:rPr lang="en-US" altLang="ko-KR" dirty="0" smtClean="0"/>
              <a:t>In finding Maximum likelihood, if priori probability has an uniform distribution, ML is same as Maximum a posteriori,</a:t>
            </a:r>
          </a:p>
          <a:p>
            <a:r>
              <a:rPr lang="en-US" altLang="ko-KR" dirty="0" smtClean="0"/>
              <a:t>Priori and posteriori are terminologies from Bayesian inference.</a:t>
            </a:r>
          </a:p>
          <a:p>
            <a:r>
              <a:rPr lang="en-US" altLang="ko-KR" dirty="0" smtClean="0"/>
              <a:t>In Bayesian inference, posteriori prob. can be inference by the priori probability.</a:t>
            </a:r>
          </a:p>
          <a:p>
            <a:r>
              <a:rPr lang="en-US" altLang="ko-KR" dirty="0" smtClean="0"/>
              <a:t>Maximum a posteriori is to solve the probability of data with lower computation complexity than ML.</a:t>
            </a:r>
          </a:p>
          <a:p>
            <a:r>
              <a:rPr lang="en-US" altLang="ko-KR" dirty="0" smtClean="0"/>
              <a:t>Then finding the maximum value can be acquired by differentiation of the equation.</a:t>
            </a:r>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49</a:t>
            </a:fld>
            <a:endParaRPr lang="ko-KR" altLang="en-US"/>
          </a:p>
        </p:txBody>
      </p:sp>
    </p:spTree>
    <p:extLst>
      <p:ext uri="{BB962C8B-B14F-4D97-AF65-F5344CB8AC3E}">
        <p14:creationId xmlns:p14="http://schemas.microsoft.com/office/powerpoint/2010/main" val="163897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PLSA uses the EM algorithm to compute values mentioned in the previous slide.</a:t>
            </a:r>
          </a:p>
          <a:p>
            <a:endParaRPr lang="en-US" altLang="ko-KR" dirty="0" smtClean="0"/>
          </a:p>
          <a:p>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smtClean="0"/>
              <a:t>빨간색 </a:t>
            </a:r>
            <a:r>
              <a:rPr lang="en-US" altLang="ko-KR" dirty="0" smtClean="0"/>
              <a:t>(RGB 150</a:t>
            </a:r>
            <a:r>
              <a:rPr lang="en-US" altLang="ko-KR" baseline="0" dirty="0" smtClean="0"/>
              <a:t> 20 20</a:t>
            </a:r>
            <a:r>
              <a:rPr lang="en-US" altLang="ko-KR" dirty="0" smtClean="0"/>
              <a:t>)</a:t>
            </a:r>
            <a:endParaRPr lang="ko-KR" altLang="en-US" dirty="0" smtClean="0"/>
          </a:p>
          <a:p>
            <a:endParaRPr lang="en-US" altLang="ko-KR" dirty="0" smtClean="0"/>
          </a:p>
          <a:p>
            <a:r>
              <a:rPr lang="ko-KR" altLang="en-US" dirty="0" smtClean="0"/>
              <a:t>파란색 </a:t>
            </a:r>
            <a:r>
              <a:rPr lang="en-US" altLang="ko-KR" dirty="0" smtClean="0"/>
              <a:t>(RGB 5 50 150)</a:t>
            </a:r>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50</a:t>
            </a:fld>
            <a:endParaRPr lang="ko-KR" altLang="en-US"/>
          </a:p>
        </p:txBody>
      </p:sp>
    </p:spTree>
    <p:extLst>
      <p:ext uri="{BB962C8B-B14F-4D97-AF65-F5344CB8AC3E}">
        <p14:creationId xmlns:p14="http://schemas.microsoft.com/office/powerpoint/2010/main" val="3103184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bag-of-words is a simplifying representation</a:t>
            </a:r>
            <a:r>
              <a:rPr lang="en-US" altLang="ko-KR" baseline="0" dirty="0" smtClean="0"/>
              <a:t> used in natural language processing and information retrieval.</a:t>
            </a:r>
          </a:p>
          <a:p>
            <a:endParaRPr lang="en-US" altLang="ko-KR" baseline="0" dirty="0" smtClean="0"/>
          </a:p>
          <a:p>
            <a:r>
              <a:rPr lang="en-US" altLang="ko-KR" baseline="0" dirty="0" smtClean="0"/>
              <a:t>In this model, a document is represented as the bag of its words, disregarding grammar and even words order but keeping multiplicity.</a:t>
            </a:r>
          </a:p>
          <a:p>
            <a:endParaRPr lang="en-US" altLang="ko-KR" baseline="0" dirty="0" smtClean="0"/>
          </a:p>
          <a:p>
            <a:r>
              <a:rPr lang="en-US" altLang="ko-KR" baseline="0" dirty="0" smtClean="0"/>
              <a:t>The bag-of-words model is commonly used in methods of document classification, where the occurrence of each word is used as a feature for training a classifier.</a:t>
            </a:r>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51</a:t>
            </a:fld>
            <a:endParaRPr lang="ko-KR" altLang="en-US"/>
          </a:p>
        </p:txBody>
      </p:sp>
    </p:spTree>
    <p:extLst>
      <p:ext uri="{BB962C8B-B14F-4D97-AF65-F5344CB8AC3E}">
        <p14:creationId xmlns:p14="http://schemas.microsoft.com/office/powerpoint/2010/main" val="347942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One of the fundamental ap</a:t>
            </a:r>
            <a:r>
              <a:rPr lang="en-US" altLang="ko-KR" sz="1200" u="sng" kern="1200" dirty="0" smtClean="0">
                <a:solidFill>
                  <a:schemeClr val="tx1"/>
                </a:solidFill>
                <a:effectLst/>
                <a:latin typeface="+mn-lt"/>
                <a:ea typeface="+mn-ea"/>
                <a:cs typeface="+mn-cs"/>
              </a:rPr>
              <a:t>pro</a:t>
            </a:r>
            <a:r>
              <a:rPr lang="en-US" altLang="ko-KR" sz="1200" kern="1200" dirty="0" smtClean="0">
                <a:solidFill>
                  <a:schemeClr val="tx1"/>
                </a:solidFill>
                <a:effectLst/>
                <a:latin typeface="+mn-lt"/>
                <a:ea typeface="+mn-ea"/>
                <a:cs typeface="+mn-cs"/>
              </a:rPr>
              <a:t>aches for retrieving Web data is text-based retrieval.</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We can use the Vector Space Model to change Web contents to a set of vectors.</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And then we can do some linear algebra calculation using </a:t>
            </a:r>
            <a:r>
              <a:rPr lang="en-US" altLang="ko-KR" sz="1200" u="sng" kern="1200" dirty="0" smtClean="0">
                <a:solidFill>
                  <a:schemeClr val="tx1"/>
                </a:solidFill>
                <a:effectLst/>
                <a:latin typeface="+mn-lt"/>
                <a:ea typeface="+mn-ea"/>
                <a:cs typeface="+mn-cs"/>
              </a:rPr>
              <a:t>Co</a:t>
            </a:r>
            <a:r>
              <a:rPr lang="en-US" altLang="ko-KR" sz="1200" kern="1200" dirty="0" smtClean="0">
                <a:solidFill>
                  <a:schemeClr val="tx1"/>
                </a:solidFill>
                <a:effectLst/>
                <a:latin typeface="+mn-lt"/>
                <a:ea typeface="+mn-ea"/>
                <a:cs typeface="+mn-cs"/>
              </a:rPr>
              <a:t>sine similarity, TF-IDF, etc. [et cetera]</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53</a:t>
            </a:fld>
            <a:endParaRPr lang="ko-KR" altLang="en-US"/>
          </a:p>
        </p:txBody>
      </p:sp>
    </p:spTree>
    <p:extLst>
      <p:ext uri="{BB962C8B-B14F-4D97-AF65-F5344CB8AC3E}">
        <p14:creationId xmlns:p14="http://schemas.microsoft.com/office/powerpoint/2010/main" val="263827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 how do we utilize semantics on the Web to improve ranking results?</a:t>
            </a:r>
          </a:p>
          <a:p>
            <a:r>
              <a:rPr lang="en-US" altLang="ko-KR" dirty="0" smtClean="0"/>
              <a:t>Generally, link-based rank is a fundamental method on the Web structure.</a:t>
            </a:r>
          </a:p>
          <a:p>
            <a:r>
              <a:rPr lang="en-US" altLang="ko-KR" dirty="0" smtClean="0"/>
              <a:t>So I have studied from traditional page rank method to improved ranking methods and also studied semantic metadata.</a:t>
            </a:r>
          </a:p>
          <a:p>
            <a:endParaRPr lang="en-US" altLang="ko-KR" dirty="0" smtClean="0"/>
          </a:p>
          <a:p>
            <a:r>
              <a:rPr lang="en-US" altLang="ko-KR" dirty="0" smtClean="0"/>
              <a:t>Second, how do we reduce large data computation time?</a:t>
            </a:r>
          </a:p>
          <a:p>
            <a:r>
              <a:rPr lang="en-US" altLang="ko-KR" dirty="0" smtClean="0"/>
              <a:t>A searching system with high scalability is demanded for the large data management.</a:t>
            </a:r>
          </a:p>
          <a:p>
            <a:r>
              <a:rPr lang="en-US" altLang="ko-KR" dirty="0" smtClean="0"/>
              <a:t>To challenge this problem, I’ve also studied </a:t>
            </a:r>
            <a:r>
              <a:rPr lang="en-US" altLang="ko-KR" dirty="0" err="1" smtClean="0"/>
              <a:t>MapReduce</a:t>
            </a:r>
            <a:r>
              <a:rPr lang="en-US" altLang="ko-KR" dirty="0" smtClean="0"/>
              <a:t> algorithms.</a:t>
            </a:r>
          </a:p>
          <a:p>
            <a:endParaRPr lang="en-US" altLang="ko-KR" dirty="0" smtClean="0"/>
          </a:p>
          <a:p>
            <a:r>
              <a:rPr lang="en-US" altLang="ko-KR" dirty="0" smtClean="0"/>
              <a:t>Lastly, how do we </a:t>
            </a:r>
            <a:r>
              <a:rPr lang="en-US" altLang="ko-KR" smtClean="0"/>
              <a:t>have machines explore </a:t>
            </a:r>
            <a:r>
              <a:rPr lang="en-US" altLang="ko-KR" dirty="0" smtClean="0"/>
              <a:t>the Web like human without links?</a:t>
            </a:r>
          </a:p>
          <a:p>
            <a:r>
              <a:rPr lang="en-US" altLang="ko-KR" dirty="0" smtClean="0"/>
              <a:t>In the real world, human do not consider links between pages, </a:t>
            </a:r>
          </a:p>
          <a:p>
            <a:r>
              <a:rPr lang="en-US" altLang="ko-KR" dirty="0" smtClean="0"/>
              <a:t>rather they just find the topics of documents and directly match documents by these topics.</a:t>
            </a:r>
          </a:p>
          <a:p>
            <a:r>
              <a:rPr lang="en-US" altLang="ko-KR" dirty="0" smtClean="0"/>
              <a:t>That has led me to study topic model for building a more accurate retrieval system</a:t>
            </a:r>
          </a:p>
          <a:p>
            <a:r>
              <a:rPr lang="en-US" altLang="ko-KR" dirty="0" smtClean="0"/>
              <a:t>and also study mathematic and statistic theories for processing topic model.</a:t>
            </a:r>
          </a:p>
          <a:p>
            <a:endParaRPr lang="en-US" altLang="ko-KR" dirty="0" smtClean="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5</a:t>
            </a:fld>
            <a:endParaRPr lang="ko-KR" altLang="en-US"/>
          </a:p>
        </p:txBody>
      </p:sp>
    </p:spTree>
    <p:extLst>
      <p:ext uri="{BB962C8B-B14F-4D97-AF65-F5344CB8AC3E}">
        <p14:creationId xmlns:p14="http://schemas.microsoft.com/office/powerpoint/2010/main" val="3681918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However, simply applying text-based methods has some problems.</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I will take the case in the Web searching for example.</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In case a user searches about “Obama care”, </a:t>
            </a:r>
          </a:p>
          <a:p>
            <a:pPr latinLnBrk="1"/>
            <a:r>
              <a:rPr lang="en-US" altLang="ko-KR" sz="1200" kern="1200" dirty="0" smtClean="0">
                <a:solidFill>
                  <a:schemeClr val="tx1"/>
                </a:solidFill>
                <a:effectLst/>
                <a:latin typeface="+mn-lt"/>
                <a:ea typeface="+mn-ea"/>
                <a:cs typeface="+mn-cs"/>
              </a:rPr>
              <a:t>a text-based method would return “President Obama” or “Child care” rather than “Insurance Policy” </a:t>
            </a:r>
          </a:p>
          <a:p>
            <a:pPr latinLnBrk="1"/>
            <a:r>
              <a:rPr lang="en-US" altLang="ko-KR" sz="1200" kern="1200" dirty="0" smtClean="0">
                <a:solidFill>
                  <a:schemeClr val="tx1"/>
                </a:solidFill>
                <a:effectLst/>
                <a:latin typeface="+mn-lt"/>
                <a:ea typeface="+mn-ea"/>
                <a:cs typeface="+mn-cs"/>
              </a:rPr>
              <a:t>because the text-based method does not con</a:t>
            </a:r>
            <a:r>
              <a:rPr lang="en-US" altLang="ko-KR" sz="1200" u="sng" kern="1200" dirty="0" smtClean="0">
                <a:solidFill>
                  <a:schemeClr val="tx1"/>
                </a:solidFill>
                <a:effectLst/>
                <a:latin typeface="+mn-lt"/>
                <a:ea typeface="+mn-ea"/>
                <a:cs typeface="+mn-cs"/>
              </a:rPr>
              <a:t>si</a:t>
            </a:r>
            <a:r>
              <a:rPr lang="en-US" altLang="ko-KR" sz="1200" kern="1200" dirty="0" smtClean="0">
                <a:solidFill>
                  <a:schemeClr val="tx1"/>
                </a:solidFill>
                <a:effectLst/>
                <a:latin typeface="+mn-lt"/>
                <a:ea typeface="+mn-ea"/>
                <a:cs typeface="+mn-cs"/>
              </a:rPr>
              <a:t>der semantic meaning of the given query.</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To cite just one more example, some web page </a:t>
            </a:r>
            <a:r>
              <a:rPr lang="en-US" altLang="ko-KR" sz="1200" u="sng" kern="1200" dirty="0" smtClean="0">
                <a:solidFill>
                  <a:schemeClr val="tx1"/>
                </a:solidFill>
                <a:effectLst/>
                <a:latin typeface="+mn-lt"/>
                <a:ea typeface="+mn-ea"/>
                <a:cs typeface="+mn-cs"/>
              </a:rPr>
              <a:t>a</a:t>
            </a:r>
            <a:r>
              <a:rPr lang="en-US" altLang="ko-KR" sz="1200" kern="1200" dirty="0" smtClean="0">
                <a:solidFill>
                  <a:schemeClr val="tx1"/>
                </a:solidFill>
                <a:effectLst/>
                <a:latin typeface="+mn-lt"/>
                <a:ea typeface="+mn-ea"/>
                <a:cs typeface="+mn-cs"/>
              </a:rPr>
              <a:t>uthors could abuse the feature of the text-based method.</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They append attractive words like “Most visited site, best-product, or high-quality” </a:t>
            </a:r>
          </a:p>
          <a:p>
            <a:pPr latinLnBrk="1"/>
            <a:r>
              <a:rPr lang="en-US" altLang="ko-KR" sz="1200" kern="1200" dirty="0" smtClean="0">
                <a:solidFill>
                  <a:schemeClr val="tx1"/>
                </a:solidFill>
                <a:effectLst/>
                <a:latin typeface="+mn-lt"/>
                <a:ea typeface="+mn-ea"/>
                <a:cs typeface="+mn-cs"/>
              </a:rPr>
              <a:t>with white colored font for hiding the words from the human user but providing them to the Web search system.</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So, this could affect the credibility of the results.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54</a:t>
            </a:fld>
            <a:endParaRPr lang="ko-KR" altLang="en-US"/>
          </a:p>
        </p:txBody>
      </p:sp>
    </p:spTree>
    <p:extLst>
      <p:ext uri="{BB962C8B-B14F-4D97-AF65-F5344CB8AC3E}">
        <p14:creationId xmlns:p14="http://schemas.microsoft.com/office/powerpoint/2010/main" val="162635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This figure </a:t>
            </a:r>
            <a:r>
              <a:rPr lang="en-US" altLang="ko-KR" sz="1200" u="sng" kern="1200" dirty="0" smtClean="0">
                <a:solidFill>
                  <a:schemeClr val="tx1"/>
                </a:solidFill>
                <a:effectLst/>
                <a:latin typeface="+mn-lt"/>
                <a:ea typeface="+mn-ea"/>
                <a:cs typeface="+mn-cs"/>
              </a:rPr>
              <a:t>il</a:t>
            </a:r>
            <a:r>
              <a:rPr lang="en-US" altLang="ko-KR" sz="1200" kern="1200" dirty="0" smtClean="0">
                <a:solidFill>
                  <a:schemeClr val="tx1"/>
                </a:solidFill>
                <a:effectLst/>
                <a:latin typeface="+mn-lt"/>
                <a:ea typeface="+mn-ea"/>
                <a:cs typeface="+mn-cs"/>
              </a:rPr>
              <a:t>lustrates the limitation of PageRank.</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Page A, B, and C are more semantically related to one another than page D. </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But, alth</a:t>
            </a:r>
            <a:r>
              <a:rPr lang="en-US" altLang="ko-KR" sz="1200" u="sng" kern="1200" dirty="0" smtClean="0">
                <a:solidFill>
                  <a:schemeClr val="tx1"/>
                </a:solidFill>
                <a:effectLst/>
                <a:latin typeface="+mn-lt"/>
                <a:ea typeface="+mn-ea"/>
                <a:cs typeface="+mn-cs"/>
              </a:rPr>
              <a:t>o</a:t>
            </a:r>
            <a:r>
              <a:rPr lang="en-US" altLang="ko-KR" sz="1200" kern="1200" dirty="0" smtClean="0">
                <a:solidFill>
                  <a:schemeClr val="tx1"/>
                </a:solidFill>
                <a:effectLst/>
                <a:latin typeface="+mn-lt"/>
                <a:ea typeface="+mn-ea"/>
                <a:cs typeface="+mn-cs"/>
              </a:rPr>
              <a:t>ugh the page D is the less important page, page D has a higher page rank because it has more in-links.</a:t>
            </a:r>
            <a:endParaRPr lang="ko-KR"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55</a:t>
            </a:fld>
            <a:endParaRPr lang="ko-KR" altLang="en-US"/>
          </a:p>
        </p:txBody>
      </p:sp>
    </p:spTree>
    <p:extLst>
      <p:ext uri="{BB962C8B-B14F-4D97-AF65-F5344CB8AC3E}">
        <p14:creationId xmlns:p14="http://schemas.microsoft.com/office/powerpoint/2010/main" val="3197613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The repre</a:t>
            </a:r>
            <a:r>
              <a:rPr lang="en-US" altLang="ko-KR" sz="1200" u="sng" kern="1200" dirty="0" smtClean="0">
                <a:solidFill>
                  <a:schemeClr val="tx1"/>
                </a:solidFill>
                <a:effectLst/>
                <a:latin typeface="+mn-lt"/>
                <a:ea typeface="+mn-ea"/>
                <a:cs typeface="+mn-cs"/>
              </a:rPr>
              <a:t>se</a:t>
            </a:r>
            <a:r>
              <a:rPr lang="en-US" altLang="ko-KR" sz="1200" kern="1200" dirty="0" smtClean="0">
                <a:solidFill>
                  <a:schemeClr val="tx1"/>
                </a:solidFill>
                <a:effectLst/>
                <a:latin typeface="+mn-lt"/>
                <a:ea typeface="+mn-ea"/>
                <a:cs typeface="+mn-cs"/>
              </a:rPr>
              <a:t>ntative semantic metadata annot</a:t>
            </a:r>
            <a:r>
              <a:rPr lang="en-US" altLang="ko-KR" sz="1200" u="sng" kern="1200" dirty="0" smtClean="0">
                <a:solidFill>
                  <a:schemeClr val="tx1"/>
                </a:solidFill>
                <a:effectLst/>
                <a:latin typeface="+mn-lt"/>
                <a:ea typeface="+mn-ea"/>
                <a:cs typeface="+mn-cs"/>
              </a:rPr>
              <a:t>a</a:t>
            </a:r>
            <a:r>
              <a:rPr lang="en-US" altLang="ko-KR" sz="1200" kern="1200" dirty="0" smtClean="0">
                <a:solidFill>
                  <a:schemeClr val="tx1"/>
                </a:solidFill>
                <a:effectLst/>
                <a:latin typeface="+mn-lt"/>
                <a:ea typeface="+mn-ea"/>
                <a:cs typeface="+mn-cs"/>
              </a:rPr>
              <a:t>tion </a:t>
            </a:r>
            <a:r>
              <a:rPr lang="en-US" altLang="ko-KR" sz="1200" u="sng" kern="1200" dirty="0" smtClean="0">
                <a:solidFill>
                  <a:schemeClr val="tx1"/>
                </a:solidFill>
                <a:effectLst/>
                <a:latin typeface="+mn-lt"/>
                <a:ea typeface="+mn-ea"/>
                <a:cs typeface="+mn-cs"/>
              </a:rPr>
              <a:t>for</a:t>
            </a:r>
            <a:r>
              <a:rPr lang="en-US" altLang="ko-KR" sz="1200" kern="1200" dirty="0" smtClean="0">
                <a:solidFill>
                  <a:schemeClr val="tx1"/>
                </a:solidFill>
                <a:effectLst/>
                <a:latin typeface="+mn-lt"/>
                <a:ea typeface="+mn-ea"/>
                <a:cs typeface="+mn-cs"/>
              </a:rPr>
              <a:t>mats are </a:t>
            </a:r>
            <a:r>
              <a:rPr lang="en-US" altLang="ko-KR" sz="1200" kern="1200" dirty="0" err="1" smtClean="0">
                <a:solidFill>
                  <a:schemeClr val="tx1"/>
                </a:solidFill>
                <a:effectLst/>
                <a:latin typeface="+mn-lt"/>
                <a:ea typeface="+mn-ea"/>
                <a:cs typeface="+mn-cs"/>
              </a:rPr>
              <a:t>Microformats</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Microdata</a:t>
            </a:r>
            <a:r>
              <a:rPr lang="en-US" altLang="ko-KR" sz="1200" kern="1200" dirty="0" smtClean="0">
                <a:solidFill>
                  <a:schemeClr val="tx1"/>
                </a:solidFill>
                <a:effectLst/>
                <a:latin typeface="+mn-lt"/>
                <a:ea typeface="+mn-ea"/>
                <a:cs typeface="+mn-cs"/>
              </a:rPr>
              <a:t>, and </a:t>
            </a:r>
            <a:r>
              <a:rPr lang="en-US" altLang="ko-KR" sz="1200" kern="1200" dirty="0" err="1" smtClean="0">
                <a:solidFill>
                  <a:schemeClr val="tx1"/>
                </a:solidFill>
                <a:effectLst/>
                <a:latin typeface="+mn-lt"/>
                <a:ea typeface="+mn-ea"/>
                <a:cs typeface="+mn-cs"/>
              </a:rPr>
              <a:t>RDFa</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These are all W3C recom</a:t>
            </a:r>
            <a:r>
              <a:rPr lang="en-US" altLang="ko-KR" sz="1200" u="sng" kern="1200" dirty="0" smtClean="0">
                <a:solidFill>
                  <a:schemeClr val="tx1"/>
                </a:solidFill>
                <a:effectLst/>
                <a:latin typeface="+mn-lt"/>
                <a:ea typeface="+mn-ea"/>
                <a:cs typeface="+mn-cs"/>
              </a:rPr>
              <a:t>men</a:t>
            </a:r>
            <a:r>
              <a:rPr lang="en-US" altLang="ko-KR" sz="1200" kern="1200" dirty="0" smtClean="0">
                <a:solidFill>
                  <a:schemeClr val="tx1"/>
                </a:solidFill>
                <a:effectLst/>
                <a:latin typeface="+mn-lt"/>
                <a:ea typeface="+mn-ea"/>
                <a:cs typeface="+mn-cs"/>
              </a:rPr>
              <a:t>ded formats.</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And Google, Microsoft, and Yahoo es</a:t>
            </a:r>
            <a:r>
              <a:rPr lang="en-US" altLang="ko-KR" sz="1200" u="sng" kern="1200" dirty="0" smtClean="0">
                <a:solidFill>
                  <a:schemeClr val="tx1"/>
                </a:solidFill>
                <a:effectLst/>
                <a:latin typeface="+mn-lt"/>
                <a:ea typeface="+mn-ea"/>
                <a:cs typeface="+mn-cs"/>
              </a:rPr>
              <a:t>ta</a:t>
            </a:r>
            <a:r>
              <a:rPr lang="en-US" altLang="ko-KR" sz="1200" kern="1200" dirty="0" smtClean="0">
                <a:solidFill>
                  <a:schemeClr val="tx1"/>
                </a:solidFill>
                <a:effectLst/>
                <a:latin typeface="+mn-lt"/>
                <a:ea typeface="+mn-ea"/>
                <a:cs typeface="+mn-cs"/>
              </a:rPr>
              <a:t>blished sc</a:t>
            </a:r>
            <a:r>
              <a:rPr lang="en-US" altLang="ko-KR" sz="1200" u="sng" kern="1200" dirty="0" smtClean="0">
                <a:solidFill>
                  <a:schemeClr val="tx1"/>
                </a:solidFill>
                <a:effectLst/>
                <a:latin typeface="+mn-lt"/>
                <a:ea typeface="+mn-ea"/>
                <a:cs typeface="+mn-cs"/>
              </a:rPr>
              <a:t>he</a:t>
            </a:r>
            <a:r>
              <a:rPr lang="en-US" altLang="ko-KR" sz="1200" kern="1200" dirty="0" smtClean="0">
                <a:solidFill>
                  <a:schemeClr val="tx1"/>
                </a:solidFill>
                <a:effectLst/>
                <a:latin typeface="+mn-lt"/>
                <a:ea typeface="+mn-ea"/>
                <a:cs typeface="+mn-cs"/>
              </a:rPr>
              <a:t>ma.org in 2011 for pre</a:t>
            </a:r>
            <a:r>
              <a:rPr lang="en-US" altLang="ko-KR" sz="1200" u="sng" kern="1200" dirty="0" smtClean="0">
                <a:solidFill>
                  <a:schemeClr val="tx1"/>
                </a:solidFill>
                <a:effectLst/>
                <a:latin typeface="+mn-lt"/>
                <a:ea typeface="+mn-ea"/>
                <a:cs typeface="+mn-cs"/>
              </a:rPr>
              <a:t>ci</a:t>
            </a:r>
            <a:r>
              <a:rPr lang="en-US" altLang="ko-KR" sz="1200" kern="1200" dirty="0" smtClean="0">
                <a:solidFill>
                  <a:schemeClr val="tx1"/>
                </a:solidFill>
                <a:effectLst/>
                <a:latin typeface="+mn-lt"/>
                <a:ea typeface="+mn-ea"/>
                <a:cs typeface="+mn-cs"/>
              </a:rPr>
              <a:t>se search re</a:t>
            </a:r>
            <a:r>
              <a:rPr lang="en-US" altLang="ko-KR" sz="1200" u="sng" kern="1200" dirty="0" smtClean="0">
                <a:solidFill>
                  <a:schemeClr val="tx1"/>
                </a:solidFill>
                <a:effectLst/>
                <a:latin typeface="+mn-lt"/>
                <a:ea typeface="+mn-ea"/>
                <a:cs typeface="+mn-cs"/>
              </a:rPr>
              <a:t>su</a:t>
            </a:r>
            <a:r>
              <a:rPr lang="en-US" altLang="ko-KR" sz="1200" kern="1200" dirty="0" smtClean="0">
                <a:solidFill>
                  <a:schemeClr val="tx1"/>
                </a:solidFill>
                <a:effectLst/>
                <a:latin typeface="+mn-lt"/>
                <a:ea typeface="+mn-ea"/>
                <a:cs typeface="+mn-cs"/>
              </a:rPr>
              <a:t>lts using semantic metadata.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56</a:t>
            </a:fld>
            <a:endParaRPr lang="ko-KR" altLang="en-US"/>
          </a:p>
        </p:txBody>
      </p:sp>
    </p:spTree>
    <p:extLst>
      <p:ext uri="{BB962C8B-B14F-4D97-AF65-F5344CB8AC3E}">
        <p14:creationId xmlns:p14="http://schemas.microsoft.com/office/powerpoint/2010/main" val="2892642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slide shows an</a:t>
            </a:r>
            <a:r>
              <a:rPr lang="en-US" altLang="ko-KR" baseline="0" dirty="0" smtClean="0"/>
              <a:t> example using semantic metadata.</a:t>
            </a:r>
          </a:p>
          <a:p>
            <a:r>
              <a:rPr lang="en-US" altLang="ko-KR" dirty="0" smtClean="0"/>
              <a:t>Google has made Knowledge Graph to</a:t>
            </a:r>
            <a:r>
              <a:rPr lang="en-US" altLang="ko-KR" baseline="0" dirty="0" smtClean="0"/>
              <a:t> improve search results.</a:t>
            </a:r>
          </a:p>
          <a:p>
            <a:r>
              <a:rPr lang="en-US" altLang="ko-KR" baseline="0" dirty="0" smtClean="0"/>
              <a:t>Google gather semantic information in the web pages and add the information into Knowledge Graph similar to Linked Open Data graph.</a:t>
            </a:r>
          </a:p>
          <a:p>
            <a:endParaRPr lang="en-US" altLang="ko-KR" baseline="0" dirty="0" smtClean="0"/>
          </a:p>
          <a:p>
            <a:r>
              <a:rPr lang="en-US" altLang="ko-KR" baseline="0" dirty="0" smtClean="0"/>
              <a:t>When users search on the Google, Google returns searching result on the left of the page and semantic search result using Knowledge Graph on the right of the page.</a:t>
            </a:r>
            <a:endParaRPr lang="en-US" altLang="ko-KR" dirty="0" smtClean="0"/>
          </a:p>
          <a:p>
            <a:endParaRPr lang="en-US" altLang="ko-KR" dirty="0" smtClean="0"/>
          </a:p>
          <a:p>
            <a:endParaRPr lang="en-US" altLang="ko-KR" dirty="0" smtClean="0"/>
          </a:p>
          <a:p>
            <a:r>
              <a:rPr lang="en-US" altLang="ko-KR" dirty="0" smtClean="0"/>
              <a:t>http://www.w3.org/TR/2013/WD-rdf11-primer-20131217/</a:t>
            </a:r>
            <a:br>
              <a:rPr lang="en-US" altLang="ko-KR" dirty="0" smtClean="0"/>
            </a:br>
            <a:r>
              <a:rPr lang="en-US" altLang="ko-KR" dirty="0" smtClean="0"/>
              <a:t>http://www.google.com/insidesearch/features/search/knowledge.html</a:t>
            </a:r>
            <a:endParaRPr lang="ko-KR" altLang="en-US" dirty="0"/>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57</a:t>
            </a:fld>
            <a:endParaRPr lang="ko-KR" altLang="en-US"/>
          </a:p>
        </p:txBody>
      </p:sp>
    </p:spTree>
    <p:extLst>
      <p:ext uri="{BB962C8B-B14F-4D97-AF65-F5344CB8AC3E}">
        <p14:creationId xmlns:p14="http://schemas.microsoft.com/office/powerpoint/2010/main" val="2892642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 I’m going to talk about improving PageRank with semantic metadata.</a:t>
            </a:r>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6</a:t>
            </a:fld>
            <a:endParaRPr lang="ko-KR" altLang="en-US"/>
          </a:p>
        </p:txBody>
      </p:sp>
    </p:spTree>
    <p:extLst>
      <p:ext uri="{BB962C8B-B14F-4D97-AF65-F5344CB8AC3E}">
        <p14:creationId xmlns:p14="http://schemas.microsoft.com/office/powerpoint/2010/main" val="2232807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One of the most powerful link based methods is PageRank, which uses the Random Surfer Model.</a:t>
            </a:r>
          </a:p>
          <a:p>
            <a:pPr latinLnBrk="1"/>
            <a:r>
              <a:rPr lang="en-US" altLang="ko-KR" sz="1200" kern="1200" dirty="0" smtClean="0">
                <a:solidFill>
                  <a:schemeClr val="tx1"/>
                </a:solidFill>
                <a:effectLst/>
                <a:latin typeface="+mn-lt"/>
                <a:ea typeface="+mn-ea"/>
                <a:cs typeface="+mn-cs"/>
              </a:rPr>
              <a:t>While text-based approaches choose pages only containing lots of exact-matched terms,</a:t>
            </a:r>
          </a:p>
          <a:p>
            <a:pPr latinLnBrk="1"/>
            <a:r>
              <a:rPr lang="en-US" altLang="ko-KR" sz="1200" kern="1200" dirty="0" smtClean="0">
                <a:solidFill>
                  <a:schemeClr val="tx1"/>
                </a:solidFill>
                <a:effectLst/>
                <a:latin typeface="+mn-lt"/>
                <a:ea typeface="+mn-ea"/>
                <a:cs typeface="+mn-cs"/>
              </a:rPr>
              <a:t>the Random Surfer Model chooses whatever pages a user wants by tracking links among pages.</a:t>
            </a:r>
          </a:p>
          <a:p>
            <a:pPr latinLnBrk="1"/>
            <a:r>
              <a:rPr lang="en-US" altLang="ko-KR" sz="1200" kern="1200" dirty="0" smtClean="0">
                <a:solidFill>
                  <a:schemeClr val="tx1"/>
                </a:solidFill>
                <a:effectLst/>
                <a:latin typeface="+mn-lt"/>
                <a:ea typeface="+mn-ea"/>
                <a:cs typeface="+mn-cs"/>
              </a:rPr>
              <a:t>The Random Surfer Model is based on Markov Chain.</a:t>
            </a:r>
          </a:p>
          <a:p>
            <a:pPr latinLnBrk="1"/>
            <a:r>
              <a:rPr lang="en-US" altLang="ko-KR" sz="1200" kern="1200" dirty="0" smtClean="0">
                <a:solidFill>
                  <a:schemeClr val="tx1"/>
                </a:solidFill>
                <a:effectLst/>
                <a:latin typeface="+mn-lt"/>
                <a:ea typeface="+mn-ea"/>
                <a:cs typeface="+mn-cs"/>
              </a:rPr>
              <a:t>Markov Chain is random state-transition model. It assumes that next state depends only on the current state.</a:t>
            </a:r>
          </a:p>
          <a:p>
            <a:pPr latinLnBrk="1"/>
            <a:r>
              <a:rPr lang="en-US" altLang="ko-KR" sz="1200" kern="1200" dirty="0" smtClean="0">
                <a:solidFill>
                  <a:schemeClr val="tx1"/>
                </a:solidFill>
                <a:effectLst/>
                <a:latin typeface="+mn-lt"/>
                <a:ea typeface="+mn-ea"/>
                <a:cs typeface="+mn-cs"/>
              </a:rPr>
              <a:t>Furthermore, the Random Surfer Model adopts a statistical concept to reflect user behavior.</a:t>
            </a:r>
          </a:p>
          <a:p>
            <a:pPr latinLnBrk="1"/>
            <a:r>
              <a:rPr lang="en-US" altLang="ko-KR" sz="1200" kern="1200" dirty="0" smtClean="0">
                <a:solidFill>
                  <a:schemeClr val="tx1"/>
                </a:solidFill>
                <a:effectLst/>
                <a:latin typeface="+mn-lt"/>
                <a:ea typeface="+mn-ea"/>
                <a:cs typeface="+mn-cs"/>
              </a:rPr>
              <a:t>Users have an 85 percent probability to keep following the link chain, and a 15 percent probability to jump to a new page.</a:t>
            </a:r>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7</a:t>
            </a:fld>
            <a:endParaRPr lang="ko-KR" altLang="en-US"/>
          </a:p>
        </p:txBody>
      </p:sp>
    </p:spTree>
    <p:extLst>
      <p:ext uri="{BB962C8B-B14F-4D97-AF65-F5344CB8AC3E}">
        <p14:creationId xmlns:p14="http://schemas.microsoft.com/office/powerpoint/2010/main" val="425066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So the PageRank equation refl</a:t>
            </a:r>
            <a:r>
              <a:rPr lang="en-US" altLang="ko-KR" sz="1200" u="sng" kern="1200" dirty="0" smtClean="0">
                <a:solidFill>
                  <a:schemeClr val="tx1"/>
                </a:solidFill>
                <a:effectLst/>
                <a:latin typeface="+mn-lt"/>
                <a:ea typeface="+mn-ea"/>
                <a:cs typeface="+mn-cs"/>
              </a:rPr>
              <a:t>e</a:t>
            </a:r>
            <a:r>
              <a:rPr lang="en-US" altLang="ko-KR" sz="1200" kern="1200" dirty="0" smtClean="0">
                <a:solidFill>
                  <a:schemeClr val="tx1"/>
                </a:solidFill>
                <a:effectLst/>
                <a:latin typeface="+mn-lt"/>
                <a:ea typeface="+mn-ea"/>
                <a:cs typeface="+mn-cs"/>
              </a:rPr>
              <a:t>cts two c</a:t>
            </a:r>
            <a:r>
              <a:rPr lang="en-US" altLang="ko-KR" sz="1200" u="sng" kern="1200" dirty="0" smtClean="0">
                <a:solidFill>
                  <a:schemeClr val="tx1"/>
                </a:solidFill>
                <a:effectLst/>
                <a:latin typeface="+mn-lt"/>
                <a:ea typeface="+mn-ea"/>
                <a:cs typeface="+mn-cs"/>
              </a:rPr>
              <a:t>o</a:t>
            </a:r>
            <a:r>
              <a:rPr lang="en-US" altLang="ko-KR" sz="1200" kern="1200" dirty="0" smtClean="0">
                <a:solidFill>
                  <a:schemeClr val="tx1"/>
                </a:solidFill>
                <a:effectLst/>
                <a:latin typeface="+mn-lt"/>
                <a:ea typeface="+mn-ea"/>
                <a:cs typeface="+mn-cs"/>
              </a:rPr>
              <a:t>ncepts.</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One is the </a:t>
            </a:r>
            <a:r>
              <a:rPr lang="en-US" altLang="ko-KR" sz="1200" u="sng" kern="1200" dirty="0" smtClean="0">
                <a:solidFill>
                  <a:schemeClr val="tx1"/>
                </a:solidFill>
                <a:effectLst/>
                <a:latin typeface="+mn-lt"/>
                <a:ea typeface="+mn-ea"/>
                <a:cs typeface="+mn-cs"/>
              </a:rPr>
              <a:t>Mar</a:t>
            </a:r>
            <a:r>
              <a:rPr lang="en-US" altLang="ko-KR" sz="1200" kern="1200" dirty="0" smtClean="0">
                <a:solidFill>
                  <a:schemeClr val="tx1"/>
                </a:solidFill>
                <a:effectLst/>
                <a:latin typeface="+mn-lt"/>
                <a:ea typeface="+mn-ea"/>
                <a:cs typeface="+mn-cs"/>
              </a:rPr>
              <a:t>kov property which means the current state is estimated based on the previous states.</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And the other is the sta</a:t>
            </a:r>
            <a:r>
              <a:rPr lang="en-US" altLang="ko-KR" sz="1200" u="sng" kern="1200" dirty="0" smtClean="0">
                <a:solidFill>
                  <a:schemeClr val="tx1"/>
                </a:solidFill>
                <a:effectLst/>
                <a:latin typeface="+mn-lt"/>
                <a:ea typeface="+mn-ea"/>
                <a:cs typeface="+mn-cs"/>
              </a:rPr>
              <a:t>ti</a:t>
            </a:r>
            <a:r>
              <a:rPr lang="en-US" altLang="ko-KR" sz="1200" kern="1200" dirty="0" smtClean="0">
                <a:solidFill>
                  <a:schemeClr val="tx1"/>
                </a:solidFill>
                <a:effectLst/>
                <a:latin typeface="+mn-lt"/>
                <a:ea typeface="+mn-ea"/>
                <a:cs typeface="+mn-cs"/>
              </a:rPr>
              <a:t>stical concept mentioned in the previous slide.</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Using the equation, PageRank computes a page’s authority.</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The more in-links a page has, the higher its authority.</a:t>
            </a:r>
            <a:endParaRPr lang="ko-KR" altLang="ko-KR" sz="1200" kern="1200" dirty="0" smtClean="0">
              <a:solidFill>
                <a:schemeClr val="tx1"/>
              </a:solidFill>
              <a:effectLst/>
              <a:latin typeface="+mn-lt"/>
              <a:ea typeface="+mn-ea"/>
              <a:cs typeface="+mn-cs"/>
            </a:endParaRPr>
          </a:p>
          <a:p>
            <a:endParaRPr lang="ko-KR" altLang="en-US" dirty="0" smtClean="0"/>
          </a:p>
          <a:p>
            <a:endParaRPr lang="ko-KR" altLang="en-US" dirty="0"/>
          </a:p>
        </p:txBody>
      </p:sp>
      <p:sp>
        <p:nvSpPr>
          <p:cNvPr id="4" name="바닥글 개체 틀 3"/>
          <p:cNvSpPr>
            <a:spLocks noGrp="1"/>
          </p:cNvSpPr>
          <p:nvPr>
            <p:ph type="ftr" sz="quarter" idx="10"/>
          </p:nvPr>
        </p:nvSpPr>
        <p:spPr/>
        <p:txBody>
          <a:bodyPr/>
          <a:lstStyle/>
          <a:p>
            <a:endParaRPr lang="ko-KR" altLang="en-US"/>
          </a:p>
        </p:txBody>
      </p:sp>
      <p:sp>
        <p:nvSpPr>
          <p:cNvPr id="5" name="슬라이드 번호 개체 틀 4"/>
          <p:cNvSpPr>
            <a:spLocks noGrp="1"/>
          </p:cNvSpPr>
          <p:nvPr>
            <p:ph type="sldNum" sz="quarter" idx="11"/>
          </p:nvPr>
        </p:nvSpPr>
        <p:spPr/>
        <p:txBody>
          <a:bodyPr/>
          <a:lstStyle/>
          <a:p>
            <a:fld id="{9B81E1F5-2B45-4EC3-BF57-CB756619C87B}" type="slidenum">
              <a:rPr lang="ko-KR" altLang="en-US" smtClean="0"/>
              <a:t>8</a:t>
            </a:fld>
            <a:endParaRPr lang="ko-KR" altLang="en-US"/>
          </a:p>
        </p:txBody>
      </p:sp>
    </p:spTree>
    <p:extLst>
      <p:ext uri="{BB962C8B-B14F-4D97-AF65-F5344CB8AC3E}">
        <p14:creationId xmlns:p14="http://schemas.microsoft.com/office/powerpoint/2010/main" val="2848916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But a problem arises from the fact that PageRank is unable to distinguish the importance of links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This page contains forecasting information.</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Next two pages also contain forecasting information and the</a:t>
            </a:r>
            <a:r>
              <a:rPr lang="en-US" altLang="ko-KR" sz="1200" kern="1200" baseline="0" dirty="0" smtClean="0">
                <a:solidFill>
                  <a:schemeClr val="tx1"/>
                </a:solidFill>
                <a:effectLst/>
                <a:latin typeface="+mn-lt"/>
                <a:ea typeface="+mn-ea"/>
                <a:cs typeface="+mn-cs"/>
              </a:rPr>
              <a:t> other</a:t>
            </a:r>
            <a:r>
              <a:rPr lang="en-US" altLang="ko-KR" sz="1200" kern="1200" dirty="0" smtClean="0">
                <a:solidFill>
                  <a:schemeClr val="tx1"/>
                </a:solidFill>
                <a:effectLst/>
                <a:latin typeface="+mn-lt"/>
                <a:ea typeface="+mn-ea"/>
                <a:cs typeface="+mn-cs"/>
              </a:rPr>
              <a:t> page is </a:t>
            </a:r>
            <a:r>
              <a:rPr lang="en-US" altLang="ko-KR" sz="1200" kern="1200" smtClean="0">
                <a:solidFill>
                  <a:schemeClr val="tx1"/>
                </a:solidFill>
                <a:effectLst/>
                <a:latin typeface="+mn-lt"/>
                <a:ea typeface="+mn-ea"/>
                <a:cs typeface="+mn-cs"/>
              </a:rPr>
              <a:t>just an advertising </a:t>
            </a:r>
            <a:r>
              <a:rPr lang="en-US" altLang="ko-KR" sz="1200" kern="1200" dirty="0" smtClean="0">
                <a:solidFill>
                  <a:schemeClr val="tx1"/>
                </a:solidFill>
                <a:effectLst/>
                <a:latin typeface="+mn-lt"/>
                <a:ea typeface="+mn-ea"/>
                <a:cs typeface="+mn-cs"/>
              </a:rPr>
              <a:t>page.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However, a rank score of the previous page is equally distributed without considering the meaning of links.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Thus, to challenge the problem, further studies have tried to evaluate the importance of links.</a:t>
            </a:r>
          </a:p>
        </p:txBody>
      </p:sp>
      <p:sp>
        <p:nvSpPr>
          <p:cNvPr id="4" name="슬라이드 번호 개체 틀 3"/>
          <p:cNvSpPr>
            <a:spLocks noGrp="1"/>
          </p:cNvSpPr>
          <p:nvPr>
            <p:ph type="sldNum" sz="quarter" idx="10"/>
          </p:nvPr>
        </p:nvSpPr>
        <p:spPr/>
        <p:txBody>
          <a:bodyPr/>
          <a:lstStyle/>
          <a:p>
            <a:fld id="{9B81E1F5-2B45-4EC3-BF57-CB756619C87B}" type="slidenum">
              <a:rPr lang="ko-KR" altLang="en-US" smtClean="0"/>
              <a:t>9</a:t>
            </a:fld>
            <a:endParaRPr lang="ko-KR" altLang="en-US"/>
          </a:p>
        </p:txBody>
      </p:sp>
    </p:spTree>
    <p:extLst>
      <p:ext uri="{BB962C8B-B14F-4D97-AF65-F5344CB8AC3E}">
        <p14:creationId xmlns:p14="http://schemas.microsoft.com/office/powerpoint/2010/main" val="3197613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2">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685800" y="1497484"/>
            <a:ext cx="7772400" cy="1620838"/>
          </a:xfrm>
          <a:prstGeom prst="rect">
            <a:avLst/>
          </a:prstGeom>
        </p:spPr>
        <p:txBody>
          <a:bodyPr anchor="b">
            <a:normAutofit/>
          </a:bodyPr>
          <a:lstStyle>
            <a:lvl1pPr algn="l">
              <a:defRPr sz="3600" b="1">
                <a:solidFill>
                  <a:srgbClr val="002060"/>
                </a:solidFill>
                <a:latin typeface="Times New Roman" pitchFamily="18" charset="0"/>
                <a:cs typeface="Times New Roman" pitchFamily="18" charset="0"/>
              </a:defRPr>
            </a:lvl1pPr>
          </a:lstStyle>
          <a:p>
            <a:r>
              <a:rPr lang="ko-KR" altLang="en-US" dirty="0" smtClean="0"/>
              <a:t>마스터 제목 스타일 편집</a:t>
            </a:r>
            <a:endParaRPr lang="en-US" dirty="0"/>
          </a:p>
        </p:txBody>
      </p:sp>
      <p:sp>
        <p:nvSpPr>
          <p:cNvPr id="6" name="Subtitle 2"/>
          <p:cNvSpPr>
            <a:spLocks noGrp="1"/>
          </p:cNvSpPr>
          <p:nvPr>
            <p:ph type="subTitle" idx="1"/>
          </p:nvPr>
        </p:nvSpPr>
        <p:spPr>
          <a:xfrm>
            <a:off x="1204332" y="3706115"/>
            <a:ext cx="7253868" cy="2041542"/>
          </a:xfrm>
          <a:prstGeom prst="rect">
            <a:avLst/>
          </a:prstGeom>
        </p:spPr>
        <p:txBody>
          <a:bodyPr>
            <a:normAutofit/>
          </a:bodyPr>
          <a:lstStyle>
            <a:lvl1pPr marL="0" indent="0" algn="r">
              <a:buNone/>
              <a:defRPr sz="1600">
                <a:solidFill>
                  <a:schemeClr val="tx1">
                    <a:lumMod val="50000"/>
                    <a:lumOff val="50000"/>
                  </a:schemeClr>
                </a:solidFill>
                <a:latin typeface="Times New Roman" pitchFamily="18" charset="0"/>
                <a:cs typeface="Times New Roman"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smtClean="0"/>
              <a:t>마스터 부제목 스타일 편집</a:t>
            </a:r>
            <a:endParaRPr lang="en-US" dirty="0"/>
          </a:p>
        </p:txBody>
      </p:sp>
      <p:sp>
        <p:nvSpPr>
          <p:cNvPr id="9" name="직사각형 8"/>
          <p:cNvSpPr/>
          <p:nvPr userDrawn="1"/>
        </p:nvSpPr>
        <p:spPr>
          <a:xfrm>
            <a:off x="3419707" y="3389970"/>
            <a:ext cx="2304586"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50000"/>
                </a:schemeClr>
              </a:solidFill>
            </a:endParaRPr>
          </a:p>
        </p:txBody>
      </p:sp>
    </p:spTree>
    <p:extLst>
      <p:ext uri="{BB962C8B-B14F-4D97-AF65-F5344CB8AC3E}">
        <p14:creationId xmlns:p14="http://schemas.microsoft.com/office/powerpoint/2010/main" val="20011231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467544" y="116632"/>
            <a:ext cx="8496944" cy="792088"/>
          </a:xfrm>
        </p:spPr>
        <p:txBody>
          <a:bodyPr>
            <a:normAutofit/>
          </a:bodyPr>
          <a:lstStyle>
            <a:lvl1pPr algn="l">
              <a:defRPr sz="3200" b="1" cap="none" baseline="0">
                <a:solidFill>
                  <a:schemeClr val="tx1"/>
                </a:solidFill>
                <a:effectLst/>
                <a:latin typeface="Gisha" pitchFamily="34" charset="-79"/>
                <a:ea typeface="맑은 고딕" pitchFamily="50" charset="-127"/>
              </a:defRPr>
            </a:lvl1pPr>
          </a:lstStyle>
          <a:p>
            <a:r>
              <a:rPr lang="ko-KR" altLang="en-US" dirty="0" smtClean="0"/>
              <a:t>마스터 제목 스타일 편집</a:t>
            </a:r>
            <a:endParaRPr lang="ko-KR" altLang="en-US" dirty="0"/>
          </a:p>
        </p:txBody>
      </p:sp>
      <p:sp>
        <p:nvSpPr>
          <p:cNvPr id="3" name="내용 개체 틀 2"/>
          <p:cNvSpPr>
            <a:spLocks noGrp="1"/>
          </p:cNvSpPr>
          <p:nvPr>
            <p:ph idx="1"/>
          </p:nvPr>
        </p:nvSpPr>
        <p:spPr>
          <a:xfrm>
            <a:off x="179512" y="1196752"/>
            <a:ext cx="8784976" cy="5328592"/>
          </a:xfrm>
        </p:spPr>
        <p:txBody>
          <a:bodyPr>
            <a:normAutofit/>
          </a:bodyPr>
          <a:lstStyle>
            <a:lvl1pPr marL="342900" indent="-342900">
              <a:lnSpc>
                <a:spcPct val="100000"/>
              </a:lnSpc>
              <a:spcAft>
                <a:spcPts val="500"/>
              </a:spcAft>
              <a:buClr>
                <a:srgbClr val="C00000"/>
              </a:buClr>
              <a:buFontTx/>
              <a:buBlip>
                <a:blip r:embed="rId2"/>
              </a:buBlip>
              <a:defRPr sz="2200" baseline="0">
                <a:latin typeface="Open Sans" pitchFamily="34" charset="0"/>
              </a:defRPr>
            </a:lvl1pPr>
            <a:lvl2pPr marL="742950" indent="-285750">
              <a:lnSpc>
                <a:spcPct val="100000"/>
              </a:lnSpc>
              <a:spcAft>
                <a:spcPts val="500"/>
              </a:spcAft>
              <a:buClr>
                <a:srgbClr val="002060"/>
              </a:buClr>
              <a:buFont typeface="Open Sans" pitchFamily="34" charset="0"/>
              <a:buChar char="–"/>
              <a:defRPr sz="1800" baseline="0">
                <a:latin typeface="Open Sans" pitchFamily="34" charset="0"/>
              </a:defRPr>
            </a:lvl2pPr>
            <a:lvl3pPr marL="1143000" indent="-228600">
              <a:lnSpc>
                <a:spcPct val="100000"/>
              </a:lnSpc>
              <a:spcAft>
                <a:spcPts val="500"/>
              </a:spcAft>
              <a:buClr>
                <a:srgbClr val="C00000"/>
              </a:buClr>
              <a:buFontTx/>
              <a:buBlip>
                <a:blip r:embed="rId2"/>
              </a:buBlip>
              <a:defRPr sz="1600" baseline="0">
                <a:latin typeface="Open Sans" pitchFamily="34" charset="0"/>
              </a:defRPr>
            </a:lvl3pPr>
            <a:lvl4pPr marL="1600200" indent="-228600">
              <a:lnSpc>
                <a:spcPct val="100000"/>
              </a:lnSpc>
              <a:spcAft>
                <a:spcPts val="500"/>
              </a:spcAft>
              <a:buClr>
                <a:srgbClr val="C00000"/>
              </a:buClr>
              <a:buFontTx/>
              <a:buBlip>
                <a:blip r:embed="rId2"/>
              </a:buBlip>
              <a:defRPr sz="1400" baseline="0">
                <a:latin typeface="Open Sans" pitchFamily="34" charset="0"/>
              </a:defRPr>
            </a:lvl4pPr>
            <a:lvl5pPr marL="2057400" indent="-228600">
              <a:lnSpc>
                <a:spcPct val="100000"/>
              </a:lnSpc>
              <a:spcAft>
                <a:spcPts val="500"/>
              </a:spcAft>
              <a:buClr>
                <a:srgbClr val="C00000"/>
              </a:buClr>
              <a:buFontTx/>
              <a:buBlip>
                <a:blip r:embed="rId2"/>
              </a:buBlip>
              <a:defRPr sz="1400" baseline="0">
                <a:latin typeface="Open Sans" pitchFamily="34" charset="0"/>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5" name="TextBox 4"/>
          <p:cNvSpPr txBox="1"/>
          <p:nvPr userDrawn="1"/>
        </p:nvSpPr>
        <p:spPr>
          <a:xfrm>
            <a:off x="1" y="6576643"/>
            <a:ext cx="9144000" cy="246221"/>
          </a:xfrm>
          <a:prstGeom prst="rect">
            <a:avLst/>
          </a:prstGeom>
          <a:noFill/>
        </p:spPr>
        <p:txBody>
          <a:bodyPr wrap="square" lIns="72000" rIns="72000" rtlCol="0">
            <a:spAutoFit/>
          </a:bodyPr>
          <a:lstStyle/>
          <a:p>
            <a:pPr algn="ctr"/>
            <a:fld id="{A446ACE9-6805-41E3-8C4E-7096CD0B5227}" type="slidenum">
              <a:rPr lang="ko-KR" altLang="en-US" sz="1000" smtClean="0">
                <a:solidFill>
                  <a:schemeClr val="tx1">
                    <a:lumMod val="75000"/>
                    <a:lumOff val="25000"/>
                  </a:schemeClr>
                </a:solidFill>
                <a:latin typeface="Gisha" pitchFamily="34" charset="-79"/>
                <a:cs typeface="Gisha" pitchFamily="34" charset="-79"/>
              </a:rPr>
              <a:pPr algn="ctr"/>
              <a:t>‹#›</a:t>
            </a:fld>
            <a:r>
              <a:rPr lang="ko-KR" altLang="en-US" sz="1000" dirty="0" smtClean="0">
                <a:solidFill>
                  <a:schemeClr val="tx1">
                    <a:lumMod val="75000"/>
                    <a:lumOff val="25000"/>
                  </a:schemeClr>
                </a:solidFill>
                <a:latin typeface="Gisha" pitchFamily="34" charset="-79"/>
                <a:cs typeface="Gisha" pitchFamily="34" charset="-79"/>
              </a:rPr>
              <a:t> </a:t>
            </a:r>
            <a:r>
              <a:rPr lang="en-US" altLang="ko-KR" sz="1000" dirty="0" smtClean="0">
                <a:solidFill>
                  <a:schemeClr val="tx1">
                    <a:lumMod val="75000"/>
                    <a:lumOff val="25000"/>
                  </a:schemeClr>
                </a:solidFill>
                <a:latin typeface="Gisha" pitchFamily="34" charset="-79"/>
                <a:ea typeface="Verdana" pitchFamily="34" charset="0"/>
                <a:cs typeface="Gisha" pitchFamily="34" charset="-79"/>
              </a:rPr>
              <a:t>/ 31</a:t>
            </a:r>
            <a:endParaRPr lang="ko-KR" altLang="en-US" sz="1000" dirty="0">
              <a:solidFill>
                <a:schemeClr val="tx1">
                  <a:lumMod val="75000"/>
                  <a:lumOff val="25000"/>
                </a:schemeClr>
              </a:solidFill>
              <a:latin typeface="Gisha" pitchFamily="34" charset="-79"/>
              <a:cs typeface="Gisha" pitchFamily="34" charset="-79"/>
            </a:endParaRPr>
          </a:p>
        </p:txBody>
      </p:sp>
      <p:pic>
        <p:nvPicPr>
          <p:cNvPr id="6" name="Picture 3"/>
          <p:cNvPicPr>
            <a:picLocks noChangeArrowheads="1"/>
          </p:cNvPicPr>
          <p:nvPr userDrawn="1"/>
        </p:nvPicPr>
        <p:blipFill>
          <a:blip r:embed="rId3" cstate="print"/>
          <a:srcRect/>
          <a:stretch>
            <a:fillRect/>
          </a:stretch>
        </p:blipFill>
        <p:spPr bwMode="auto">
          <a:xfrm>
            <a:off x="-10759" y="0"/>
            <a:ext cx="360000" cy="893134"/>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cs typeface="Calibri" pitchFamily="34" charset="0"/>
              </a:defRPr>
            </a:lvl1pPr>
          </a:lstStyle>
          <a:p>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itchFamily="34" charset="0"/>
                <a:cs typeface="Calibri" pitchFamily="34" charset="0"/>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itchFamily="34" charset="0"/>
                <a:cs typeface="Calibri" pitchFamily="34" charset="0"/>
              </a:defRPr>
            </a:lvl1pPr>
          </a:lstStyle>
          <a:p>
            <a:fld id="{4BEDD84E-25D4-4983-8AA1-2863C96F08D9}" type="slidenum">
              <a:rPr lang="ko-KR" altLang="en-US" smtClean="0"/>
              <a:pPr/>
              <a:t>‹#›</a:t>
            </a:fld>
            <a:endParaRPr lang="ko-KR" altLang="en-US" dirty="0"/>
          </a:p>
        </p:txBody>
      </p:sp>
    </p:spTree>
  </p:cSld>
  <p:clrMap bg1="lt1" tx1="dk1" bg2="lt2" tx2="dk2" accent1="accent1" accent2="accent2" accent3="accent3" accent4="accent4" accent5="accent5" accent6="accent6" hlink="hlink" folHlink="folHlink"/>
  <p:sldLayoutIdLst>
    <p:sldLayoutId id="2147483651" r:id="rId1"/>
    <p:sldLayoutId id="2147483650" r:id="rId2"/>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Calibri" pitchFamily="34" charset="0"/>
          <a:ea typeface="+mj-ea"/>
          <a:cs typeface="Calibri"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Calibri" pitchFamily="34" charset="0"/>
          <a:ea typeface="+mn-ea"/>
          <a:cs typeface="Calibri"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Calibri" pitchFamily="34" charset="0"/>
          <a:ea typeface="+mn-ea"/>
          <a:cs typeface="Calibri" pitchFamily="34" charset="0"/>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Calibri" pitchFamily="34" charset="0"/>
          <a:ea typeface="+mn-ea"/>
          <a:cs typeface="Calibri" pitchFamily="34" charset="0"/>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Calibri" pitchFamily="34" charset="0"/>
          <a:ea typeface="+mn-ea"/>
          <a:cs typeface="Calibri" pitchFamily="34" charset="0"/>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1.png"/><Relationship Id="rId12"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2.png"/><Relationship Id="rId5" Type="http://schemas.openxmlformats.org/officeDocument/2006/relationships/image" Target="../media/image15.png"/><Relationship Id="rId10" Type="http://schemas.openxmlformats.org/officeDocument/2006/relationships/image" Target="../media/image200.png"/><Relationship Id="rId4" Type="http://schemas.openxmlformats.org/officeDocument/2006/relationships/image" Target="../media/image141.png"/><Relationship Id="rId9" Type="http://schemas.openxmlformats.org/officeDocument/2006/relationships/image" Target="../media/image19.png"/><Relationship Id="rId14" Type="http://schemas.openxmlformats.org/officeDocument/2006/relationships/image" Target="../media/image241.png"/></Relationships>
</file>

<file path=ppt/slides/_rels/slide23.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7.png"/><Relationship Id="rId18" Type="http://schemas.openxmlformats.org/officeDocument/2006/relationships/image" Target="../media/image33.png"/><Relationship Id="rId3" Type="http://schemas.openxmlformats.org/officeDocument/2006/relationships/image" Target="../media/image140.png"/><Relationship Id="rId7" Type="http://schemas.openxmlformats.org/officeDocument/2006/relationships/image" Target="../media/image190.png"/><Relationship Id="rId12" Type="http://schemas.openxmlformats.org/officeDocument/2006/relationships/image" Target="../media/image250.png"/><Relationship Id="rId17" Type="http://schemas.openxmlformats.org/officeDocument/2006/relationships/image" Target="../media/image32.png"/><Relationship Id="rId2" Type="http://schemas.openxmlformats.org/officeDocument/2006/relationships/notesSlide" Target="../notesSlides/notesSlide23.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40.png"/><Relationship Id="rId5" Type="http://schemas.openxmlformats.org/officeDocument/2006/relationships/image" Target="../media/image160.png"/><Relationship Id="rId15" Type="http://schemas.openxmlformats.org/officeDocument/2006/relationships/image" Target="../media/image30.png"/><Relationship Id="rId10" Type="http://schemas.openxmlformats.org/officeDocument/2006/relationships/image" Target="../media/image230.png"/><Relationship Id="rId19" Type="http://schemas.openxmlformats.org/officeDocument/2006/relationships/image" Target="../media/image34.png"/><Relationship Id="rId4" Type="http://schemas.openxmlformats.org/officeDocument/2006/relationships/image" Target="../media/image150.png"/><Relationship Id="rId9" Type="http://schemas.openxmlformats.org/officeDocument/2006/relationships/image" Target="../media/image220.pn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81.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9" Type="http://schemas.openxmlformats.org/officeDocument/2006/relationships/image" Target="../media/image550.png"/></Relationships>
</file>

<file path=ppt/slides/_rels/slide36.xml.rels><?xml version="1.0" encoding="UTF-8" standalone="yes"?>
<Relationships xmlns="http://schemas.openxmlformats.org/package/2006/relationships"><Relationship Id="rId8" Type="http://schemas.openxmlformats.org/officeDocument/2006/relationships/image" Target="../media/image540.png"/><Relationship Id="rId13" Type="http://schemas.openxmlformats.org/officeDocument/2006/relationships/image" Target="../media/image590.png"/><Relationship Id="rId18" Type="http://schemas.openxmlformats.org/officeDocument/2006/relationships/image" Target="../media/image640.png"/><Relationship Id="rId3" Type="http://schemas.openxmlformats.org/officeDocument/2006/relationships/chart" Target="../charts/chart8.xml"/><Relationship Id="rId7" Type="http://schemas.openxmlformats.org/officeDocument/2006/relationships/chart" Target="../charts/chart12.xml"/><Relationship Id="rId12" Type="http://schemas.openxmlformats.org/officeDocument/2006/relationships/image" Target="../media/image580.png"/><Relationship Id="rId17" Type="http://schemas.openxmlformats.org/officeDocument/2006/relationships/image" Target="../media/image63.png"/><Relationship Id="rId2" Type="http://schemas.openxmlformats.org/officeDocument/2006/relationships/notesSlide" Target="../notesSlides/notesSlide33.xml"/><Relationship Id="rId16" Type="http://schemas.openxmlformats.org/officeDocument/2006/relationships/image" Target="../media/image620.png"/><Relationship Id="rId1" Type="http://schemas.openxmlformats.org/officeDocument/2006/relationships/slideLayout" Target="../slideLayouts/slideLayout2.xml"/><Relationship Id="rId6" Type="http://schemas.openxmlformats.org/officeDocument/2006/relationships/chart" Target="../charts/chart11.xml"/><Relationship Id="rId11" Type="http://schemas.openxmlformats.org/officeDocument/2006/relationships/image" Target="../media/image570.png"/><Relationship Id="rId5" Type="http://schemas.openxmlformats.org/officeDocument/2006/relationships/chart" Target="../charts/chart10.xml"/><Relationship Id="rId15" Type="http://schemas.openxmlformats.org/officeDocument/2006/relationships/image" Target="../media/image610.png"/><Relationship Id="rId10" Type="http://schemas.openxmlformats.org/officeDocument/2006/relationships/image" Target="../media/image560.png"/><Relationship Id="rId4" Type="http://schemas.openxmlformats.org/officeDocument/2006/relationships/chart" Target="../charts/chart9.xml"/><Relationship Id="rId9" Type="http://schemas.openxmlformats.org/officeDocument/2006/relationships/image" Target="../media/image550.png"/><Relationship Id="rId14" Type="http://schemas.openxmlformats.org/officeDocument/2006/relationships/image" Target="../media/image60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1.gif"/><Relationship Id="rId7" Type="http://schemas.openxmlformats.org/officeDocument/2006/relationships/image" Target="../media/image6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1.png"/><Relationship Id="rId5" Type="http://schemas.openxmlformats.org/officeDocument/2006/relationships/image" Target="../media/image44.gif"/><Relationship Id="rId4" Type="http://schemas.openxmlformats.org/officeDocument/2006/relationships/image" Target="../media/image43.jpeg"/><Relationship Id="rId9"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430.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3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211.png"/><Relationship Id="rId4" Type="http://schemas.openxmlformats.org/officeDocument/2006/relationships/image" Target="../media/image48.jpeg"/><Relationship Id="rId9"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76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1.png"/><Relationship Id="rId7" Type="http://schemas.openxmlformats.org/officeDocument/2006/relationships/image" Target="../media/image59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71.png"/><Relationship Id="rId4" Type="http://schemas.openxmlformats.org/officeDocument/2006/relationships/image" Target="../media/image621.png"/></Relationships>
</file>

<file path=ppt/slides/_rels/slide49.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602.png"/><Relationship Id="rId7" Type="http://schemas.openxmlformats.org/officeDocument/2006/relationships/image" Target="../media/image26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image" Target="../media/image2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600.png"/><Relationship Id="rId7"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00.png"/><Relationship Id="rId4" Type="http://schemas.openxmlformats.org/officeDocument/2006/relationships/image" Target="../media/image700.png"/></Relationships>
</file>

<file path=ppt/slides/_rels/slide5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4.png"/><Relationship Id="rId7" Type="http://schemas.microsoft.com/office/2007/relationships/hdphoto" Target="../media/hdphoto4.wdp"/><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71.jpeg"/><Relationship Id="rId5" Type="http://schemas.openxmlformats.org/officeDocument/2006/relationships/image" Target="../media/image66.jpeg"/><Relationship Id="rId10" Type="http://schemas.openxmlformats.org/officeDocument/2006/relationships/image" Target="../media/image70.png"/><Relationship Id="rId4" Type="http://schemas.openxmlformats.org/officeDocument/2006/relationships/image" Target="../media/image65.jpeg"/><Relationship Id="rId9" Type="http://schemas.openxmlformats.org/officeDocument/2006/relationships/image" Target="../media/image6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pPr algn="ctr"/>
            <a:r>
              <a:rPr lang="en-US" altLang="ko-KR" sz="4000" dirty="0" smtClean="0">
                <a:solidFill>
                  <a:schemeClr val="tx2">
                    <a:lumMod val="75000"/>
                  </a:schemeClr>
                </a:solidFill>
              </a:rPr>
              <a:t>A Survey on Topic Model</a:t>
            </a:r>
            <a:br>
              <a:rPr lang="en-US" altLang="ko-KR" sz="4000" dirty="0" smtClean="0">
                <a:solidFill>
                  <a:schemeClr val="tx2">
                    <a:lumMod val="75000"/>
                  </a:schemeClr>
                </a:solidFill>
              </a:rPr>
            </a:br>
            <a:r>
              <a:rPr lang="en-US" altLang="ko-KR" sz="4000" dirty="0" smtClean="0">
                <a:solidFill>
                  <a:schemeClr val="tx2">
                    <a:lumMod val="75000"/>
                  </a:schemeClr>
                </a:solidFill>
              </a:rPr>
              <a:t>for Semantic PageRank</a:t>
            </a:r>
            <a:endParaRPr lang="ko-KR" altLang="en-US" sz="2400" dirty="0">
              <a:solidFill>
                <a:schemeClr val="tx2">
                  <a:lumMod val="75000"/>
                </a:schemeClr>
              </a:solidFill>
            </a:endParaRPr>
          </a:p>
        </p:txBody>
      </p:sp>
      <p:sp>
        <p:nvSpPr>
          <p:cNvPr id="3" name="부제목 2"/>
          <p:cNvSpPr>
            <a:spLocks noGrp="1"/>
          </p:cNvSpPr>
          <p:nvPr>
            <p:ph type="subTitle" idx="1"/>
          </p:nvPr>
        </p:nvSpPr>
        <p:spPr/>
        <p:txBody>
          <a:bodyPr>
            <a:normAutofit/>
          </a:bodyPr>
          <a:lstStyle/>
          <a:p>
            <a:r>
              <a:rPr lang="en-US" altLang="ko-KR" sz="1400" dirty="0">
                <a:solidFill>
                  <a:schemeClr val="tx1">
                    <a:lumMod val="75000"/>
                    <a:lumOff val="25000"/>
                  </a:schemeClr>
                </a:solidFill>
              </a:rPr>
              <a:t>Internet Database Lab</a:t>
            </a:r>
            <a:r>
              <a:rPr lang="en-US" altLang="ko-KR" sz="1400" dirty="0" smtClean="0">
                <a:solidFill>
                  <a:schemeClr val="tx1">
                    <a:lumMod val="75000"/>
                    <a:lumOff val="25000"/>
                  </a:schemeClr>
                </a:solidFill>
              </a:rPr>
              <a:t>.</a:t>
            </a:r>
          </a:p>
          <a:p>
            <a:r>
              <a:rPr lang="en-US" altLang="ko-KR" sz="1400" dirty="0" smtClean="0">
                <a:solidFill>
                  <a:schemeClr val="tx1">
                    <a:lumMod val="75000"/>
                    <a:lumOff val="25000"/>
                  </a:schemeClr>
                </a:solidFill>
              </a:rPr>
              <a:t>School </a:t>
            </a:r>
            <a:r>
              <a:rPr lang="en-US" altLang="ko-KR" sz="1400" dirty="0">
                <a:solidFill>
                  <a:schemeClr val="tx1">
                    <a:lumMod val="75000"/>
                    <a:lumOff val="25000"/>
                  </a:schemeClr>
                </a:solidFill>
              </a:rPr>
              <a:t>of Computer Science and Engineering</a:t>
            </a:r>
          </a:p>
          <a:p>
            <a:r>
              <a:rPr lang="en-US" altLang="ko-KR" sz="1400" dirty="0">
                <a:solidFill>
                  <a:schemeClr val="tx1">
                    <a:lumMod val="75000"/>
                    <a:lumOff val="25000"/>
                  </a:schemeClr>
                </a:solidFill>
              </a:rPr>
              <a:t>Seoul National </a:t>
            </a:r>
            <a:r>
              <a:rPr lang="en-US" altLang="ko-KR" sz="1400" dirty="0" smtClean="0">
                <a:solidFill>
                  <a:schemeClr val="tx1">
                    <a:lumMod val="75000"/>
                    <a:lumOff val="25000"/>
                  </a:schemeClr>
                </a:solidFill>
              </a:rPr>
              <a:t>University</a:t>
            </a:r>
          </a:p>
          <a:p>
            <a:endParaRPr lang="en-US" altLang="ko-KR" sz="1800" i="1" dirty="0">
              <a:solidFill>
                <a:schemeClr val="tx1">
                  <a:lumMod val="75000"/>
                  <a:lumOff val="25000"/>
                </a:schemeClr>
              </a:solidFill>
            </a:endParaRPr>
          </a:p>
          <a:p>
            <a:r>
              <a:rPr lang="en-US" altLang="ko-KR" sz="1400" dirty="0" err="1" smtClean="0">
                <a:solidFill>
                  <a:schemeClr val="tx1">
                    <a:lumMod val="75000"/>
                    <a:lumOff val="25000"/>
                  </a:schemeClr>
                </a:solidFill>
                <a:latin typeface="Calibri" pitchFamily="34" charset="0"/>
                <a:ea typeface="Open Sans" panose="020B0606030504020204" pitchFamily="34" charset="0"/>
                <a:cs typeface="Calibri" pitchFamily="34" charset="0"/>
              </a:rPr>
              <a:t>Hee</a:t>
            </a:r>
            <a:r>
              <a:rPr lang="en-US" altLang="ko-KR" sz="1400" dirty="0" smtClean="0">
                <a:solidFill>
                  <a:schemeClr val="tx1">
                    <a:lumMod val="75000"/>
                    <a:lumOff val="25000"/>
                  </a:schemeClr>
                </a:solidFill>
                <a:latin typeface="Calibri" pitchFamily="34" charset="0"/>
                <a:ea typeface="Open Sans" panose="020B0606030504020204" pitchFamily="34" charset="0"/>
                <a:cs typeface="Calibri" pitchFamily="34" charset="0"/>
              </a:rPr>
              <a:t>-Gook Jun</a:t>
            </a:r>
            <a:endParaRPr lang="en-US" altLang="ko-KR" sz="1400" dirty="0">
              <a:solidFill>
                <a:schemeClr val="tx1">
                  <a:lumMod val="75000"/>
                  <a:lumOff val="25000"/>
                </a:schemeClr>
              </a:solidFill>
              <a:latin typeface="Calibri" pitchFamily="34" charset="0"/>
              <a:ea typeface="Open Sans" panose="020B0606030504020204" pitchFamily="34" charset="0"/>
              <a:cs typeface="Calibri" pitchFamily="34" charset="0"/>
            </a:endParaRPr>
          </a:p>
          <a:p>
            <a:r>
              <a:rPr lang="en-US" altLang="ko-KR" sz="1400" dirty="0" smtClean="0">
                <a:solidFill>
                  <a:schemeClr val="tx1">
                    <a:lumMod val="75000"/>
                    <a:lumOff val="25000"/>
                  </a:schemeClr>
                </a:solidFill>
                <a:latin typeface="Calibri" pitchFamily="34" charset="0"/>
                <a:ea typeface="Open Sans" panose="020B0606030504020204" pitchFamily="34" charset="0"/>
                <a:cs typeface="Calibri" pitchFamily="34" charset="0"/>
              </a:rPr>
              <a:t>Jun </a:t>
            </a:r>
            <a:r>
              <a:rPr lang="en-US" altLang="ko-KR" sz="1400" dirty="0" smtClean="0">
                <a:solidFill>
                  <a:schemeClr val="tx1">
                    <a:lumMod val="75000"/>
                    <a:lumOff val="25000"/>
                  </a:schemeClr>
                </a:solidFill>
                <a:latin typeface="Calibri" pitchFamily="34" charset="0"/>
                <a:ea typeface="Open Sans" panose="020B0606030504020204" pitchFamily="34" charset="0"/>
                <a:cs typeface="Calibri" pitchFamily="34" charset="0"/>
              </a:rPr>
              <a:t>25</a:t>
            </a:r>
            <a:r>
              <a:rPr lang="en-US" altLang="ko-KR" sz="1400" dirty="0" smtClean="0">
                <a:solidFill>
                  <a:schemeClr val="tx1">
                    <a:lumMod val="75000"/>
                    <a:lumOff val="25000"/>
                  </a:schemeClr>
                </a:solidFill>
                <a:latin typeface="Calibri" pitchFamily="34" charset="0"/>
                <a:ea typeface="Open Sans" panose="020B0606030504020204" pitchFamily="34" charset="0"/>
                <a:cs typeface="Calibri" pitchFamily="34" charset="0"/>
              </a:rPr>
              <a:t>, </a:t>
            </a:r>
            <a:r>
              <a:rPr lang="en-US" altLang="ko-KR" sz="1400" dirty="0">
                <a:solidFill>
                  <a:schemeClr val="tx1">
                    <a:lumMod val="75000"/>
                    <a:lumOff val="25000"/>
                  </a:schemeClr>
                </a:solidFill>
                <a:latin typeface="Calibri" pitchFamily="34" charset="0"/>
                <a:ea typeface="Open Sans" panose="020B0606030504020204" pitchFamily="34" charset="0"/>
                <a:cs typeface="Calibri" pitchFamily="34" charset="0"/>
              </a:rPr>
              <a:t>2015</a:t>
            </a:r>
            <a:endParaRPr lang="ko-KR" altLang="en-US" sz="1400" dirty="0">
              <a:solidFill>
                <a:schemeClr val="tx1">
                  <a:lumMod val="75000"/>
                  <a:lumOff val="25000"/>
                </a:schemeClr>
              </a:solidFill>
              <a:latin typeface="Calibri" pitchFamily="34" charset="0"/>
              <a:cs typeface="Calibri" pitchFamily="34" charset="0"/>
            </a:endParaRPr>
          </a:p>
        </p:txBody>
      </p:sp>
    </p:spTree>
    <p:extLst>
      <p:ext uri="{BB962C8B-B14F-4D97-AF65-F5344CB8AC3E}">
        <p14:creationId xmlns:p14="http://schemas.microsoft.com/office/powerpoint/2010/main" val="3086146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내용 개체 틀 2"/>
          <p:cNvSpPr>
            <a:spLocks noGrp="1"/>
          </p:cNvSpPr>
          <p:nvPr>
            <p:ph idx="1"/>
          </p:nvPr>
        </p:nvSpPr>
        <p:spPr>
          <a:xfrm>
            <a:off x="179512" y="1063277"/>
            <a:ext cx="8784976" cy="5462067"/>
          </a:xfrm>
        </p:spPr>
        <p:txBody>
          <a:bodyPr>
            <a:normAutofit fontScale="92500" lnSpcReduction="20000"/>
          </a:bodyPr>
          <a:lstStyle/>
          <a:p>
            <a:r>
              <a:rPr lang="en-US" altLang="ko-KR" dirty="0" smtClean="0"/>
              <a:t>Importance of link</a:t>
            </a:r>
          </a:p>
          <a:p>
            <a:pPr lvl="1"/>
            <a:r>
              <a:rPr lang="en-US" altLang="ko-KR" dirty="0" smtClean="0"/>
              <a:t>measured by in-links and out-links:</a:t>
            </a:r>
          </a:p>
          <a:p>
            <a:endParaRPr lang="en-US" altLang="ko-KR" dirty="0" smtClean="0"/>
          </a:p>
          <a:p>
            <a:endParaRPr lang="en-US" altLang="ko-KR" sz="2000" dirty="0" smtClean="0"/>
          </a:p>
          <a:p>
            <a:endParaRPr lang="en-US" altLang="ko-KR" dirty="0"/>
          </a:p>
          <a:p>
            <a:endParaRPr lang="en-US" altLang="ko-KR" sz="2000" dirty="0" smtClean="0"/>
          </a:p>
          <a:p>
            <a:endParaRPr lang="en-US" altLang="ko-KR" dirty="0"/>
          </a:p>
          <a:p>
            <a:endParaRPr lang="en-US" altLang="ko-KR" sz="2000" dirty="0" smtClean="0"/>
          </a:p>
          <a:p>
            <a:endParaRPr lang="en-US" altLang="ko-KR" dirty="0"/>
          </a:p>
          <a:p>
            <a:endParaRPr lang="en-US" altLang="ko-KR" sz="2000" dirty="0" smtClean="0"/>
          </a:p>
          <a:p>
            <a:endParaRPr lang="en-US" altLang="ko-KR" sz="2000" dirty="0" smtClean="0"/>
          </a:p>
          <a:p>
            <a:endParaRPr lang="en-US" altLang="ko-KR" dirty="0"/>
          </a:p>
          <a:p>
            <a:endParaRPr lang="en-US" altLang="ko-KR" dirty="0" smtClean="0"/>
          </a:p>
          <a:p>
            <a:r>
              <a:rPr lang="en-US" altLang="ko-KR" dirty="0" smtClean="0"/>
              <a:t>Limitation</a:t>
            </a:r>
          </a:p>
          <a:p>
            <a:pPr lvl="1"/>
            <a:r>
              <a:rPr lang="en-US" altLang="ko-KR" dirty="0" smtClean="0"/>
              <a:t>Algorithm is still based on the number of links</a:t>
            </a:r>
          </a:p>
          <a:p>
            <a:pPr marL="0" indent="0">
              <a:buNone/>
            </a:pPr>
            <a:endParaRPr lang="en-US" altLang="ko-KR" dirty="0" smtClean="0"/>
          </a:p>
          <a:p>
            <a:pPr lvl="1"/>
            <a:endParaRPr lang="en-US" altLang="ko-KR" dirty="0"/>
          </a:p>
          <a:p>
            <a:pPr marL="0" indent="0">
              <a:buNone/>
            </a:pPr>
            <a:endParaRPr lang="en-US" altLang="ko-KR" dirty="0"/>
          </a:p>
        </p:txBody>
      </p:sp>
      <p:sp>
        <p:nvSpPr>
          <p:cNvPr id="42" name="모서리가 둥근 직사각형 41"/>
          <p:cNvSpPr/>
          <p:nvPr/>
        </p:nvSpPr>
        <p:spPr>
          <a:xfrm>
            <a:off x="1818762" y="2242704"/>
            <a:ext cx="5417534" cy="2770472"/>
          </a:xfrm>
          <a:prstGeom prst="roundRect">
            <a:avLst>
              <a:gd name="adj" fmla="val 5937"/>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모서리가 둥근 직사각형 42"/>
          <p:cNvSpPr/>
          <p:nvPr/>
        </p:nvSpPr>
        <p:spPr>
          <a:xfrm>
            <a:off x="1935636" y="2353275"/>
            <a:ext cx="5164716" cy="2545098"/>
          </a:xfrm>
          <a:prstGeom prst="roundRect">
            <a:avLst>
              <a:gd name="adj" fmla="val 5937"/>
            </a:avLst>
          </a:prstGeom>
          <a:noFill/>
          <a:ln w="6350">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t>Weighted </a:t>
            </a:r>
            <a:r>
              <a:rPr lang="en-US" altLang="ko-KR" dirty="0"/>
              <a:t>PageRank </a:t>
            </a:r>
            <a:r>
              <a:rPr lang="en-US" altLang="ko-KR" sz="2000" dirty="0"/>
              <a:t>[</a:t>
            </a:r>
            <a:r>
              <a:rPr lang="en-US" altLang="ko-KR" sz="2000" dirty="0" err="1"/>
              <a:t>Wenpu</a:t>
            </a:r>
            <a:r>
              <a:rPr lang="en-US" altLang="ko-KR" sz="2000" dirty="0"/>
              <a:t> </a:t>
            </a:r>
            <a:r>
              <a:rPr lang="en-US" altLang="ko-KR" sz="2000" dirty="0" smtClean="0"/>
              <a:t>Xing et al., CNSR 2004]</a:t>
            </a:r>
            <a:endParaRPr lang="ko-KR" altLang="en-US" baseline="30000" dirty="0"/>
          </a:p>
        </p:txBody>
      </p:sp>
      <mc:AlternateContent xmlns:mc="http://schemas.openxmlformats.org/markup-compatibility/2006" xmlns:a14="http://schemas.microsoft.com/office/drawing/2010/main">
        <mc:Choice Requires="a14">
          <p:sp>
            <p:nvSpPr>
              <p:cNvPr id="60" name="직사각형 59"/>
              <p:cNvSpPr/>
              <p:nvPr/>
            </p:nvSpPr>
            <p:spPr>
              <a:xfrm>
                <a:off x="4572000" y="1292837"/>
                <a:ext cx="1842897" cy="573940"/>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Sup>
                        <m:sSubSupPr>
                          <m:ctrlPr>
                            <a:rPr lang="en-US" altLang="ko-KR" sz="1400" b="0" i="1" smtClean="0">
                              <a:latin typeface="Cambria Math"/>
                              <a:cs typeface="Calibri" pitchFamily="34" charset="0"/>
                            </a:rPr>
                          </m:ctrlPr>
                        </m:sSubSupPr>
                        <m:e>
                          <m:r>
                            <a:rPr lang="en-US" altLang="ko-KR" sz="1400" b="0" i="1" smtClean="0">
                              <a:latin typeface="Cambria Math"/>
                              <a:cs typeface="Calibri" pitchFamily="34" charset="0"/>
                            </a:rPr>
                            <m:t>𝑊</m:t>
                          </m:r>
                        </m:e>
                        <m:sub>
                          <m:r>
                            <a:rPr lang="en-US" altLang="ko-KR" sz="1400" b="0" i="1" smtClean="0">
                              <a:latin typeface="Cambria Math"/>
                              <a:cs typeface="Calibri" pitchFamily="34" charset="0"/>
                            </a:rPr>
                            <m:t>(</m:t>
                          </m:r>
                          <m:r>
                            <a:rPr lang="en-US" altLang="ko-KR" sz="1400" b="0" i="1" smtClean="0">
                              <a:latin typeface="Cambria Math"/>
                              <a:cs typeface="Calibri" pitchFamily="34" charset="0"/>
                            </a:rPr>
                            <m:t>𝑣</m:t>
                          </m:r>
                          <m:r>
                            <a:rPr lang="en-US" altLang="ko-KR" sz="1400" b="0" i="1" smtClean="0">
                              <a:latin typeface="Cambria Math"/>
                              <a:cs typeface="Calibri" pitchFamily="34" charset="0"/>
                            </a:rPr>
                            <m:t>, </m:t>
                          </m:r>
                          <m:r>
                            <a:rPr lang="en-US" altLang="ko-KR" sz="1400" b="0" i="1" smtClean="0">
                              <a:latin typeface="Cambria Math"/>
                              <a:cs typeface="Calibri" pitchFamily="34" charset="0"/>
                            </a:rPr>
                            <m:t>𝑢</m:t>
                          </m:r>
                          <m:r>
                            <a:rPr lang="en-US" altLang="ko-KR" sz="1400" b="0" i="1" smtClean="0">
                              <a:latin typeface="Cambria Math"/>
                              <a:cs typeface="Calibri" pitchFamily="34" charset="0"/>
                            </a:rPr>
                            <m:t>)</m:t>
                          </m:r>
                        </m:sub>
                        <m:sup>
                          <m:r>
                            <a:rPr lang="en-US" altLang="ko-KR" sz="1400" b="0" i="1" smtClean="0">
                              <a:latin typeface="Cambria Math"/>
                              <a:cs typeface="Calibri" pitchFamily="34" charset="0"/>
                            </a:rPr>
                            <m:t>𝑖𝑛</m:t>
                          </m:r>
                        </m:sup>
                      </m:sSubSup>
                      <m:r>
                        <a:rPr lang="en-US" altLang="ko-KR" sz="1400" b="0" i="1" smtClean="0">
                          <a:latin typeface="Cambria Math"/>
                          <a:cs typeface="Calibri" pitchFamily="34" charset="0"/>
                        </a:rPr>
                        <m:t>= </m:t>
                      </m:r>
                      <m:f>
                        <m:fPr>
                          <m:ctrlPr>
                            <a:rPr lang="en-US" altLang="ko-KR" sz="1400" b="0" i="1" smtClean="0">
                              <a:latin typeface="Cambria Math"/>
                              <a:cs typeface="Calibri" pitchFamily="34" charset="0"/>
                            </a:rPr>
                          </m:ctrlPr>
                        </m:fPr>
                        <m:num>
                          <m:sSub>
                            <m:sSubPr>
                              <m:ctrlPr>
                                <a:rPr lang="en-US" altLang="ko-KR" sz="1400" b="0" i="1" smtClean="0">
                                  <a:latin typeface="Cambria Math"/>
                                  <a:cs typeface="Calibri" pitchFamily="34" charset="0"/>
                                </a:rPr>
                              </m:ctrlPr>
                            </m:sSubPr>
                            <m:e>
                              <m:r>
                                <a:rPr lang="en-US" altLang="ko-KR" sz="1400" b="0" i="1" smtClean="0">
                                  <a:latin typeface="Cambria Math"/>
                                  <a:cs typeface="Calibri" pitchFamily="34" charset="0"/>
                                </a:rPr>
                                <m:t>𝐼</m:t>
                              </m:r>
                            </m:e>
                            <m:sub>
                              <m:r>
                                <a:rPr lang="en-US" altLang="ko-KR" sz="1400" b="0" i="1" smtClean="0">
                                  <a:latin typeface="Cambria Math"/>
                                  <a:cs typeface="Calibri" pitchFamily="34" charset="0"/>
                                </a:rPr>
                                <m:t>𝑢</m:t>
                              </m:r>
                            </m:sub>
                          </m:sSub>
                        </m:num>
                        <m:den>
                          <m:nary>
                            <m:naryPr>
                              <m:chr m:val="∑"/>
                              <m:supHide m:val="on"/>
                              <m:ctrlPr>
                                <a:rPr lang="en-US" altLang="ko-KR" sz="1400" b="0" i="1" smtClean="0">
                                  <a:latin typeface="Cambria Math"/>
                                  <a:cs typeface="Calibri" pitchFamily="34" charset="0"/>
                                </a:rPr>
                              </m:ctrlPr>
                            </m:naryPr>
                            <m:sub>
                              <m:r>
                                <m:rPr>
                                  <m:brk m:alnAt="7"/>
                                </m:rPr>
                                <a:rPr lang="en-US" altLang="ko-KR" sz="1400" b="0" i="1" smtClean="0">
                                  <a:latin typeface="Cambria Math"/>
                                  <a:cs typeface="Calibri" pitchFamily="34" charset="0"/>
                                </a:rPr>
                                <m:t>𝑝</m:t>
                              </m:r>
                              <m:r>
                                <a:rPr lang="en-US" altLang="ko-KR" sz="1400" b="0" i="1" smtClean="0">
                                  <a:latin typeface="Cambria Math"/>
                                  <a:cs typeface="Calibri" pitchFamily="34" charset="0"/>
                                </a:rPr>
                                <m:t> ∈ </m:t>
                              </m:r>
                              <m:r>
                                <a:rPr lang="en-US" altLang="ko-KR" sz="1400" b="0" i="1" smtClean="0">
                                  <a:latin typeface="Cambria Math"/>
                                  <a:ea typeface="Cambria Math"/>
                                  <a:cs typeface="Calibri" pitchFamily="34" charset="0"/>
                                </a:rPr>
                                <m:t>𝑅</m:t>
                              </m:r>
                              <m:r>
                                <a:rPr lang="en-US" altLang="ko-KR" sz="1400" b="0" i="1" smtClean="0">
                                  <a:latin typeface="Cambria Math"/>
                                  <a:ea typeface="Cambria Math"/>
                                  <a:cs typeface="Calibri" pitchFamily="34" charset="0"/>
                                </a:rPr>
                                <m:t>(</m:t>
                              </m:r>
                              <m:r>
                                <a:rPr lang="en-US" altLang="ko-KR" sz="1400" b="0" i="1" smtClean="0">
                                  <a:latin typeface="Cambria Math"/>
                                  <a:ea typeface="Cambria Math"/>
                                  <a:cs typeface="Calibri" pitchFamily="34" charset="0"/>
                                </a:rPr>
                                <m:t>𝑣</m:t>
                              </m:r>
                              <m:r>
                                <a:rPr lang="en-US" altLang="ko-KR" sz="1400" b="0" i="1" smtClean="0">
                                  <a:latin typeface="Cambria Math"/>
                                  <a:ea typeface="Cambria Math"/>
                                  <a:cs typeface="Calibri" pitchFamily="34" charset="0"/>
                                </a:rPr>
                                <m:t>)</m:t>
                              </m:r>
                            </m:sub>
                            <m:sup/>
                            <m:e>
                              <m:sSub>
                                <m:sSubPr>
                                  <m:ctrlPr>
                                    <a:rPr lang="en-US" altLang="ko-KR" sz="1400" b="0" i="1" smtClean="0">
                                      <a:latin typeface="Cambria Math"/>
                                      <a:cs typeface="Calibri" pitchFamily="34" charset="0"/>
                                    </a:rPr>
                                  </m:ctrlPr>
                                </m:sSubPr>
                                <m:e>
                                  <m:r>
                                    <a:rPr lang="en-US" altLang="ko-KR" sz="1400" b="0" i="1" smtClean="0">
                                      <a:latin typeface="Cambria Math"/>
                                      <a:cs typeface="Calibri" pitchFamily="34" charset="0"/>
                                    </a:rPr>
                                    <m:t>𝐼</m:t>
                                  </m:r>
                                </m:e>
                                <m:sub>
                                  <m:r>
                                    <a:rPr lang="en-US" altLang="ko-KR" sz="1400" b="0" i="1" smtClean="0">
                                      <a:latin typeface="Cambria Math"/>
                                      <a:cs typeface="Calibri" pitchFamily="34" charset="0"/>
                                    </a:rPr>
                                    <m:t>𝑝</m:t>
                                  </m:r>
                                </m:sub>
                              </m:sSub>
                            </m:e>
                          </m:nary>
                        </m:den>
                      </m:f>
                    </m:oMath>
                  </m:oMathPara>
                </a14:m>
                <a:endParaRPr lang="en-US" altLang="ko-KR" sz="1400" dirty="0" smtClean="0">
                  <a:latin typeface="Calibri" pitchFamily="34" charset="0"/>
                  <a:cs typeface="Calibri" pitchFamily="34" charset="0"/>
                </a:endParaRPr>
              </a:p>
            </p:txBody>
          </p:sp>
        </mc:Choice>
        <mc:Fallback xmlns="">
          <p:sp>
            <p:nvSpPr>
              <p:cNvPr id="60" name="직사각형 59"/>
              <p:cNvSpPr>
                <a:spLocks noRot="1" noChangeAspect="1" noMove="1" noResize="1" noEditPoints="1" noAdjustHandles="1" noChangeArrowheads="1" noChangeShapeType="1" noTextEdit="1"/>
              </p:cNvSpPr>
              <p:nvPr/>
            </p:nvSpPr>
            <p:spPr>
              <a:xfrm>
                <a:off x="4572000" y="1292837"/>
                <a:ext cx="1842897" cy="573940"/>
              </a:xfrm>
              <a:prstGeom prst="rect">
                <a:avLst/>
              </a:prstGeom>
              <a:blipFill rotWithShape="1">
                <a:blip r:embed="rId3"/>
                <a:stretch>
                  <a:fillRect t="-14894" b="-79787"/>
                </a:stretch>
              </a:blipFill>
            </p:spPr>
            <p:txBody>
              <a:bodyPr/>
              <a:lstStyle/>
              <a:p>
                <a:r>
                  <a:rPr lang="ko-KR" altLang="en-US">
                    <a:noFill/>
                  </a:rPr>
                  <a:t> </a:t>
                </a:r>
              </a:p>
            </p:txBody>
          </p:sp>
        </mc:Fallback>
      </mc:AlternateContent>
      <p:sp>
        <p:nvSpPr>
          <p:cNvPr id="30" name="한쪽 모서리가 잘린 사각형 29"/>
          <p:cNvSpPr/>
          <p:nvPr/>
        </p:nvSpPr>
        <p:spPr>
          <a:xfrm rot="10800000">
            <a:off x="4272838" y="2772262"/>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한쪽 모서리가 잘린 사각형 30"/>
          <p:cNvSpPr/>
          <p:nvPr/>
        </p:nvSpPr>
        <p:spPr>
          <a:xfrm rot="10800000">
            <a:off x="4274034" y="4247746"/>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한쪽 모서리가 잘린 사각형 32"/>
          <p:cNvSpPr/>
          <p:nvPr/>
        </p:nvSpPr>
        <p:spPr>
          <a:xfrm rot="10800000">
            <a:off x="2265765" y="3504236"/>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화살표 연결선 33"/>
          <p:cNvCxnSpPr/>
          <p:nvPr/>
        </p:nvCxnSpPr>
        <p:spPr>
          <a:xfrm>
            <a:off x="2833874" y="3854666"/>
            <a:ext cx="1306240" cy="604996"/>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flipV="1">
            <a:off x="2833874" y="3003340"/>
            <a:ext cx="1306240" cy="58106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p:cNvSpPr/>
          <p:nvPr/>
        </p:nvSpPr>
        <p:spPr>
          <a:xfrm>
            <a:off x="4386534" y="2835885"/>
            <a:ext cx="216024" cy="276999"/>
          </a:xfrm>
          <a:prstGeom prst="rect">
            <a:avLst/>
          </a:prstGeom>
        </p:spPr>
        <p:txBody>
          <a:bodyPr wrap="square" lIns="0" tIns="0" rIns="0" bIns="0">
            <a:spAutoFit/>
          </a:bodyPr>
          <a:lstStyle/>
          <a:p>
            <a:pPr algn="ctr"/>
            <a:r>
              <a:rPr lang="en-US" altLang="ko-KR" dirty="0" smtClean="0">
                <a:latin typeface="Calibri" pitchFamily="34" charset="0"/>
                <a:cs typeface="Calibri" pitchFamily="34" charset="0"/>
              </a:rPr>
              <a:t>u</a:t>
            </a:r>
          </a:p>
        </p:txBody>
      </p:sp>
      <mc:AlternateContent xmlns:mc="http://schemas.openxmlformats.org/markup-compatibility/2006" xmlns:a14="http://schemas.microsoft.com/office/drawing/2010/main">
        <mc:Choice Requires="a14">
          <p:sp>
            <p:nvSpPr>
              <p:cNvPr id="17" name="직사각형 16"/>
              <p:cNvSpPr/>
              <p:nvPr/>
            </p:nvSpPr>
            <p:spPr>
              <a:xfrm>
                <a:off x="6557666" y="1268760"/>
                <a:ext cx="1842897" cy="575350"/>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Sup>
                        <m:sSubSupPr>
                          <m:ctrlPr>
                            <a:rPr lang="en-US" altLang="ko-KR" sz="1400" b="0" i="1" smtClean="0">
                              <a:latin typeface="Cambria Math"/>
                              <a:cs typeface="Calibri" pitchFamily="34" charset="0"/>
                            </a:rPr>
                          </m:ctrlPr>
                        </m:sSubSupPr>
                        <m:e>
                          <m:r>
                            <a:rPr lang="en-US" altLang="ko-KR" sz="1400" b="0" i="1" smtClean="0">
                              <a:latin typeface="Cambria Math"/>
                              <a:cs typeface="Calibri" pitchFamily="34" charset="0"/>
                            </a:rPr>
                            <m:t>𝑊</m:t>
                          </m:r>
                        </m:e>
                        <m:sub>
                          <m:r>
                            <a:rPr lang="en-US" altLang="ko-KR" sz="1400" b="0" i="1" smtClean="0">
                              <a:latin typeface="Cambria Math"/>
                              <a:cs typeface="Calibri" pitchFamily="34" charset="0"/>
                            </a:rPr>
                            <m:t>(</m:t>
                          </m:r>
                          <m:r>
                            <a:rPr lang="en-US" altLang="ko-KR" sz="1400" b="0" i="1" smtClean="0">
                              <a:latin typeface="Cambria Math"/>
                              <a:cs typeface="Calibri" pitchFamily="34" charset="0"/>
                            </a:rPr>
                            <m:t>𝑣</m:t>
                          </m:r>
                          <m:r>
                            <a:rPr lang="en-US" altLang="ko-KR" sz="1400" b="0" i="1" smtClean="0">
                              <a:latin typeface="Cambria Math"/>
                              <a:cs typeface="Calibri" pitchFamily="34" charset="0"/>
                            </a:rPr>
                            <m:t>, </m:t>
                          </m:r>
                          <m:r>
                            <a:rPr lang="en-US" altLang="ko-KR" sz="1400" b="0" i="1" smtClean="0">
                              <a:latin typeface="Cambria Math"/>
                              <a:cs typeface="Calibri" pitchFamily="34" charset="0"/>
                            </a:rPr>
                            <m:t>𝑢</m:t>
                          </m:r>
                          <m:r>
                            <a:rPr lang="en-US" altLang="ko-KR" sz="1400" b="0" i="1" smtClean="0">
                              <a:latin typeface="Cambria Math"/>
                              <a:cs typeface="Calibri" pitchFamily="34" charset="0"/>
                            </a:rPr>
                            <m:t>)</m:t>
                          </m:r>
                        </m:sub>
                        <m:sup>
                          <m:r>
                            <a:rPr lang="en-US" altLang="ko-KR" sz="1400" b="0" i="1" smtClean="0">
                              <a:latin typeface="Cambria Math"/>
                              <a:cs typeface="Calibri" pitchFamily="34" charset="0"/>
                            </a:rPr>
                            <m:t>𝑜𝑢𝑡</m:t>
                          </m:r>
                        </m:sup>
                      </m:sSubSup>
                      <m:r>
                        <a:rPr lang="en-US" altLang="ko-KR" sz="1400" b="0" i="1" smtClean="0">
                          <a:latin typeface="Cambria Math"/>
                          <a:cs typeface="Calibri" pitchFamily="34" charset="0"/>
                        </a:rPr>
                        <m:t>= </m:t>
                      </m:r>
                      <m:f>
                        <m:fPr>
                          <m:ctrlPr>
                            <a:rPr lang="en-US" altLang="ko-KR" sz="1400" b="0" i="1" smtClean="0">
                              <a:latin typeface="Cambria Math"/>
                              <a:cs typeface="Calibri" pitchFamily="34" charset="0"/>
                            </a:rPr>
                          </m:ctrlPr>
                        </m:fPr>
                        <m:num>
                          <m:sSub>
                            <m:sSubPr>
                              <m:ctrlPr>
                                <a:rPr lang="en-US" altLang="ko-KR" sz="1400" b="0" i="1" smtClean="0">
                                  <a:latin typeface="Cambria Math"/>
                                  <a:cs typeface="Calibri" pitchFamily="34" charset="0"/>
                                </a:rPr>
                              </m:ctrlPr>
                            </m:sSubPr>
                            <m:e>
                              <m:r>
                                <a:rPr lang="en-US" altLang="ko-KR" sz="1400" b="0" i="1" smtClean="0">
                                  <a:latin typeface="Cambria Math"/>
                                  <a:cs typeface="Calibri" pitchFamily="34" charset="0"/>
                                </a:rPr>
                                <m:t>𝑂</m:t>
                              </m:r>
                            </m:e>
                            <m:sub>
                              <m:r>
                                <a:rPr lang="en-US" altLang="ko-KR" sz="1400" b="0" i="1" smtClean="0">
                                  <a:latin typeface="Cambria Math"/>
                                  <a:cs typeface="Calibri" pitchFamily="34" charset="0"/>
                                </a:rPr>
                                <m:t>𝑢</m:t>
                              </m:r>
                            </m:sub>
                          </m:sSub>
                        </m:num>
                        <m:den>
                          <m:nary>
                            <m:naryPr>
                              <m:chr m:val="∑"/>
                              <m:supHide m:val="on"/>
                              <m:ctrlPr>
                                <a:rPr lang="en-US" altLang="ko-KR" sz="1400" b="0" i="1" smtClean="0">
                                  <a:latin typeface="Cambria Math"/>
                                  <a:cs typeface="Calibri" pitchFamily="34" charset="0"/>
                                </a:rPr>
                              </m:ctrlPr>
                            </m:naryPr>
                            <m:sub>
                              <m:r>
                                <m:rPr>
                                  <m:brk m:alnAt="7"/>
                                </m:rPr>
                                <a:rPr lang="en-US" altLang="ko-KR" sz="1400" b="0" i="1" smtClean="0">
                                  <a:latin typeface="Cambria Math"/>
                                  <a:cs typeface="Calibri" pitchFamily="34" charset="0"/>
                                </a:rPr>
                                <m:t>𝑝</m:t>
                              </m:r>
                              <m:r>
                                <a:rPr lang="en-US" altLang="ko-KR" sz="1400" b="0" i="1" smtClean="0">
                                  <a:latin typeface="Cambria Math"/>
                                  <a:cs typeface="Calibri" pitchFamily="34" charset="0"/>
                                </a:rPr>
                                <m:t> ∈ </m:t>
                              </m:r>
                              <m:r>
                                <a:rPr lang="en-US" altLang="ko-KR" sz="1400" b="0" i="1" smtClean="0">
                                  <a:latin typeface="Cambria Math"/>
                                  <a:ea typeface="Cambria Math"/>
                                  <a:cs typeface="Calibri" pitchFamily="34" charset="0"/>
                                </a:rPr>
                                <m:t>𝑅</m:t>
                              </m:r>
                              <m:r>
                                <a:rPr lang="en-US" altLang="ko-KR" sz="1400" b="0" i="1" smtClean="0">
                                  <a:latin typeface="Cambria Math"/>
                                  <a:ea typeface="Cambria Math"/>
                                  <a:cs typeface="Calibri" pitchFamily="34" charset="0"/>
                                </a:rPr>
                                <m:t>(</m:t>
                              </m:r>
                              <m:r>
                                <a:rPr lang="en-US" altLang="ko-KR" sz="1400" b="0" i="1" smtClean="0">
                                  <a:latin typeface="Cambria Math"/>
                                  <a:ea typeface="Cambria Math"/>
                                  <a:cs typeface="Calibri" pitchFamily="34" charset="0"/>
                                </a:rPr>
                                <m:t>𝑣</m:t>
                              </m:r>
                              <m:r>
                                <a:rPr lang="en-US" altLang="ko-KR" sz="1400" b="0" i="1" smtClean="0">
                                  <a:latin typeface="Cambria Math"/>
                                  <a:ea typeface="Cambria Math"/>
                                  <a:cs typeface="Calibri" pitchFamily="34" charset="0"/>
                                </a:rPr>
                                <m:t>)</m:t>
                              </m:r>
                            </m:sub>
                            <m:sup/>
                            <m:e>
                              <m:sSub>
                                <m:sSubPr>
                                  <m:ctrlPr>
                                    <a:rPr lang="en-US" altLang="ko-KR" sz="1400" b="0" i="1" smtClean="0">
                                      <a:latin typeface="Cambria Math"/>
                                      <a:cs typeface="Calibri" pitchFamily="34" charset="0"/>
                                    </a:rPr>
                                  </m:ctrlPr>
                                </m:sSubPr>
                                <m:e>
                                  <m:r>
                                    <a:rPr lang="en-US" altLang="ko-KR" sz="1400" b="0" i="1" smtClean="0">
                                      <a:latin typeface="Cambria Math"/>
                                      <a:cs typeface="Calibri" pitchFamily="34" charset="0"/>
                                    </a:rPr>
                                    <m:t>𝑂</m:t>
                                  </m:r>
                                </m:e>
                                <m:sub>
                                  <m:r>
                                    <a:rPr lang="en-US" altLang="ko-KR" sz="1400" b="0" i="1" smtClean="0">
                                      <a:latin typeface="Cambria Math"/>
                                      <a:cs typeface="Calibri" pitchFamily="34" charset="0"/>
                                    </a:rPr>
                                    <m:t>𝑝</m:t>
                                  </m:r>
                                </m:sub>
                              </m:sSub>
                            </m:e>
                          </m:nary>
                        </m:den>
                      </m:f>
                    </m:oMath>
                  </m:oMathPara>
                </a14:m>
                <a:endParaRPr lang="en-US" altLang="ko-KR" sz="1400" dirty="0" smtClean="0">
                  <a:latin typeface="Calibri" pitchFamily="34" charset="0"/>
                  <a:cs typeface="Calibri" pitchFamily="34" charset="0"/>
                </a:endParaRPr>
              </a:p>
            </p:txBody>
          </p:sp>
        </mc:Choice>
        <mc:Fallback xmlns="">
          <p:sp>
            <p:nvSpPr>
              <p:cNvPr id="17" name="직사각형 16"/>
              <p:cNvSpPr>
                <a:spLocks noRot="1" noChangeAspect="1" noMove="1" noResize="1" noEditPoints="1" noAdjustHandles="1" noChangeArrowheads="1" noChangeShapeType="1" noTextEdit="1"/>
              </p:cNvSpPr>
              <p:nvPr/>
            </p:nvSpPr>
            <p:spPr>
              <a:xfrm>
                <a:off x="6557666" y="1268760"/>
                <a:ext cx="1842897" cy="575350"/>
              </a:xfrm>
              <a:prstGeom prst="rect">
                <a:avLst/>
              </a:prstGeom>
              <a:blipFill rotWithShape="1">
                <a:blip r:embed="rId4"/>
                <a:stretch>
                  <a:fillRect t="-14737" b="-77895"/>
                </a:stretch>
              </a:blipFill>
            </p:spPr>
            <p:txBody>
              <a:bodyPr/>
              <a:lstStyle/>
              <a:p>
                <a:r>
                  <a:rPr lang="ko-KR" altLang="en-US">
                    <a:noFill/>
                  </a:rPr>
                  <a:t> </a:t>
                </a:r>
              </a:p>
            </p:txBody>
          </p:sp>
        </mc:Fallback>
      </mc:AlternateContent>
      <p:sp>
        <p:nvSpPr>
          <p:cNvPr id="27" name="직사각형 26"/>
          <p:cNvSpPr/>
          <p:nvPr/>
        </p:nvSpPr>
        <p:spPr>
          <a:xfrm>
            <a:off x="2369799" y="3584406"/>
            <a:ext cx="216024" cy="276999"/>
          </a:xfrm>
          <a:prstGeom prst="rect">
            <a:avLst/>
          </a:prstGeom>
        </p:spPr>
        <p:txBody>
          <a:bodyPr wrap="square" lIns="0" tIns="0" rIns="0" bIns="0">
            <a:spAutoFit/>
          </a:bodyPr>
          <a:lstStyle/>
          <a:p>
            <a:pPr algn="ctr"/>
            <a:r>
              <a:rPr lang="en-US" altLang="ko-KR" dirty="0" smtClean="0">
                <a:latin typeface="Calibri" pitchFamily="34" charset="0"/>
                <a:cs typeface="Calibri" pitchFamily="34" charset="0"/>
              </a:rPr>
              <a:t>v</a:t>
            </a:r>
          </a:p>
        </p:txBody>
      </p:sp>
      <p:sp>
        <p:nvSpPr>
          <p:cNvPr id="35" name="직사각형 34"/>
          <p:cNvSpPr/>
          <p:nvPr/>
        </p:nvSpPr>
        <p:spPr>
          <a:xfrm>
            <a:off x="4378067" y="4321163"/>
            <a:ext cx="216024" cy="276999"/>
          </a:xfrm>
          <a:prstGeom prst="rect">
            <a:avLst/>
          </a:prstGeom>
        </p:spPr>
        <p:txBody>
          <a:bodyPr wrap="square" lIns="0" tIns="0" rIns="0" bIns="0">
            <a:spAutoFit/>
          </a:bodyPr>
          <a:lstStyle/>
          <a:p>
            <a:pPr algn="ctr"/>
            <a:r>
              <a:rPr lang="en-US" altLang="ko-KR" dirty="0" smtClean="0">
                <a:latin typeface="Calibri" pitchFamily="34" charset="0"/>
                <a:cs typeface="Calibri" pitchFamily="34" charset="0"/>
              </a:rPr>
              <a:t>w</a:t>
            </a:r>
          </a:p>
        </p:txBody>
      </p:sp>
      <mc:AlternateContent xmlns:mc="http://schemas.openxmlformats.org/markup-compatibility/2006" xmlns:a14="http://schemas.microsoft.com/office/drawing/2010/main">
        <mc:Choice Requires="a14">
          <p:sp>
            <p:nvSpPr>
              <p:cNvPr id="49" name="직사각형 48"/>
              <p:cNvSpPr/>
              <p:nvPr/>
            </p:nvSpPr>
            <p:spPr>
              <a:xfrm>
                <a:off x="3239312" y="2832147"/>
                <a:ext cx="396584" cy="409279"/>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altLang="ko-KR" sz="1100" b="1" i="1" smtClean="0">
                              <a:solidFill>
                                <a:srgbClr val="C00000"/>
                              </a:solidFill>
                              <a:latin typeface="Cambria Math"/>
                              <a:cs typeface="Calibri" pitchFamily="34" charset="0"/>
                            </a:rPr>
                          </m:ctrlPr>
                        </m:fPr>
                        <m:num>
                          <m:r>
                            <a:rPr lang="en-US" altLang="ko-KR" sz="1100" b="1" i="1" smtClean="0">
                              <a:solidFill>
                                <a:srgbClr val="C00000"/>
                              </a:solidFill>
                              <a:latin typeface="Cambria Math"/>
                              <a:cs typeface="Calibri" pitchFamily="34" charset="0"/>
                            </a:rPr>
                            <m:t>𝟕</m:t>
                          </m:r>
                        </m:num>
                        <m:den>
                          <m:r>
                            <a:rPr lang="en-US" altLang="ko-KR" sz="1100" b="1" i="1" smtClean="0">
                              <a:solidFill>
                                <a:srgbClr val="C00000"/>
                              </a:solidFill>
                              <a:latin typeface="Cambria Math"/>
                              <a:cs typeface="Calibri" pitchFamily="34" charset="0"/>
                            </a:rPr>
                            <m:t>𝟏𝟎</m:t>
                          </m:r>
                        </m:den>
                      </m:f>
                      <m:r>
                        <a:rPr lang="en-US" altLang="ko-KR" sz="1100" b="1" i="1" smtClean="0">
                          <a:solidFill>
                            <a:srgbClr val="C00000"/>
                          </a:solidFill>
                          <a:latin typeface="Cambria Math"/>
                          <a:cs typeface="Calibri" pitchFamily="34" charset="0"/>
                        </a:rPr>
                        <m:t> </m:t>
                      </m:r>
                    </m:oMath>
                  </m:oMathPara>
                </a14:m>
                <a:endParaRPr lang="en-US" altLang="ko-KR" sz="1100" b="1" dirty="0" smtClean="0">
                  <a:solidFill>
                    <a:srgbClr val="C00000"/>
                  </a:solidFill>
                  <a:latin typeface="Calibri" pitchFamily="34" charset="0"/>
                  <a:cs typeface="Calibri" pitchFamily="34" charset="0"/>
                </a:endParaRPr>
              </a:p>
            </p:txBody>
          </p:sp>
        </mc:Choice>
        <mc:Fallback xmlns="">
          <p:sp>
            <p:nvSpPr>
              <p:cNvPr id="49" name="직사각형 48"/>
              <p:cNvSpPr>
                <a:spLocks noRot="1" noChangeAspect="1" noMove="1" noResize="1" noEditPoints="1" noAdjustHandles="1" noChangeArrowheads="1" noChangeShapeType="1" noTextEdit="1"/>
              </p:cNvSpPr>
              <p:nvPr/>
            </p:nvSpPr>
            <p:spPr>
              <a:xfrm>
                <a:off x="3239312" y="2832147"/>
                <a:ext cx="396584" cy="409279"/>
              </a:xfrm>
              <a:prstGeom prst="rect">
                <a:avLst/>
              </a:prstGeom>
              <a:blipFill rotWithShape="1">
                <a:blip r:embed="rId5"/>
                <a:stretch>
                  <a:fillRect/>
                </a:stretch>
              </a:blipFill>
            </p:spPr>
            <p:txBody>
              <a:bodyPr/>
              <a:lstStyle/>
              <a:p>
                <a:r>
                  <a:rPr lang="ko-KR" altLang="en-US">
                    <a:noFill/>
                  </a:rPr>
                  <a:t> </a:t>
                </a:r>
              </a:p>
            </p:txBody>
          </p:sp>
        </mc:Fallback>
      </mc:AlternateContent>
      <p:sp>
        <p:nvSpPr>
          <p:cNvPr id="40" name="직사각형 39"/>
          <p:cNvSpPr/>
          <p:nvPr/>
        </p:nvSpPr>
        <p:spPr>
          <a:xfrm>
            <a:off x="4857656" y="2792061"/>
            <a:ext cx="1736906" cy="338554"/>
          </a:xfrm>
          <a:prstGeom prst="rect">
            <a:avLst/>
          </a:prstGeom>
        </p:spPr>
        <p:txBody>
          <a:bodyPr wrap="square" lIns="0" rIns="0">
            <a:spAutoFit/>
          </a:bodyPr>
          <a:lstStyle/>
          <a:p>
            <a:pPr algn="ctr"/>
            <a:r>
              <a:rPr lang="en-US" altLang="ko-KR" sz="1600" dirty="0" smtClean="0">
                <a:solidFill>
                  <a:srgbClr val="C00000"/>
                </a:solidFill>
                <a:latin typeface="Calibri" pitchFamily="34" charset="0"/>
                <a:cs typeface="Calibri" pitchFamily="34" charset="0"/>
              </a:rPr>
              <a:t>number of </a:t>
            </a:r>
            <a:r>
              <a:rPr lang="en-US" altLang="ko-KR" sz="1600" dirty="0" err="1" smtClean="0">
                <a:solidFill>
                  <a:srgbClr val="C00000"/>
                </a:solidFill>
                <a:latin typeface="Calibri" pitchFamily="34" charset="0"/>
                <a:cs typeface="Calibri" pitchFamily="34" charset="0"/>
              </a:rPr>
              <a:t>inlinks</a:t>
            </a:r>
            <a:r>
              <a:rPr lang="en-US" altLang="ko-KR" sz="1600" dirty="0" smtClean="0">
                <a:solidFill>
                  <a:srgbClr val="C00000"/>
                </a:solidFill>
                <a:latin typeface="Calibri" pitchFamily="34" charset="0"/>
                <a:cs typeface="Calibri" pitchFamily="34" charset="0"/>
              </a:rPr>
              <a:t> = 7</a:t>
            </a:r>
          </a:p>
        </p:txBody>
      </p:sp>
      <p:sp>
        <p:nvSpPr>
          <p:cNvPr id="41" name="직사각형 40"/>
          <p:cNvSpPr/>
          <p:nvPr/>
        </p:nvSpPr>
        <p:spPr>
          <a:xfrm>
            <a:off x="4857656" y="4310357"/>
            <a:ext cx="1736906" cy="338554"/>
          </a:xfrm>
          <a:prstGeom prst="rect">
            <a:avLst/>
          </a:prstGeom>
        </p:spPr>
        <p:txBody>
          <a:bodyPr wrap="square" lIns="0" rIns="0">
            <a:spAutoFit/>
          </a:bodyPr>
          <a:lstStyle/>
          <a:p>
            <a:pPr algn="ctr"/>
            <a:r>
              <a:rPr lang="en-US" altLang="ko-KR" sz="1600" dirty="0" smtClean="0">
                <a:latin typeface="Calibri" pitchFamily="34" charset="0"/>
                <a:cs typeface="Calibri" pitchFamily="34" charset="0"/>
              </a:rPr>
              <a:t>number of </a:t>
            </a:r>
            <a:r>
              <a:rPr lang="en-US" altLang="ko-KR" sz="1600" dirty="0" err="1" smtClean="0">
                <a:latin typeface="Calibri" pitchFamily="34" charset="0"/>
                <a:cs typeface="Calibri" pitchFamily="34" charset="0"/>
              </a:rPr>
              <a:t>inlinks</a:t>
            </a:r>
            <a:r>
              <a:rPr lang="en-US" altLang="ko-KR" sz="1600" dirty="0" smtClean="0">
                <a:latin typeface="Calibri" pitchFamily="34" charset="0"/>
                <a:cs typeface="Calibri" pitchFamily="34" charset="0"/>
              </a:rPr>
              <a:t> = 3</a:t>
            </a:r>
          </a:p>
        </p:txBody>
      </p:sp>
      <p:sp>
        <p:nvSpPr>
          <p:cNvPr id="45" name="직사각형 44"/>
          <p:cNvSpPr/>
          <p:nvPr/>
        </p:nvSpPr>
        <p:spPr>
          <a:xfrm>
            <a:off x="2156076" y="3214488"/>
            <a:ext cx="680260" cy="307777"/>
          </a:xfrm>
          <a:prstGeom prst="rect">
            <a:avLst/>
          </a:prstGeom>
        </p:spPr>
        <p:txBody>
          <a:bodyPr wrap="square" lIns="0" rIns="0">
            <a:spAutoFit/>
          </a:bodyPr>
          <a:lstStyle/>
          <a:p>
            <a:pPr algn="ctr"/>
            <a:r>
              <a:rPr lang="en-US" altLang="ko-KR" sz="1400" dirty="0" smtClean="0">
                <a:latin typeface="Calibri" pitchFamily="34" charset="0"/>
                <a:cs typeface="Calibri" pitchFamily="34" charset="0"/>
              </a:rPr>
              <a:t>PR = 50</a:t>
            </a:r>
          </a:p>
        </p:txBody>
      </p:sp>
      <mc:AlternateContent xmlns:mc="http://schemas.openxmlformats.org/markup-compatibility/2006" xmlns:a14="http://schemas.microsoft.com/office/drawing/2010/main">
        <mc:Choice Requires="a14">
          <p:sp>
            <p:nvSpPr>
              <p:cNvPr id="46" name="직사각형 45"/>
              <p:cNvSpPr/>
              <p:nvPr/>
            </p:nvSpPr>
            <p:spPr>
              <a:xfrm>
                <a:off x="3239312" y="4134932"/>
                <a:ext cx="396584" cy="42498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altLang="ko-KR" sz="1100" b="1" i="1" smtClean="0">
                              <a:latin typeface="Cambria Math"/>
                              <a:cs typeface="Calibri" pitchFamily="34" charset="0"/>
                            </a:rPr>
                          </m:ctrlPr>
                        </m:fPr>
                        <m:num>
                          <m:r>
                            <a:rPr lang="en-US" altLang="ko-KR" sz="1100" b="1" i="1" smtClean="0">
                              <a:latin typeface="Cambria Math"/>
                              <a:cs typeface="Calibri" pitchFamily="34" charset="0"/>
                            </a:rPr>
                            <m:t>𝟑</m:t>
                          </m:r>
                        </m:num>
                        <m:den>
                          <m:r>
                            <a:rPr lang="en-US" altLang="ko-KR" sz="1100" b="1" i="1" smtClean="0">
                              <a:latin typeface="Cambria Math"/>
                              <a:cs typeface="Calibri" pitchFamily="34" charset="0"/>
                            </a:rPr>
                            <m:t>𝟏𝟎</m:t>
                          </m:r>
                        </m:den>
                      </m:f>
                      <m:r>
                        <a:rPr lang="en-US" altLang="ko-KR" sz="1100" b="1" i="1" smtClean="0">
                          <a:latin typeface="Cambria Math"/>
                          <a:cs typeface="Calibri" pitchFamily="34" charset="0"/>
                        </a:rPr>
                        <m:t> </m:t>
                      </m:r>
                    </m:oMath>
                  </m:oMathPara>
                </a14:m>
                <a:endParaRPr lang="en-US" altLang="ko-KR" sz="1100" b="1" dirty="0" smtClean="0">
                  <a:latin typeface="Calibri" pitchFamily="34" charset="0"/>
                  <a:cs typeface="Calibri" pitchFamily="34" charset="0"/>
                </a:endParaRPr>
              </a:p>
            </p:txBody>
          </p:sp>
        </mc:Choice>
        <mc:Fallback xmlns="">
          <p:sp>
            <p:nvSpPr>
              <p:cNvPr id="46" name="직사각형 45"/>
              <p:cNvSpPr>
                <a:spLocks noRot="1" noChangeAspect="1" noMove="1" noResize="1" noEditPoints="1" noAdjustHandles="1" noChangeArrowheads="1" noChangeShapeType="1" noTextEdit="1"/>
              </p:cNvSpPr>
              <p:nvPr/>
            </p:nvSpPr>
            <p:spPr>
              <a:xfrm>
                <a:off x="3239312" y="4134932"/>
                <a:ext cx="396584" cy="424988"/>
              </a:xfrm>
              <a:prstGeom prst="rect">
                <a:avLst/>
              </a:prstGeom>
              <a:blipFill rotWithShape="1">
                <a:blip r:embed="rId6"/>
                <a:stretch>
                  <a:fillRect/>
                </a:stretch>
              </a:blipFill>
            </p:spPr>
            <p:txBody>
              <a:bodyPr/>
              <a:lstStyle/>
              <a:p>
                <a:r>
                  <a:rPr lang="ko-KR" altLang="en-US">
                    <a:noFill/>
                  </a:rPr>
                  <a:t> </a:t>
                </a:r>
              </a:p>
            </p:txBody>
          </p:sp>
        </mc:Fallback>
      </mc:AlternateContent>
      <p:sp>
        <p:nvSpPr>
          <p:cNvPr id="47" name="직사각형 46"/>
          <p:cNvSpPr/>
          <p:nvPr/>
        </p:nvSpPr>
        <p:spPr>
          <a:xfrm>
            <a:off x="4154416" y="2484284"/>
            <a:ext cx="680260" cy="307777"/>
          </a:xfrm>
          <a:prstGeom prst="rect">
            <a:avLst/>
          </a:prstGeom>
        </p:spPr>
        <p:txBody>
          <a:bodyPr wrap="square" lIns="0" rIns="0">
            <a:spAutoFit/>
          </a:bodyPr>
          <a:lstStyle/>
          <a:p>
            <a:pPr algn="ctr"/>
            <a:r>
              <a:rPr lang="en-US" altLang="ko-KR" sz="1400" dirty="0" smtClean="0">
                <a:solidFill>
                  <a:srgbClr val="C00000"/>
                </a:solidFill>
                <a:latin typeface="Calibri" pitchFamily="34" charset="0"/>
                <a:cs typeface="Calibri" pitchFamily="34" charset="0"/>
              </a:rPr>
              <a:t>PR = 35</a:t>
            </a:r>
          </a:p>
        </p:txBody>
      </p:sp>
      <p:sp>
        <p:nvSpPr>
          <p:cNvPr id="48" name="직사각형 47"/>
          <p:cNvSpPr/>
          <p:nvPr/>
        </p:nvSpPr>
        <p:spPr>
          <a:xfrm>
            <a:off x="4154416" y="3939969"/>
            <a:ext cx="680260" cy="307777"/>
          </a:xfrm>
          <a:prstGeom prst="rect">
            <a:avLst/>
          </a:prstGeom>
        </p:spPr>
        <p:txBody>
          <a:bodyPr wrap="square" lIns="0" rIns="0">
            <a:spAutoFit/>
          </a:bodyPr>
          <a:lstStyle/>
          <a:p>
            <a:pPr algn="ctr"/>
            <a:r>
              <a:rPr lang="en-US" altLang="ko-KR" sz="1400" dirty="0" smtClean="0">
                <a:latin typeface="Calibri" pitchFamily="34" charset="0"/>
                <a:cs typeface="Calibri" pitchFamily="34" charset="0"/>
              </a:rPr>
              <a:t>PR = 15</a:t>
            </a:r>
          </a:p>
        </p:txBody>
      </p:sp>
      <p:cxnSp>
        <p:nvCxnSpPr>
          <p:cNvPr id="4" name="직선 화살표 연결선 3"/>
          <p:cNvCxnSpPr/>
          <p:nvPr/>
        </p:nvCxnSpPr>
        <p:spPr>
          <a:xfrm>
            <a:off x="3707904" y="2638172"/>
            <a:ext cx="432210" cy="76945"/>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p:nvPr/>
        </p:nvCxnSpPr>
        <p:spPr>
          <a:xfrm>
            <a:off x="3707904" y="2835885"/>
            <a:ext cx="432210" cy="0"/>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a:off x="3717736" y="2462777"/>
            <a:ext cx="432210" cy="153889"/>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a:off x="3749040" y="3939969"/>
            <a:ext cx="391074" cy="390466"/>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V="1">
            <a:off x="3707904" y="4563028"/>
            <a:ext cx="432210" cy="162116"/>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flipV="1">
            <a:off x="3707904" y="2920105"/>
            <a:ext cx="420571" cy="131921"/>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V="1">
            <a:off x="3745222" y="3115681"/>
            <a:ext cx="384191" cy="197613"/>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flipV="1">
            <a:off x="3749040" y="3207325"/>
            <a:ext cx="391074" cy="251189"/>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37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xit" presetSubtype="0" fill="hold" nodeType="with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4"/>
                                        </p:tgtEl>
                                      </p:cBhvr>
                                    </p:animEffect>
                                    <p:set>
                                      <p:cBhvr>
                                        <p:cTn id="62" dur="1" fill="hold">
                                          <p:stCondLst>
                                            <p:cond delay="499"/>
                                          </p:stCondLst>
                                        </p:cTn>
                                        <p:tgtEl>
                                          <p:spTgt spid="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9"/>
                                        </p:tgtEl>
                                      </p:cBhvr>
                                    </p:animEffect>
                                    <p:set>
                                      <p:cBhvr>
                                        <p:cTn id="65" dur="1" fill="hold">
                                          <p:stCondLst>
                                            <p:cond delay="499"/>
                                          </p:stCondLst>
                                        </p:cTn>
                                        <p:tgtEl>
                                          <p:spTgt spid="2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9"/>
                                        </p:tgtEl>
                                      </p:cBhvr>
                                    </p:animEffect>
                                    <p:set>
                                      <p:cBhvr>
                                        <p:cTn id="68" dur="1" fill="hold">
                                          <p:stCondLst>
                                            <p:cond delay="499"/>
                                          </p:stCondLst>
                                        </p:cTn>
                                        <p:tgtEl>
                                          <p:spTgt spid="3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52"/>
                                        </p:tgtEl>
                                      </p:cBhvr>
                                    </p:animEffect>
                                    <p:set>
                                      <p:cBhvr>
                                        <p:cTn id="71" dur="1" fill="hold">
                                          <p:stCondLst>
                                            <p:cond delay="499"/>
                                          </p:stCondLst>
                                        </p:cTn>
                                        <p:tgtEl>
                                          <p:spTgt spid="5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55"/>
                                        </p:tgtEl>
                                      </p:cBhvr>
                                    </p:animEffect>
                                    <p:set>
                                      <p:cBhvr>
                                        <p:cTn id="74" dur="1" fill="hold">
                                          <p:stCondLst>
                                            <p:cond delay="499"/>
                                          </p:stCondLst>
                                        </p:cTn>
                                        <p:tgtEl>
                                          <p:spTgt spid="55"/>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37"/>
                                        </p:tgtEl>
                                      </p:cBhvr>
                                    </p:animEffect>
                                    <p:set>
                                      <p:cBhvr>
                                        <p:cTn id="77" dur="1" fill="hold">
                                          <p:stCondLst>
                                            <p:cond delay="499"/>
                                          </p:stCondLst>
                                        </p:cTn>
                                        <p:tgtEl>
                                          <p:spTgt spid="37"/>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38"/>
                                        </p:tgtEl>
                                      </p:cBhvr>
                                    </p:animEffect>
                                    <p:set>
                                      <p:cBhvr>
                                        <p:cTn id="8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0" grpId="0"/>
      <p:bldP spid="41"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Improvement of PageRank</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a:t>Weighted Page Content </a:t>
            </a:r>
            <a:r>
              <a:rPr lang="en-US" altLang="ko-KR" dirty="0" smtClean="0"/>
              <a:t>PageRank</a:t>
            </a:r>
          </a:p>
          <a:p>
            <a:pPr lvl="1"/>
            <a:r>
              <a:rPr lang="en-US" altLang="ko-KR" sz="1900" dirty="0" smtClean="0">
                <a:solidFill>
                  <a:schemeClr val="accent6">
                    <a:lumMod val="50000"/>
                  </a:schemeClr>
                </a:solidFill>
              </a:rPr>
              <a:t>[SHARMA </a:t>
            </a:r>
            <a:r>
              <a:rPr lang="en-US" altLang="ko-KR" sz="1900" dirty="0">
                <a:solidFill>
                  <a:schemeClr val="accent6">
                    <a:lumMod val="50000"/>
                  </a:schemeClr>
                </a:solidFill>
              </a:rPr>
              <a:t>et al</a:t>
            </a:r>
            <a:r>
              <a:rPr lang="en-US" altLang="ko-KR" sz="1900" dirty="0" smtClean="0">
                <a:solidFill>
                  <a:schemeClr val="accent6">
                    <a:lumMod val="50000"/>
                  </a:schemeClr>
                </a:solidFill>
              </a:rPr>
              <a:t>., IJEST 2010]</a:t>
            </a:r>
            <a:endParaRPr lang="en-US" altLang="ko-KR" sz="1900" dirty="0">
              <a:solidFill>
                <a:schemeClr val="accent6">
                  <a:lumMod val="50000"/>
                </a:schemeClr>
              </a:solidFill>
            </a:endParaRPr>
          </a:p>
          <a:p>
            <a:pPr lvl="1"/>
            <a:r>
              <a:rPr lang="en-US" altLang="ko-KR" dirty="0"/>
              <a:t>Improved weighted PageRank</a:t>
            </a:r>
          </a:p>
          <a:p>
            <a:pPr lvl="1"/>
            <a:r>
              <a:rPr lang="en-US" altLang="ko-KR" dirty="0"/>
              <a:t>Query-term matching based weighting</a:t>
            </a:r>
          </a:p>
          <a:p>
            <a:endParaRPr lang="en-US" altLang="ko-KR" dirty="0"/>
          </a:p>
          <a:p>
            <a:r>
              <a:rPr lang="en-US" altLang="ko-KR" dirty="0"/>
              <a:t>Topic-sensitive </a:t>
            </a:r>
            <a:r>
              <a:rPr lang="en-US" altLang="ko-KR" dirty="0" smtClean="0"/>
              <a:t>PageRank</a:t>
            </a:r>
          </a:p>
          <a:p>
            <a:pPr lvl="1"/>
            <a:r>
              <a:rPr lang="en-US" altLang="ko-KR" sz="1900" dirty="0" smtClean="0">
                <a:solidFill>
                  <a:schemeClr val="accent6">
                    <a:lumMod val="50000"/>
                  </a:schemeClr>
                </a:solidFill>
              </a:rPr>
              <a:t>[</a:t>
            </a:r>
            <a:r>
              <a:rPr lang="en-US" altLang="ko-KR" sz="1900" dirty="0" err="1" smtClean="0">
                <a:solidFill>
                  <a:schemeClr val="accent6">
                    <a:lumMod val="50000"/>
                  </a:schemeClr>
                </a:solidFill>
              </a:rPr>
              <a:t>Taher</a:t>
            </a:r>
            <a:r>
              <a:rPr lang="en-US" altLang="ko-KR" sz="1900" dirty="0" smtClean="0">
                <a:solidFill>
                  <a:schemeClr val="accent6">
                    <a:lumMod val="50000"/>
                  </a:schemeClr>
                </a:solidFill>
              </a:rPr>
              <a:t> </a:t>
            </a:r>
            <a:r>
              <a:rPr lang="en-US" altLang="ko-KR" sz="1900" dirty="0" err="1" smtClean="0">
                <a:solidFill>
                  <a:schemeClr val="accent6">
                    <a:lumMod val="50000"/>
                  </a:schemeClr>
                </a:solidFill>
              </a:rPr>
              <a:t>Haveliwala</a:t>
            </a:r>
            <a:r>
              <a:rPr lang="en-US" altLang="ko-KR" sz="1900" dirty="0" smtClean="0">
                <a:solidFill>
                  <a:schemeClr val="accent6">
                    <a:lumMod val="50000"/>
                  </a:schemeClr>
                </a:solidFill>
              </a:rPr>
              <a:t>,  WWW 2002]</a:t>
            </a:r>
            <a:endParaRPr lang="en-US" altLang="ko-KR" sz="1900" dirty="0">
              <a:solidFill>
                <a:schemeClr val="accent6">
                  <a:lumMod val="50000"/>
                </a:schemeClr>
              </a:solidFill>
            </a:endParaRPr>
          </a:p>
          <a:p>
            <a:pPr lvl="1"/>
            <a:r>
              <a:rPr lang="en-US" altLang="ko-KR" dirty="0"/>
              <a:t>Utilize predefined topics</a:t>
            </a:r>
          </a:p>
          <a:p>
            <a:pPr lvl="1"/>
            <a:r>
              <a:rPr lang="en-US" altLang="ko-KR" dirty="0"/>
              <a:t>Provide query term relative ranking</a:t>
            </a:r>
          </a:p>
          <a:p>
            <a:endParaRPr lang="en-US" altLang="ko-KR" dirty="0" smtClean="0"/>
          </a:p>
          <a:p>
            <a:r>
              <a:rPr lang="en-US" altLang="ko-KR" dirty="0" smtClean="0"/>
              <a:t>Personalized PageRank</a:t>
            </a:r>
          </a:p>
          <a:p>
            <a:pPr lvl="1"/>
            <a:r>
              <a:rPr lang="en-US" altLang="ko-KR" sz="1900" dirty="0" smtClean="0">
                <a:solidFill>
                  <a:schemeClr val="accent6">
                    <a:lumMod val="50000"/>
                  </a:schemeClr>
                </a:solidFill>
              </a:rPr>
              <a:t>[G. </a:t>
            </a:r>
            <a:r>
              <a:rPr lang="en-US" altLang="ko-KR" sz="1900" dirty="0" err="1" smtClean="0">
                <a:solidFill>
                  <a:schemeClr val="accent6">
                    <a:lumMod val="50000"/>
                  </a:schemeClr>
                </a:solidFill>
              </a:rPr>
              <a:t>Jeh</a:t>
            </a:r>
            <a:r>
              <a:rPr lang="en-US" altLang="ko-KR" sz="1900" dirty="0" smtClean="0">
                <a:solidFill>
                  <a:schemeClr val="accent6">
                    <a:lumMod val="50000"/>
                  </a:schemeClr>
                </a:solidFill>
              </a:rPr>
              <a:t> et al., WWW 2003]</a:t>
            </a:r>
            <a:endParaRPr lang="en-US" altLang="ko-KR" sz="1900" dirty="0">
              <a:solidFill>
                <a:schemeClr val="accent6">
                  <a:lumMod val="50000"/>
                </a:schemeClr>
              </a:solidFill>
            </a:endParaRPr>
          </a:p>
          <a:p>
            <a:pPr lvl="1"/>
            <a:r>
              <a:rPr lang="en-US" altLang="ko-KR" dirty="0"/>
              <a:t>Biased Approach according to a user-specified set</a:t>
            </a:r>
          </a:p>
          <a:p>
            <a:endParaRPr lang="ko-KR" altLang="en-US" dirty="0"/>
          </a:p>
        </p:txBody>
      </p:sp>
      <p:grpSp>
        <p:nvGrpSpPr>
          <p:cNvPr id="4" name="그룹 3"/>
          <p:cNvGrpSpPr/>
          <p:nvPr/>
        </p:nvGrpSpPr>
        <p:grpSpPr>
          <a:xfrm>
            <a:off x="6565705" y="1393031"/>
            <a:ext cx="1410093" cy="1007731"/>
            <a:chOff x="7051771" y="3890475"/>
            <a:chExt cx="1410093" cy="1007731"/>
          </a:xfrm>
        </p:grpSpPr>
        <p:sp>
          <p:nvSpPr>
            <p:cNvPr id="5" name="직사각형 4"/>
            <p:cNvSpPr/>
            <p:nvPr/>
          </p:nvSpPr>
          <p:spPr>
            <a:xfrm>
              <a:off x="7188537" y="3890475"/>
              <a:ext cx="1109889" cy="307777"/>
            </a:xfrm>
            <a:prstGeom prst="rect">
              <a:avLst/>
            </a:prstGeom>
          </p:spPr>
          <p:txBody>
            <a:bodyPr wrap="square" lIns="0" rIns="0">
              <a:spAutoFit/>
            </a:bodyPr>
            <a:lstStyle/>
            <a:p>
              <a:pPr algn="ctr"/>
              <a:r>
                <a:rPr lang="en-US" altLang="ko-KR" sz="1400" dirty="0" smtClean="0">
                  <a:latin typeface="Calibri" pitchFamily="34" charset="0"/>
                  <a:cs typeface="Calibri" pitchFamily="34" charset="0"/>
                </a:rPr>
                <a:t>Text Mining </a:t>
              </a:r>
            </a:p>
          </p:txBody>
        </p:sp>
        <p:sp>
          <p:nvSpPr>
            <p:cNvPr id="6" name="한쪽 모서리가 잘린 사각형 5"/>
            <p:cNvSpPr/>
            <p:nvPr/>
          </p:nvSpPr>
          <p:spPr>
            <a:xfrm rot="10800000">
              <a:off x="8224644" y="4611430"/>
              <a:ext cx="237220" cy="286776"/>
            </a:xfrm>
            <a:prstGeom prst="snip1Rect">
              <a:avLst/>
            </a:prstGeom>
            <a:gradFill flip="none" rotWithShape="1">
              <a:gsLst>
                <a:gs pos="0">
                  <a:srgbClr val="FFFFCC"/>
                </a:gs>
                <a:gs pos="48000">
                  <a:srgbClr val="FFFF99"/>
                </a:gs>
                <a:gs pos="100000">
                  <a:srgbClr val="FFCC00"/>
                </a:gs>
              </a:gsLst>
              <a:lin ang="13500000" scaled="1"/>
              <a:tileRect/>
            </a:gradFill>
            <a:ln w="6350">
              <a:solidFill>
                <a:srgbClr val="A88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p:cNvCxnSpPr/>
            <p:nvPr/>
          </p:nvCxnSpPr>
          <p:spPr>
            <a:xfrm>
              <a:off x="7391883" y="4756251"/>
              <a:ext cx="78295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한쪽 모서리가 잘린 사각형 7"/>
            <p:cNvSpPr/>
            <p:nvPr/>
          </p:nvSpPr>
          <p:spPr>
            <a:xfrm rot="10800000">
              <a:off x="7051771" y="4611430"/>
              <a:ext cx="237220" cy="286776"/>
            </a:xfrm>
            <a:prstGeom prst="snip1Rect">
              <a:avLst/>
            </a:prstGeom>
            <a:gradFill flip="none" rotWithShape="1">
              <a:gsLst>
                <a:gs pos="0">
                  <a:schemeClr val="accent5">
                    <a:lumMod val="20000"/>
                    <a:lumOff val="80000"/>
                  </a:schemeClr>
                </a:gs>
                <a:gs pos="50000">
                  <a:schemeClr val="accent5">
                    <a:lumMod val="40000"/>
                    <a:lumOff val="60000"/>
                  </a:schemeClr>
                </a:gs>
                <a:gs pos="100000">
                  <a:schemeClr val="accent5">
                    <a:lumMod val="75000"/>
                  </a:schemeClr>
                </a:gs>
              </a:gsLst>
              <a:lin ang="13500000" scaled="1"/>
              <a:tileRect/>
            </a:gradFill>
            <a:ln w="635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대괄호 8"/>
            <p:cNvSpPr/>
            <p:nvPr/>
          </p:nvSpPr>
          <p:spPr>
            <a:xfrm rot="16200000">
              <a:off x="7635832" y="3868109"/>
              <a:ext cx="238212" cy="1138987"/>
            </a:xfrm>
            <a:prstGeom prst="rightBracket">
              <a:avLst>
                <a:gd name="adj" fmla="val 0"/>
              </a:avLst>
            </a:prstGeom>
            <a:ln w="1270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10" name="그룹 9"/>
          <p:cNvGrpSpPr/>
          <p:nvPr/>
        </p:nvGrpSpPr>
        <p:grpSpPr>
          <a:xfrm>
            <a:off x="5364088" y="3018438"/>
            <a:ext cx="3779912" cy="1571771"/>
            <a:chOff x="5544033" y="2102523"/>
            <a:chExt cx="3779912" cy="1571771"/>
          </a:xfrm>
        </p:grpSpPr>
        <p:sp>
          <p:nvSpPr>
            <p:cNvPr id="11" name="직사각형 10"/>
            <p:cNvSpPr/>
            <p:nvPr/>
          </p:nvSpPr>
          <p:spPr>
            <a:xfrm>
              <a:off x="7892887" y="2721620"/>
              <a:ext cx="1431058" cy="307777"/>
            </a:xfrm>
            <a:prstGeom prst="rect">
              <a:avLst/>
            </a:prstGeom>
          </p:spPr>
          <p:txBody>
            <a:bodyPr wrap="square">
              <a:spAutoFit/>
            </a:bodyPr>
            <a:lstStyle/>
            <a:p>
              <a:r>
                <a:rPr lang="en-US" altLang="ko-KR" sz="1400" dirty="0" smtClean="0">
                  <a:solidFill>
                    <a:schemeClr val="accent6">
                      <a:lumMod val="50000"/>
                    </a:schemeClr>
                  </a:solidFill>
                  <a:latin typeface="Calibri" pitchFamily="34" charset="0"/>
                  <a:cs typeface="Calibri" pitchFamily="34" charset="0"/>
                </a:rPr>
                <a:t>Query ‘Money’</a:t>
              </a:r>
            </a:p>
          </p:txBody>
        </p:sp>
        <p:sp>
          <p:nvSpPr>
            <p:cNvPr id="12" name="직사각형 11"/>
            <p:cNvSpPr/>
            <p:nvPr/>
          </p:nvSpPr>
          <p:spPr>
            <a:xfrm>
              <a:off x="5544033" y="2728573"/>
              <a:ext cx="1500564" cy="307777"/>
            </a:xfrm>
            <a:prstGeom prst="rect">
              <a:avLst/>
            </a:prstGeom>
          </p:spPr>
          <p:txBody>
            <a:bodyPr wrap="square">
              <a:spAutoFit/>
            </a:bodyPr>
            <a:lstStyle/>
            <a:p>
              <a:r>
                <a:rPr lang="en-US" altLang="ko-KR" sz="1400" dirty="0" smtClean="0">
                  <a:solidFill>
                    <a:schemeClr val="accent1">
                      <a:lumMod val="50000"/>
                    </a:schemeClr>
                  </a:solidFill>
                  <a:latin typeface="Calibri" pitchFamily="34" charset="0"/>
                  <a:cs typeface="Calibri" pitchFamily="34" charset="0"/>
                </a:rPr>
                <a:t>Query ‘Health’</a:t>
              </a:r>
            </a:p>
          </p:txBody>
        </p:sp>
        <p:cxnSp>
          <p:nvCxnSpPr>
            <p:cNvPr id="13" name="직선 화살표 연결선 12"/>
            <p:cNvCxnSpPr/>
            <p:nvPr/>
          </p:nvCxnSpPr>
          <p:spPr>
            <a:xfrm>
              <a:off x="7738045" y="2768228"/>
              <a:ext cx="168548" cy="24829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6900581" y="2768545"/>
              <a:ext cx="106640" cy="26157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한쪽 모서리가 잘린 사각형 14"/>
            <p:cNvSpPr/>
            <p:nvPr/>
          </p:nvSpPr>
          <p:spPr>
            <a:xfrm rot="10800000">
              <a:off x="7913227" y="2422359"/>
              <a:ext cx="217794" cy="245018"/>
            </a:xfrm>
            <a:prstGeom prst="snip1Rect">
              <a:avLst/>
            </a:prstGeom>
            <a:gradFill flip="none" rotWithShape="1">
              <a:gsLst>
                <a:gs pos="0">
                  <a:srgbClr val="FFFFCC"/>
                </a:gs>
                <a:gs pos="48000">
                  <a:srgbClr val="FFFF99"/>
                </a:gs>
                <a:gs pos="100000">
                  <a:srgbClr val="FFCC00"/>
                </a:gs>
              </a:gsLst>
              <a:lin ang="13500000" scaled="1"/>
              <a:tileRect/>
            </a:gradFill>
            <a:ln w="6350">
              <a:solidFill>
                <a:srgbClr val="A88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한쪽 모서리가 잘린 사각형 15"/>
            <p:cNvSpPr/>
            <p:nvPr/>
          </p:nvSpPr>
          <p:spPr>
            <a:xfrm rot="10800000">
              <a:off x="6660232" y="2422359"/>
              <a:ext cx="217794" cy="245018"/>
            </a:xfrm>
            <a:prstGeom prst="snip1Rect">
              <a:avLst/>
            </a:prstGeom>
            <a:gradFill flip="none" rotWithShape="1">
              <a:gsLst>
                <a:gs pos="0">
                  <a:schemeClr val="accent5">
                    <a:lumMod val="20000"/>
                    <a:lumOff val="80000"/>
                  </a:schemeClr>
                </a:gs>
                <a:gs pos="50000">
                  <a:schemeClr val="accent5">
                    <a:lumMod val="40000"/>
                    <a:lumOff val="60000"/>
                  </a:schemeClr>
                </a:gs>
                <a:gs pos="100000">
                  <a:schemeClr val="accent5">
                    <a:lumMod val="75000"/>
                  </a:schemeClr>
                </a:gs>
              </a:gsLst>
              <a:lin ang="13500000" scaled="1"/>
              <a:tileRect/>
            </a:gradFill>
            <a:ln w="635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p:cNvGrpSpPr/>
            <p:nvPr/>
          </p:nvGrpSpPr>
          <p:grpSpPr>
            <a:xfrm>
              <a:off x="7085343" y="2420888"/>
              <a:ext cx="221607" cy="250499"/>
              <a:chOff x="7044993" y="2500876"/>
              <a:chExt cx="221607" cy="250499"/>
            </a:xfrm>
          </p:grpSpPr>
          <p:sp>
            <p:nvSpPr>
              <p:cNvPr id="33" name="한쪽 모서리가 잘린 사각형 32"/>
              <p:cNvSpPr/>
              <p:nvPr/>
            </p:nvSpPr>
            <p:spPr>
              <a:xfrm rot="10800000">
                <a:off x="7044993" y="2502346"/>
                <a:ext cx="217794" cy="245018"/>
              </a:xfrm>
              <a:prstGeom prst="snip1Rect">
                <a:avLst/>
              </a:prstGeom>
              <a:gradFill flip="none" rotWithShape="1">
                <a:gsLst>
                  <a:gs pos="0">
                    <a:srgbClr val="FFFFCC"/>
                  </a:gs>
                  <a:gs pos="48000">
                    <a:srgbClr val="FFFF99"/>
                  </a:gs>
                  <a:gs pos="100000">
                    <a:srgbClr val="FFCC00"/>
                  </a:gs>
                </a:gsLst>
                <a:lin ang="135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한쪽 모서리가 잘린 사각형 33"/>
              <p:cNvSpPr/>
              <p:nvPr/>
            </p:nvSpPr>
            <p:spPr>
              <a:xfrm rot="10800000">
                <a:off x="7166396" y="2508891"/>
                <a:ext cx="100204" cy="242484"/>
              </a:xfrm>
              <a:prstGeom prst="snip1Rect">
                <a:avLst>
                  <a:gd name="adj" fmla="val 0"/>
                </a:avLst>
              </a:prstGeom>
              <a:gradFill flip="none" rotWithShape="1">
                <a:gsLst>
                  <a:gs pos="0">
                    <a:schemeClr val="accent5">
                      <a:lumMod val="20000"/>
                      <a:lumOff val="80000"/>
                    </a:schemeClr>
                  </a:gs>
                  <a:gs pos="50000">
                    <a:schemeClr val="accent5">
                      <a:lumMod val="40000"/>
                      <a:lumOff val="60000"/>
                    </a:schemeClr>
                  </a:gs>
                  <a:gs pos="100000">
                    <a:schemeClr val="accent5">
                      <a:lumMod val="75000"/>
                    </a:schemeClr>
                  </a:gs>
                </a:gsLst>
                <a:lin ang="135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한쪽 모서리가 잘린 사각형 34"/>
              <p:cNvSpPr/>
              <p:nvPr/>
            </p:nvSpPr>
            <p:spPr>
              <a:xfrm rot="10800000">
                <a:off x="7044993" y="2500876"/>
                <a:ext cx="217794" cy="245018"/>
              </a:xfrm>
              <a:prstGeom prst="snip1Rect">
                <a:avLst/>
              </a:prstGeom>
              <a:no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한쪽 모서리가 잘린 사각형 17"/>
            <p:cNvSpPr/>
            <p:nvPr/>
          </p:nvSpPr>
          <p:spPr>
            <a:xfrm rot="10800000">
              <a:off x="7497907" y="2422359"/>
              <a:ext cx="217794" cy="245018"/>
            </a:xfrm>
            <a:prstGeom prst="snip1Rect">
              <a:avLst/>
            </a:prstGeom>
            <a:gradFill flip="none" rotWithShape="1">
              <a:gsLst>
                <a:gs pos="0">
                  <a:srgbClr val="FFFFCC"/>
                </a:gs>
                <a:gs pos="48000">
                  <a:srgbClr val="FFFF99"/>
                </a:gs>
                <a:gs pos="100000">
                  <a:srgbClr val="FFCC00"/>
                </a:gs>
              </a:gsLst>
              <a:lin ang="13500000" scaled="1"/>
              <a:tileRect/>
            </a:gradFill>
            <a:ln w="6350">
              <a:solidFill>
                <a:srgbClr val="A88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한쪽 모서리가 잘린 사각형 18"/>
            <p:cNvSpPr/>
            <p:nvPr/>
          </p:nvSpPr>
          <p:spPr>
            <a:xfrm rot="10800000">
              <a:off x="8312697" y="3107964"/>
              <a:ext cx="217794" cy="245018"/>
            </a:xfrm>
            <a:prstGeom prst="snip1Rect">
              <a:avLst/>
            </a:prstGeom>
            <a:gradFill flip="none" rotWithShape="1">
              <a:gsLst>
                <a:gs pos="0">
                  <a:srgbClr val="FFFFCC"/>
                </a:gs>
                <a:gs pos="48000">
                  <a:srgbClr val="FFFF99"/>
                </a:gs>
                <a:gs pos="100000">
                  <a:srgbClr val="FFCC00"/>
                </a:gs>
              </a:gsLst>
              <a:lin ang="13500000" scaled="1"/>
              <a:tileRect/>
            </a:gradFill>
            <a:ln w="6350">
              <a:solidFill>
                <a:srgbClr val="A88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p:cNvGrpSpPr/>
            <p:nvPr/>
          </p:nvGrpSpPr>
          <p:grpSpPr>
            <a:xfrm>
              <a:off x="7484813" y="3104268"/>
              <a:ext cx="218432" cy="252724"/>
              <a:chOff x="7044993" y="2498651"/>
              <a:chExt cx="218432" cy="252724"/>
            </a:xfrm>
          </p:grpSpPr>
          <p:sp>
            <p:nvSpPr>
              <p:cNvPr id="30" name="한쪽 모서리가 잘린 사각형 29"/>
              <p:cNvSpPr/>
              <p:nvPr/>
            </p:nvSpPr>
            <p:spPr>
              <a:xfrm rot="10800000">
                <a:off x="7044993" y="2498651"/>
                <a:ext cx="217794" cy="249029"/>
              </a:xfrm>
              <a:prstGeom prst="snip1Rect">
                <a:avLst/>
              </a:prstGeom>
              <a:gradFill flip="none" rotWithShape="1">
                <a:gsLst>
                  <a:gs pos="0">
                    <a:srgbClr val="FFFFCC"/>
                  </a:gs>
                  <a:gs pos="48000">
                    <a:srgbClr val="FFFF99"/>
                  </a:gs>
                  <a:gs pos="100000">
                    <a:srgbClr val="FFCC00"/>
                  </a:gs>
                </a:gsLst>
                <a:lin ang="135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한쪽 모서리가 잘린 사각형 30"/>
              <p:cNvSpPr/>
              <p:nvPr/>
            </p:nvSpPr>
            <p:spPr>
              <a:xfrm rot="10800000">
                <a:off x="7163221" y="2508891"/>
                <a:ext cx="100204" cy="242484"/>
              </a:xfrm>
              <a:prstGeom prst="snip1Rect">
                <a:avLst>
                  <a:gd name="adj" fmla="val 0"/>
                </a:avLst>
              </a:prstGeom>
              <a:gradFill flip="none" rotWithShape="1">
                <a:gsLst>
                  <a:gs pos="0">
                    <a:schemeClr val="accent5">
                      <a:lumMod val="20000"/>
                      <a:lumOff val="80000"/>
                    </a:schemeClr>
                  </a:gs>
                  <a:gs pos="50000">
                    <a:schemeClr val="accent5">
                      <a:lumMod val="40000"/>
                      <a:lumOff val="60000"/>
                    </a:schemeClr>
                  </a:gs>
                  <a:gs pos="100000">
                    <a:schemeClr val="accent5">
                      <a:lumMod val="75000"/>
                    </a:schemeClr>
                  </a:gs>
                </a:gsLst>
                <a:lin ang="135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한쪽 모서리가 잘린 사각형 31"/>
              <p:cNvSpPr/>
              <p:nvPr/>
            </p:nvSpPr>
            <p:spPr>
              <a:xfrm rot="10800000">
                <a:off x="7044993" y="2500876"/>
                <a:ext cx="217794" cy="245018"/>
              </a:xfrm>
              <a:prstGeom prst="snip1Rect">
                <a:avLst/>
              </a:prstGeom>
              <a:no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한쪽 모서리가 잘린 사각형 20"/>
            <p:cNvSpPr/>
            <p:nvPr/>
          </p:nvSpPr>
          <p:spPr>
            <a:xfrm rot="10800000">
              <a:off x="7897377" y="3107964"/>
              <a:ext cx="217794" cy="245018"/>
            </a:xfrm>
            <a:prstGeom prst="snip1Rect">
              <a:avLst/>
            </a:prstGeom>
            <a:gradFill flip="none" rotWithShape="1">
              <a:gsLst>
                <a:gs pos="0">
                  <a:srgbClr val="FFFFCC"/>
                </a:gs>
                <a:gs pos="48000">
                  <a:srgbClr val="FFFF99"/>
                </a:gs>
                <a:gs pos="100000">
                  <a:srgbClr val="FFCC00"/>
                </a:gs>
              </a:gsLst>
              <a:lin ang="13500000" scaled="1"/>
              <a:tileRect/>
            </a:gradFill>
            <a:ln w="6350">
              <a:solidFill>
                <a:srgbClr val="A88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한쪽 모서리가 잘린 사각형 21"/>
            <p:cNvSpPr/>
            <p:nvPr/>
          </p:nvSpPr>
          <p:spPr>
            <a:xfrm rot="10800000">
              <a:off x="6456825" y="3106493"/>
              <a:ext cx="217794" cy="245018"/>
            </a:xfrm>
            <a:prstGeom prst="snip1Rect">
              <a:avLst/>
            </a:prstGeom>
            <a:gradFill flip="none" rotWithShape="1">
              <a:gsLst>
                <a:gs pos="0">
                  <a:schemeClr val="accent5">
                    <a:lumMod val="20000"/>
                    <a:lumOff val="80000"/>
                  </a:schemeClr>
                </a:gs>
                <a:gs pos="50000">
                  <a:schemeClr val="accent5">
                    <a:lumMod val="40000"/>
                    <a:lumOff val="60000"/>
                  </a:schemeClr>
                </a:gs>
                <a:gs pos="100000">
                  <a:schemeClr val="accent5">
                    <a:lumMod val="75000"/>
                  </a:schemeClr>
                </a:gs>
              </a:gsLst>
              <a:lin ang="13500000" scaled="1"/>
              <a:tileRect/>
            </a:gradFill>
            <a:ln w="635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6881936" y="3105022"/>
              <a:ext cx="218432" cy="250499"/>
              <a:chOff x="7044993" y="2500876"/>
              <a:chExt cx="218432" cy="250499"/>
            </a:xfrm>
          </p:grpSpPr>
          <p:sp>
            <p:nvSpPr>
              <p:cNvPr id="27" name="한쪽 모서리가 잘린 사각형 26"/>
              <p:cNvSpPr/>
              <p:nvPr/>
            </p:nvSpPr>
            <p:spPr>
              <a:xfrm rot="10800000">
                <a:off x="7044993" y="2502346"/>
                <a:ext cx="217794" cy="245018"/>
              </a:xfrm>
              <a:prstGeom prst="snip1Rect">
                <a:avLst/>
              </a:prstGeom>
              <a:gradFill flip="none" rotWithShape="1">
                <a:gsLst>
                  <a:gs pos="0">
                    <a:srgbClr val="FFFFCC"/>
                  </a:gs>
                  <a:gs pos="48000">
                    <a:srgbClr val="FFFF99"/>
                  </a:gs>
                  <a:gs pos="100000">
                    <a:srgbClr val="FFCC00"/>
                  </a:gs>
                </a:gsLst>
                <a:lin ang="135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한쪽 모서리가 잘린 사각형 27"/>
              <p:cNvSpPr/>
              <p:nvPr/>
            </p:nvSpPr>
            <p:spPr>
              <a:xfrm rot="10800000">
                <a:off x="7163221" y="2508891"/>
                <a:ext cx="100204" cy="242484"/>
              </a:xfrm>
              <a:prstGeom prst="snip1Rect">
                <a:avLst>
                  <a:gd name="adj" fmla="val 0"/>
                </a:avLst>
              </a:prstGeom>
              <a:gradFill flip="none" rotWithShape="1">
                <a:gsLst>
                  <a:gs pos="0">
                    <a:schemeClr val="accent5">
                      <a:lumMod val="20000"/>
                      <a:lumOff val="80000"/>
                    </a:schemeClr>
                  </a:gs>
                  <a:gs pos="50000">
                    <a:schemeClr val="accent5">
                      <a:lumMod val="40000"/>
                      <a:lumOff val="60000"/>
                    </a:schemeClr>
                  </a:gs>
                  <a:gs pos="100000">
                    <a:schemeClr val="accent5">
                      <a:lumMod val="75000"/>
                    </a:schemeClr>
                  </a:gs>
                </a:gsLst>
                <a:lin ang="13500000" scaled="1"/>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한쪽 모서리가 잘린 사각형 28"/>
              <p:cNvSpPr/>
              <p:nvPr/>
            </p:nvSpPr>
            <p:spPr>
              <a:xfrm rot="10800000">
                <a:off x="7044993" y="2500876"/>
                <a:ext cx="217794" cy="245018"/>
              </a:xfrm>
              <a:prstGeom prst="snip1Rect">
                <a:avLst/>
              </a:prstGeom>
              <a:no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직사각형 23"/>
            <p:cNvSpPr/>
            <p:nvPr/>
          </p:nvSpPr>
          <p:spPr>
            <a:xfrm>
              <a:off x="6552145" y="2102523"/>
              <a:ext cx="1638109" cy="307777"/>
            </a:xfrm>
            <a:prstGeom prst="rect">
              <a:avLst/>
            </a:prstGeom>
          </p:spPr>
          <p:txBody>
            <a:bodyPr wrap="square">
              <a:spAutoFit/>
            </a:bodyPr>
            <a:lstStyle/>
            <a:p>
              <a:pPr algn="ctr"/>
              <a:r>
                <a:rPr lang="en-US" altLang="ko-KR" sz="1400" dirty="0" smtClean="0">
                  <a:solidFill>
                    <a:schemeClr val="tx1">
                      <a:lumMod val="75000"/>
                      <a:lumOff val="25000"/>
                    </a:schemeClr>
                  </a:solidFill>
                  <a:latin typeface="Calibri" pitchFamily="34" charset="0"/>
                  <a:cs typeface="Calibri" pitchFamily="34" charset="0"/>
                </a:rPr>
                <a:t>Total Pages</a:t>
              </a:r>
            </a:p>
          </p:txBody>
        </p:sp>
        <p:sp>
          <p:nvSpPr>
            <p:cNvPr id="25" name="직사각형 24"/>
            <p:cNvSpPr/>
            <p:nvPr/>
          </p:nvSpPr>
          <p:spPr>
            <a:xfrm>
              <a:off x="7437965" y="3366517"/>
              <a:ext cx="1778476" cy="307777"/>
            </a:xfrm>
            <a:prstGeom prst="rect">
              <a:avLst/>
            </a:prstGeom>
          </p:spPr>
          <p:txBody>
            <a:bodyPr wrap="square">
              <a:spAutoFit/>
            </a:bodyPr>
            <a:lstStyle/>
            <a:p>
              <a:r>
                <a:rPr lang="en-US" altLang="ko-KR" sz="1400" dirty="0" smtClean="0">
                  <a:solidFill>
                    <a:schemeClr val="accent6">
                      <a:lumMod val="50000"/>
                    </a:schemeClr>
                  </a:solidFill>
                  <a:latin typeface="Calibri" pitchFamily="34" charset="0"/>
                  <a:cs typeface="Calibri" pitchFamily="34" charset="0"/>
                </a:rPr>
                <a:t>Economic Pages</a:t>
              </a:r>
            </a:p>
          </p:txBody>
        </p:sp>
        <p:sp>
          <p:nvSpPr>
            <p:cNvPr id="26" name="직사각형 25"/>
            <p:cNvSpPr/>
            <p:nvPr/>
          </p:nvSpPr>
          <p:spPr>
            <a:xfrm>
              <a:off x="5976081" y="3366517"/>
              <a:ext cx="1291827" cy="307777"/>
            </a:xfrm>
            <a:prstGeom prst="rect">
              <a:avLst/>
            </a:prstGeom>
          </p:spPr>
          <p:txBody>
            <a:bodyPr wrap="square">
              <a:spAutoFit/>
            </a:bodyPr>
            <a:lstStyle/>
            <a:p>
              <a:r>
                <a:rPr lang="en-US" altLang="ko-KR" sz="1400" dirty="0">
                  <a:solidFill>
                    <a:schemeClr val="accent1">
                      <a:lumMod val="50000"/>
                    </a:schemeClr>
                  </a:solidFill>
                  <a:latin typeface="Calibri" pitchFamily="34" charset="0"/>
                  <a:cs typeface="Calibri" pitchFamily="34" charset="0"/>
                </a:rPr>
                <a:t>Health Pages</a:t>
              </a:r>
            </a:p>
          </p:txBody>
        </p:sp>
      </p:grpSp>
      <p:grpSp>
        <p:nvGrpSpPr>
          <p:cNvPr id="36" name="그룹 35"/>
          <p:cNvGrpSpPr/>
          <p:nvPr/>
        </p:nvGrpSpPr>
        <p:grpSpPr>
          <a:xfrm>
            <a:off x="6794197" y="5273058"/>
            <a:ext cx="1742712" cy="1000268"/>
            <a:chOff x="6452163" y="2455946"/>
            <a:chExt cx="2872794" cy="1648904"/>
          </a:xfrm>
        </p:grpSpPr>
        <p:sp>
          <p:nvSpPr>
            <p:cNvPr id="37" name="한쪽 모서리가 잘린 사각형 36"/>
            <p:cNvSpPr/>
            <p:nvPr/>
          </p:nvSpPr>
          <p:spPr>
            <a:xfrm rot="10800000">
              <a:off x="8459234" y="2455946"/>
              <a:ext cx="424092" cy="460513"/>
            </a:xfrm>
            <a:prstGeom prst="snip1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한쪽 모서리가 잘린 사각형 37"/>
            <p:cNvSpPr/>
            <p:nvPr/>
          </p:nvSpPr>
          <p:spPr>
            <a:xfrm rot="10800000">
              <a:off x="8460432" y="3669788"/>
              <a:ext cx="424092" cy="435062"/>
            </a:xfrm>
            <a:prstGeom prst="snip1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한쪽 모서리가 잘린 사각형 38"/>
            <p:cNvSpPr/>
            <p:nvPr/>
          </p:nvSpPr>
          <p:spPr>
            <a:xfrm rot="10800000">
              <a:off x="6452163" y="3060305"/>
              <a:ext cx="424092" cy="435062"/>
            </a:xfrm>
            <a:prstGeom prst="snip1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 name="직선 화살표 연결선 39"/>
            <p:cNvCxnSpPr/>
            <p:nvPr/>
          </p:nvCxnSpPr>
          <p:spPr>
            <a:xfrm>
              <a:off x="7020272" y="3368400"/>
              <a:ext cx="1366955" cy="421112"/>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V="1">
              <a:off x="7020272" y="2625174"/>
              <a:ext cx="1306239" cy="418096"/>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2" descr="C:\Users\Administrator\Desktop\icon_auth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739" y="3587437"/>
              <a:ext cx="344769" cy="43096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Administrator\Desktop\icon_author.jpg"/>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980188" y="3111508"/>
              <a:ext cx="344769" cy="430961"/>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직선 화살표 연결선 43"/>
            <p:cNvCxnSpPr/>
            <p:nvPr/>
          </p:nvCxnSpPr>
          <p:spPr>
            <a:xfrm flipV="1">
              <a:off x="6982814" y="2832610"/>
              <a:ext cx="1306239" cy="418096"/>
            </a:xfrm>
            <a:prstGeom prst="straightConnector1">
              <a:avLst/>
            </a:prstGeom>
            <a:ln w="127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a:off x="8669256" y="3018124"/>
              <a:ext cx="0" cy="560831"/>
            </a:xfrm>
            <a:prstGeom prst="straightConnector1">
              <a:avLst/>
            </a:prstGeom>
            <a:ln w="12700">
              <a:solidFill>
                <a:schemeClr val="tx1">
                  <a:lumMod val="65000"/>
                  <a:lumOff val="3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764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Web Semantic Metadata : </a:t>
            </a:r>
            <a:r>
              <a:rPr lang="en-US" altLang="ko-KR" dirty="0" err="1" smtClean="0"/>
              <a:t>RDFa</a:t>
            </a:r>
            <a:endParaRPr lang="ko-KR" altLang="en-US" dirty="0"/>
          </a:p>
        </p:txBody>
      </p:sp>
      <p:sp>
        <p:nvSpPr>
          <p:cNvPr id="3" name="내용 개체 틀 2"/>
          <p:cNvSpPr>
            <a:spLocks noGrp="1"/>
          </p:cNvSpPr>
          <p:nvPr>
            <p:ph idx="1"/>
          </p:nvPr>
        </p:nvSpPr>
        <p:spPr>
          <a:xfrm>
            <a:off x="179512" y="1063277"/>
            <a:ext cx="8702502" cy="5462067"/>
          </a:xfrm>
        </p:spPr>
        <p:txBody>
          <a:bodyPr>
            <a:normAutofit/>
          </a:bodyPr>
          <a:lstStyle/>
          <a:p>
            <a:r>
              <a:rPr lang="en-US" altLang="ko-KR" dirty="0" smtClean="0"/>
              <a:t>RDF based modeling language</a:t>
            </a:r>
            <a:r>
              <a:rPr lang="en-US" altLang="ko-KR" sz="1800" dirty="0" smtClean="0">
                <a:solidFill>
                  <a:schemeClr val="accent6">
                    <a:lumMod val="50000"/>
                  </a:schemeClr>
                </a:solidFill>
              </a:rPr>
              <a:t> [W3C Working Group, WWW 2004]</a:t>
            </a:r>
            <a:endParaRPr lang="en-US" altLang="ko-KR" dirty="0" smtClean="0">
              <a:solidFill>
                <a:schemeClr val="accent6">
                  <a:lumMod val="50000"/>
                </a:schemeClr>
              </a:solidFill>
            </a:endParaRPr>
          </a:p>
          <a:p>
            <a:pPr lvl="1"/>
            <a:r>
              <a:rPr lang="en-US" altLang="ko-KR" sz="1600" dirty="0" smtClean="0"/>
              <a:t>Most extensible syntax</a:t>
            </a:r>
          </a:p>
          <a:p>
            <a:pPr lvl="1"/>
            <a:r>
              <a:rPr lang="en-US" altLang="ko-KR" sz="1600" dirty="0" smtClean="0"/>
              <a:t>Used at Facebook, White House, BBC, Newsweek, Best Buy, Drupal…</a:t>
            </a:r>
          </a:p>
        </p:txBody>
      </p:sp>
      <p:grpSp>
        <p:nvGrpSpPr>
          <p:cNvPr id="8" name="그룹 7"/>
          <p:cNvGrpSpPr/>
          <p:nvPr/>
        </p:nvGrpSpPr>
        <p:grpSpPr>
          <a:xfrm>
            <a:off x="771167" y="3573016"/>
            <a:ext cx="2528321" cy="1716702"/>
            <a:chOff x="771167" y="3573016"/>
            <a:chExt cx="2528321" cy="1716702"/>
          </a:xfrm>
        </p:grpSpPr>
        <p:grpSp>
          <p:nvGrpSpPr>
            <p:cNvPr id="5" name="그룹 4"/>
            <p:cNvGrpSpPr/>
            <p:nvPr/>
          </p:nvGrpSpPr>
          <p:grpSpPr>
            <a:xfrm>
              <a:off x="1416997" y="3573016"/>
              <a:ext cx="1267409" cy="1083974"/>
              <a:chOff x="1115645" y="2681710"/>
              <a:chExt cx="1267409" cy="1083974"/>
            </a:xfrm>
          </p:grpSpPr>
          <p:sp>
            <p:nvSpPr>
              <p:cNvPr id="43" name="타원 42"/>
              <p:cNvSpPr/>
              <p:nvPr/>
            </p:nvSpPr>
            <p:spPr>
              <a:xfrm>
                <a:off x="1161100" y="2681710"/>
                <a:ext cx="1145754" cy="1083974"/>
              </a:xfrm>
              <a:prstGeom prst="ellipse">
                <a:avLst/>
              </a:prstGeom>
              <a:solidFill>
                <a:schemeClr val="bg1"/>
              </a:solidFill>
              <a:ln w="158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C:\Users\Administrator\Desktop\dog-breed-dog-breed-picture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45" y="2731255"/>
                <a:ext cx="1267409" cy="10001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51" name="직사각형 50"/>
            <p:cNvSpPr/>
            <p:nvPr/>
          </p:nvSpPr>
          <p:spPr>
            <a:xfrm>
              <a:off x="771167" y="4981941"/>
              <a:ext cx="2528321" cy="307777"/>
            </a:xfrm>
            <a:prstGeom prst="rect">
              <a:avLst/>
            </a:prstGeom>
          </p:spPr>
          <p:txBody>
            <a:bodyPr wrap="none">
              <a:spAutoFit/>
            </a:bodyPr>
            <a:lstStyle/>
            <a:p>
              <a:r>
                <a:rPr lang="en-US" altLang="ko-KR" sz="1400" dirty="0">
                  <a:latin typeface="Calibri" pitchFamily="34" charset="0"/>
                  <a:cs typeface="Calibri" pitchFamily="34" charset="0"/>
                </a:rPr>
                <a:t>http://</a:t>
              </a:r>
              <a:r>
                <a:rPr lang="en-US" altLang="ko-KR" sz="1400" dirty="0" smtClean="0">
                  <a:latin typeface="Calibri" pitchFamily="34" charset="0"/>
                  <a:cs typeface="Calibri" pitchFamily="34" charset="0"/>
                </a:rPr>
                <a:t>www.exam.org/life#</a:t>
              </a:r>
              <a:r>
                <a:rPr lang="en-US" altLang="ko-KR" sz="1400" b="1" dirty="0" smtClean="0">
                  <a:solidFill>
                    <a:srgbClr val="C00000"/>
                  </a:solidFill>
                  <a:latin typeface="Calibri" pitchFamily="34" charset="0"/>
                  <a:cs typeface="Calibri" pitchFamily="34" charset="0"/>
                </a:rPr>
                <a:t>dog</a:t>
              </a:r>
              <a:endParaRPr lang="ko-KR" altLang="en-US" sz="1400" b="1" dirty="0">
                <a:solidFill>
                  <a:srgbClr val="C00000"/>
                </a:solidFill>
                <a:latin typeface="Calibri" pitchFamily="34" charset="0"/>
                <a:cs typeface="Calibri" pitchFamily="34" charset="0"/>
              </a:endParaRPr>
            </a:p>
          </p:txBody>
        </p:sp>
      </p:grpSp>
      <p:grpSp>
        <p:nvGrpSpPr>
          <p:cNvPr id="13" name="그룹 12"/>
          <p:cNvGrpSpPr/>
          <p:nvPr/>
        </p:nvGrpSpPr>
        <p:grpSpPr>
          <a:xfrm>
            <a:off x="5243131" y="3580636"/>
            <a:ext cx="2683812" cy="1709082"/>
            <a:chOff x="5243131" y="3580636"/>
            <a:chExt cx="2683812" cy="1709082"/>
          </a:xfrm>
        </p:grpSpPr>
        <p:grpSp>
          <p:nvGrpSpPr>
            <p:cNvPr id="6" name="그룹 5"/>
            <p:cNvGrpSpPr/>
            <p:nvPr/>
          </p:nvGrpSpPr>
          <p:grpSpPr>
            <a:xfrm>
              <a:off x="6012160" y="3580636"/>
              <a:ext cx="1145754" cy="1083974"/>
              <a:chOff x="5732421" y="2681710"/>
              <a:chExt cx="1145754" cy="1083974"/>
            </a:xfrm>
          </p:grpSpPr>
          <p:sp>
            <p:nvSpPr>
              <p:cNvPr id="49" name="타원 48"/>
              <p:cNvSpPr/>
              <p:nvPr/>
            </p:nvSpPr>
            <p:spPr>
              <a:xfrm>
                <a:off x="5732421" y="2681710"/>
                <a:ext cx="1145754" cy="1083974"/>
              </a:xfrm>
              <a:prstGeom prst="ellipse">
                <a:avLst/>
              </a:prstGeom>
              <a:solidFill>
                <a:schemeClr val="bg1"/>
              </a:solidFill>
              <a:ln w="1587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C:\Users\Administrator\Desktop\그림1.jpg"/>
              <p:cNvPicPr>
                <a:picLocks noChangeAspect="1" noChangeArrowheads="1"/>
              </p:cNvPicPr>
              <p:nvPr/>
            </p:nvPicPr>
            <p:blipFill rotWithShape="1">
              <a:blip r:embed="rId4">
                <a:extLst>
                  <a:ext uri="{28A0092B-C50C-407E-A947-70E740481C1C}">
                    <a14:useLocalDpi xmlns:a14="http://schemas.microsoft.com/office/drawing/2010/main" val="0"/>
                  </a:ext>
                </a:extLst>
              </a:blip>
              <a:srcRect l="15054" t="9512" r="11060" b="11168"/>
              <a:stretch/>
            </p:blipFill>
            <p:spPr bwMode="auto">
              <a:xfrm>
                <a:off x="5769430" y="2743771"/>
                <a:ext cx="1086975" cy="9647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52" name="직사각형 51"/>
            <p:cNvSpPr/>
            <p:nvPr/>
          </p:nvSpPr>
          <p:spPr>
            <a:xfrm>
              <a:off x="5243131" y="4981941"/>
              <a:ext cx="2683812" cy="307777"/>
            </a:xfrm>
            <a:prstGeom prst="rect">
              <a:avLst/>
            </a:prstGeom>
          </p:spPr>
          <p:txBody>
            <a:bodyPr wrap="none">
              <a:spAutoFit/>
            </a:bodyPr>
            <a:lstStyle/>
            <a:p>
              <a:r>
                <a:rPr lang="en-US" altLang="ko-KR" sz="1400" dirty="0">
                  <a:latin typeface="Calibri" pitchFamily="34" charset="0"/>
                  <a:cs typeface="Calibri" pitchFamily="34" charset="0"/>
                </a:rPr>
                <a:t>http://</a:t>
              </a:r>
              <a:r>
                <a:rPr lang="en-US" altLang="ko-KR" sz="1400" dirty="0" smtClean="0">
                  <a:latin typeface="Calibri" pitchFamily="34" charset="0"/>
                  <a:cs typeface="Calibri" pitchFamily="34" charset="0"/>
                </a:rPr>
                <a:t>www.exam.org/life#</a:t>
              </a:r>
              <a:r>
                <a:rPr lang="en-US" altLang="ko-KR" sz="1400" b="1" dirty="0" smtClean="0">
                  <a:solidFill>
                    <a:srgbClr val="C00000"/>
                  </a:solidFill>
                  <a:latin typeface="Calibri" pitchFamily="34" charset="0"/>
                  <a:cs typeface="Calibri" pitchFamily="34" charset="0"/>
                </a:rPr>
                <a:t>human</a:t>
              </a:r>
              <a:endParaRPr lang="ko-KR" altLang="en-US" sz="1400" b="1" dirty="0">
                <a:solidFill>
                  <a:srgbClr val="C00000"/>
                </a:solidFill>
                <a:latin typeface="Calibri" pitchFamily="34" charset="0"/>
                <a:cs typeface="Calibri" pitchFamily="34" charset="0"/>
              </a:endParaRPr>
            </a:p>
          </p:txBody>
        </p:sp>
      </p:grpSp>
      <p:grpSp>
        <p:nvGrpSpPr>
          <p:cNvPr id="12" name="그룹 11"/>
          <p:cNvGrpSpPr/>
          <p:nvPr/>
        </p:nvGrpSpPr>
        <p:grpSpPr>
          <a:xfrm>
            <a:off x="2684406" y="4122623"/>
            <a:ext cx="3327754" cy="538088"/>
            <a:chOff x="2684406" y="4122623"/>
            <a:chExt cx="3327754" cy="538088"/>
          </a:xfrm>
        </p:grpSpPr>
        <p:sp>
          <p:nvSpPr>
            <p:cNvPr id="54" name="직사각형 53"/>
            <p:cNvSpPr/>
            <p:nvPr/>
          </p:nvSpPr>
          <p:spPr>
            <a:xfrm>
              <a:off x="2987824" y="4352934"/>
              <a:ext cx="2563266" cy="307777"/>
            </a:xfrm>
            <a:prstGeom prst="rect">
              <a:avLst/>
            </a:prstGeom>
          </p:spPr>
          <p:txBody>
            <a:bodyPr wrap="none">
              <a:spAutoFit/>
            </a:bodyPr>
            <a:lstStyle/>
            <a:p>
              <a:r>
                <a:rPr lang="en-US" altLang="ko-KR" sz="1400" dirty="0">
                  <a:latin typeface="Calibri" pitchFamily="34" charset="0"/>
                  <a:cs typeface="Calibri" pitchFamily="34" charset="0"/>
                </a:rPr>
                <a:t>http</a:t>
              </a:r>
              <a:r>
                <a:rPr lang="en-US" altLang="ko-KR" sz="1400" dirty="0" smtClean="0">
                  <a:latin typeface="Calibri" pitchFamily="34" charset="0"/>
                  <a:cs typeface="Calibri" pitchFamily="34" charset="0"/>
                </a:rPr>
                <a:t>://www.exam.org/#</a:t>
              </a:r>
              <a:r>
                <a:rPr lang="en-US" altLang="ko-KR" sz="1400" b="1" dirty="0" smtClean="0">
                  <a:solidFill>
                    <a:srgbClr val="C00000"/>
                  </a:solidFill>
                  <a:latin typeface="Calibri" pitchFamily="34" charset="0"/>
                  <a:cs typeface="Calibri" pitchFamily="34" charset="0"/>
                </a:rPr>
                <a:t>friendOf</a:t>
              </a:r>
              <a:endParaRPr lang="ko-KR" altLang="en-US" sz="1400" b="1" dirty="0">
                <a:solidFill>
                  <a:srgbClr val="C00000"/>
                </a:solidFill>
                <a:latin typeface="Calibri" pitchFamily="34" charset="0"/>
                <a:cs typeface="Calibri" pitchFamily="34" charset="0"/>
              </a:endParaRPr>
            </a:p>
          </p:txBody>
        </p:sp>
        <p:cxnSp>
          <p:nvCxnSpPr>
            <p:cNvPr id="55" name="직선 연결선 54"/>
            <p:cNvCxnSpPr>
              <a:stCxn id="1027" idx="6"/>
              <a:endCxn id="49" idx="2"/>
            </p:cNvCxnSpPr>
            <p:nvPr/>
          </p:nvCxnSpPr>
          <p:spPr>
            <a:xfrm flipV="1">
              <a:off x="2684406" y="4122623"/>
              <a:ext cx="3327754" cy="1"/>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1667279" y="2483023"/>
            <a:ext cx="5240911" cy="769443"/>
            <a:chOff x="1667279" y="2483023"/>
            <a:chExt cx="5240911" cy="769443"/>
          </a:xfrm>
        </p:grpSpPr>
        <p:sp>
          <p:nvSpPr>
            <p:cNvPr id="37" name="직사각형 36"/>
            <p:cNvSpPr/>
            <p:nvPr/>
          </p:nvSpPr>
          <p:spPr>
            <a:xfrm>
              <a:off x="3752243" y="2483023"/>
              <a:ext cx="940066" cy="307777"/>
            </a:xfrm>
            <a:prstGeom prst="rect">
              <a:avLst/>
            </a:prstGeom>
          </p:spPr>
          <p:txBody>
            <a:bodyPr wrap="none">
              <a:spAutoFit/>
            </a:bodyPr>
            <a:lstStyle/>
            <a:p>
              <a:r>
                <a:rPr lang="en-US" altLang="ko-KR" sz="1400" b="1" dirty="0" smtClean="0">
                  <a:latin typeface="Calibri" pitchFamily="34" charset="0"/>
                  <a:cs typeface="Calibri" pitchFamily="34" charset="0"/>
                </a:rPr>
                <a:t>RDF Triple</a:t>
              </a:r>
              <a:endParaRPr lang="ko-KR" altLang="en-US" sz="1400" b="1" dirty="0">
                <a:latin typeface="Calibri" pitchFamily="34" charset="0"/>
                <a:cs typeface="Calibri" pitchFamily="34" charset="0"/>
              </a:endParaRPr>
            </a:p>
          </p:txBody>
        </p:sp>
        <p:sp>
          <p:nvSpPr>
            <p:cNvPr id="38" name="직사각형 37"/>
            <p:cNvSpPr/>
            <p:nvPr/>
          </p:nvSpPr>
          <p:spPr>
            <a:xfrm>
              <a:off x="1667279" y="2944689"/>
              <a:ext cx="736099" cy="307777"/>
            </a:xfrm>
            <a:prstGeom prst="rect">
              <a:avLst/>
            </a:prstGeom>
          </p:spPr>
          <p:txBody>
            <a:bodyPr wrap="none">
              <a:spAutoFit/>
            </a:bodyPr>
            <a:lstStyle/>
            <a:p>
              <a:r>
                <a:rPr lang="en-US" altLang="ko-KR" sz="1400" b="1" dirty="0" smtClean="0">
                  <a:latin typeface="Calibri" pitchFamily="34" charset="0"/>
                  <a:cs typeface="Calibri" pitchFamily="34" charset="0"/>
                </a:rPr>
                <a:t>Subject</a:t>
              </a:r>
              <a:endParaRPr lang="ko-KR" altLang="en-US" sz="1400" b="1" dirty="0">
                <a:latin typeface="Calibri" pitchFamily="34" charset="0"/>
                <a:cs typeface="Calibri" pitchFamily="34" charset="0"/>
              </a:endParaRPr>
            </a:p>
          </p:txBody>
        </p:sp>
        <p:sp>
          <p:nvSpPr>
            <p:cNvPr id="40" name="직사각형 39"/>
            <p:cNvSpPr/>
            <p:nvPr/>
          </p:nvSpPr>
          <p:spPr>
            <a:xfrm>
              <a:off x="6231402" y="2944687"/>
              <a:ext cx="676788" cy="307777"/>
            </a:xfrm>
            <a:prstGeom prst="rect">
              <a:avLst/>
            </a:prstGeom>
          </p:spPr>
          <p:txBody>
            <a:bodyPr wrap="none">
              <a:spAutoFit/>
            </a:bodyPr>
            <a:lstStyle/>
            <a:p>
              <a:r>
                <a:rPr lang="en-US" altLang="ko-KR" sz="1400" b="1" dirty="0" smtClean="0">
                  <a:latin typeface="Calibri" pitchFamily="34" charset="0"/>
                  <a:cs typeface="Calibri" pitchFamily="34" charset="0"/>
                </a:rPr>
                <a:t>Object</a:t>
              </a:r>
              <a:endParaRPr lang="ko-KR" altLang="en-US" sz="1400" b="1" dirty="0">
                <a:latin typeface="Calibri" pitchFamily="34" charset="0"/>
                <a:cs typeface="Calibri" pitchFamily="34" charset="0"/>
              </a:endParaRPr>
            </a:p>
          </p:txBody>
        </p:sp>
        <p:sp>
          <p:nvSpPr>
            <p:cNvPr id="39" name="직사각형 38"/>
            <p:cNvSpPr/>
            <p:nvPr/>
          </p:nvSpPr>
          <p:spPr>
            <a:xfrm>
              <a:off x="3779912" y="2942462"/>
              <a:ext cx="884729" cy="307777"/>
            </a:xfrm>
            <a:prstGeom prst="rect">
              <a:avLst/>
            </a:prstGeom>
          </p:spPr>
          <p:txBody>
            <a:bodyPr wrap="none">
              <a:spAutoFit/>
            </a:bodyPr>
            <a:lstStyle/>
            <a:p>
              <a:r>
                <a:rPr lang="en-US" altLang="ko-KR" sz="1400" b="1" dirty="0" smtClean="0">
                  <a:latin typeface="Calibri" pitchFamily="34" charset="0"/>
                  <a:cs typeface="Calibri" pitchFamily="34" charset="0"/>
                </a:rPr>
                <a:t>Predicate</a:t>
              </a:r>
              <a:endParaRPr lang="ko-KR" altLang="en-US" sz="1400" b="1" dirty="0">
                <a:latin typeface="Calibri" pitchFamily="34" charset="0"/>
                <a:cs typeface="Calibri" pitchFamily="34" charset="0"/>
              </a:endParaRPr>
            </a:p>
          </p:txBody>
        </p:sp>
        <p:cxnSp>
          <p:nvCxnSpPr>
            <p:cNvPr id="41" name="직선 연결선 40"/>
            <p:cNvCxnSpPr/>
            <p:nvPr/>
          </p:nvCxnSpPr>
          <p:spPr>
            <a:xfrm flipV="1">
              <a:off x="2659006" y="3096350"/>
              <a:ext cx="879482" cy="1"/>
            </a:xfrm>
            <a:prstGeom prst="line">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5005625" y="3096350"/>
              <a:ext cx="879482" cy="1"/>
            </a:xfrm>
            <a:prstGeom prst="line">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84" name="그룹 83"/>
          <p:cNvGrpSpPr/>
          <p:nvPr/>
        </p:nvGrpSpPr>
        <p:grpSpPr>
          <a:xfrm>
            <a:off x="1068714" y="2168886"/>
            <a:ext cx="7391718" cy="4356458"/>
            <a:chOff x="1068714" y="2168886"/>
            <a:chExt cx="7391718" cy="4356458"/>
          </a:xfrm>
        </p:grpSpPr>
        <p:pic>
          <p:nvPicPr>
            <p:cNvPr id="85" name="Picture 2" descr="C:\Users\Administrator\Desktop\t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1118" y="2168886"/>
              <a:ext cx="4994982" cy="2049550"/>
            </a:xfrm>
            <a:prstGeom prst="rect">
              <a:avLst/>
            </a:prstGeom>
            <a:noFill/>
            <a:extLst>
              <a:ext uri="{909E8E84-426E-40DD-AFC4-6F175D3DCCD1}">
                <a14:hiddenFill xmlns:a14="http://schemas.microsoft.com/office/drawing/2010/main">
                  <a:solidFill>
                    <a:srgbClr val="FFFFFF"/>
                  </a:solidFill>
                </a14:hiddenFill>
              </a:ext>
            </a:extLst>
          </p:spPr>
        </p:pic>
        <p:sp>
          <p:nvSpPr>
            <p:cNvPr id="86" name="직사각형 85"/>
            <p:cNvSpPr/>
            <p:nvPr/>
          </p:nvSpPr>
          <p:spPr>
            <a:xfrm>
              <a:off x="2267744" y="2763505"/>
              <a:ext cx="4249133" cy="1169551"/>
            </a:xfrm>
            <a:prstGeom prst="rect">
              <a:avLst/>
            </a:prstGeom>
          </p:spPr>
          <p:txBody>
            <a:bodyPr wrap="square">
              <a:spAutoFit/>
            </a:bodyPr>
            <a:lstStyle/>
            <a:p>
              <a:r>
                <a:rPr lang="en-US" altLang="ko-KR" sz="1400" dirty="0">
                  <a:latin typeface="Calibri" pitchFamily="34" charset="0"/>
                  <a:cs typeface="Calibri" pitchFamily="34" charset="0"/>
                </a:rPr>
                <a:t>&lt;</a:t>
              </a:r>
              <a:r>
                <a:rPr lang="en-US" altLang="ko-KR" sz="1400" dirty="0" smtClean="0">
                  <a:latin typeface="Calibri" pitchFamily="34" charset="0"/>
                  <a:cs typeface="Calibri" pitchFamily="34" charset="0"/>
                </a:rPr>
                <a:t>div </a:t>
              </a:r>
              <a:r>
                <a:rPr lang="en-US" altLang="ko-KR" sz="1400" b="1" dirty="0" err="1" smtClean="0">
                  <a:solidFill>
                    <a:srgbClr val="0070C0"/>
                  </a:solidFill>
                  <a:latin typeface="Calibri" pitchFamily="34" charset="0"/>
                  <a:cs typeface="Calibri" pitchFamily="34" charset="0"/>
                </a:rPr>
                <a:t>xmlns:dc</a:t>
              </a:r>
              <a:r>
                <a:rPr lang="en-US" altLang="ko-KR" sz="1400" b="1" dirty="0" smtClean="0">
                  <a:solidFill>
                    <a:srgbClr val="0070C0"/>
                  </a:solidFill>
                  <a:latin typeface="Calibri" pitchFamily="34" charset="0"/>
                  <a:cs typeface="Calibri" pitchFamily="34" charset="0"/>
                </a:rPr>
                <a:t>=“http://purl.org/dc/elements/1.1/”</a:t>
              </a:r>
              <a:r>
                <a:rPr lang="en-US" altLang="ko-KR" sz="1400" dirty="0" smtClean="0">
                  <a:latin typeface="Calibri" pitchFamily="34" charset="0"/>
                  <a:cs typeface="Calibri" pitchFamily="34" charset="0"/>
                </a:rPr>
                <a:t>&gt;</a:t>
              </a:r>
            </a:p>
            <a:p>
              <a:r>
                <a:rPr lang="en-US" altLang="ko-KR" sz="1400" dirty="0" smtClean="0">
                  <a:latin typeface="Calibri" pitchFamily="34" charset="0"/>
                  <a:cs typeface="Calibri" pitchFamily="34" charset="0"/>
                </a:rPr>
                <a:t>     &lt;h2 </a:t>
              </a:r>
              <a:r>
                <a:rPr lang="en-US" altLang="ko-KR" sz="1400" b="1" dirty="0" smtClean="0">
                  <a:solidFill>
                    <a:srgbClr val="0070C0"/>
                  </a:solidFill>
                  <a:latin typeface="Calibri" pitchFamily="34" charset="0"/>
                  <a:cs typeface="Calibri" pitchFamily="34" charset="0"/>
                </a:rPr>
                <a:t>property=“</a:t>
              </a:r>
              <a:r>
                <a:rPr lang="en-US" altLang="ko-KR" sz="1400" b="1" dirty="0" err="1" smtClean="0">
                  <a:solidFill>
                    <a:srgbClr val="0070C0"/>
                  </a:solidFill>
                  <a:latin typeface="Calibri" pitchFamily="34" charset="0"/>
                  <a:cs typeface="Calibri" pitchFamily="34" charset="0"/>
                </a:rPr>
                <a:t>dc:title</a:t>
              </a:r>
              <a:r>
                <a:rPr lang="en-US" altLang="ko-KR" sz="1400" b="1" dirty="0" smtClean="0">
                  <a:solidFill>
                    <a:srgbClr val="0070C0"/>
                  </a:solidFill>
                  <a:latin typeface="Calibri" pitchFamily="34" charset="0"/>
                  <a:cs typeface="Calibri" pitchFamily="34" charset="0"/>
                </a:rPr>
                <a:t>”</a:t>
              </a:r>
              <a:r>
                <a:rPr lang="en-US" altLang="ko-KR" sz="1400" dirty="0" smtClean="0">
                  <a:latin typeface="Calibri" pitchFamily="34" charset="0"/>
                  <a:cs typeface="Calibri" pitchFamily="34" charset="0"/>
                </a:rPr>
                <a:t>&gt;The </a:t>
              </a:r>
              <a:r>
                <a:rPr lang="en-US" altLang="ko-KR" sz="1400" dirty="0">
                  <a:latin typeface="Calibri" pitchFamily="34" charset="0"/>
                  <a:cs typeface="Calibri" pitchFamily="34" charset="0"/>
                </a:rPr>
                <a:t>trouble with Bob&lt;/</a:t>
              </a:r>
              <a:r>
                <a:rPr lang="en-US" altLang="ko-KR" sz="1400" dirty="0" smtClean="0">
                  <a:latin typeface="Calibri" pitchFamily="34" charset="0"/>
                  <a:cs typeface="Calibri" pitchFamily="34" charset="0"/>
                </a:rPr>
                <a:t>h2&gt;</a:t>
              </a:r>
            </a:p>
            <a:p>
              <a:r>
                <a:rPr lang="en-US" altLang="ko-KR" sz="1400" dirty="0" smtClean="0">
                  <a:latin typeface="Calibri" pitchFamily="34" charset="0"/>
                  <a:cs typeface="Calibri" pitchFamily="34" charset="0"/>
                </a:rPr>
                <a:t>     &lt;h3 </a:t>
              </a:r>
              <a:r>
                <a:rPr lang="en-US" altLang="ko-KR" sz="1400" b="1" dirty="0" smtClean="0">
                  <a:solidFill>
                    <a:srgbClr val="0070C0"/>
                  </a:solidFill>
                  <a:latin typeface="Calibri" pitchFamily="34" charset="0"/>
                  <a:cs typeface="Calibri" pitchFamily="34" charset="0"/>
                </a:rPr>
                <a:t>property=“</a:t>
              </a:r>
              <a:r>
                <a:rPr lang="en-US" altLang="ko-KR" sz="1400" b="1" dirty="0" err="1" smtClean="0">
                  <a:solidFill>
                    <a:srgbClr val="0070C0"/>
                  </a:solidFill>
                  <a:latin typeface="Calibri" pitchFamily="34" charset="0"/>
                  <a:cs typeface="Calibri" pitchFamily="34" charset="0"/>
                </a:rPr>
                <a:t>dc:creator</a:t>
              </a:r>
              <a:r>
                <a:rPr lang="en-US" altLang="ko-KR" sz="1400" b="1" dirty="0" smtClean="0">
                  <a:solidFill>
                    <a:srgbClr val="0070C0"/>
                  </a:solidFill>
                  <a:latin typeface="Calibri" pitchFamily="34" charset="0"/>
                  <a:cs typeface="Calibri" pitchFamily="34" charset="0"/>
                </a:rPr>
                <a:t>”</a:t>
              </a:r>
              <a:r>
                <a:rPr lang="en-US" altLang="ko-KR" sz="1400" dirty="0" smtClean="0">
                  <a:latin typeface="Calibri" pitchFamily="34" charset="0"/>
                  <a:cs typeface="Calibri" pitchFamily="34" charset="0"/>
                </a:rPr>
                <a:t>&gt;Alice</a:t>
              </a:r>
              <a:r>
                <a:rPr lang="en-US" altLang="ko-KR" sz="1400" dirty="0">
                  <a:latin typeface="Calibri" pitchFamily="34" charset="0"/>
                  <a:cs typeface="Calibri" pitchFamily="34" charset="0"/>
                </a:rPr>
                <a:t>&lt;/h3</a:t>
              </a:r>
              <a:r>
                <a:rPr lang="en-US" altLang="ko-KR" sz="1400" dirty="0" smtClean="0">
                  <a:latin typeface="Calibri" pitchFamily="34" charset="0"/>
                  <a:cs typeface="Calibri" pitchFamily="34" charset="0"/>
                </a:rPr>
                <a:t>&gt;</a:t>
              </a:r>
            </a:p>
            <a:p>
              <a:r>
                <a:rPr lang="en-US" altLang="ko-KR" sz="1400" dirty="0" smtClean="0">
                  <a:latin typeface="Calibri" pitchFamily="34" charset="0"/>
                  <a:cs typeface="Calibri" pitchFamily="34" charset="0"/>
                </a:rPr>
                <a:t>      ...</a:t>
              </a:r>
            </a:p>
            <a:p>
              <a:r>
                <a:rPr lang="en-US" altLang="ko-KR" sz="1400" dirty="0" smtClean="0">
                  <a:latin typeface="Calibri" pitchFamily="34" charset="0"/>
                  <a:cs typeface="Calibri" pitchFamily="34" charset="0"/>
                </a:rPr>
                <a:t>&lt;/</a:t>
              </a:r>
              <a:r>
                <a:rPr lang="en-US" altLang="ko-KR" sz="1400" dirty="0">
                  <a:latin typeface="Calibri" pitchFamily="34" charset="0"/>
                  <a:cs typeface="Calibri" pitchFamily="34" charset="0"/>
                </a:rPr>
                <a:t>div&gt;</a:t>
              </a:r>
              <a:endParaRPr lang="ko-KR" altLang="en-US" sz="1400" dirty="0">
                <a:solidFill>
                  <a:srgbClr val="0070C0"/>
                </a:solidFill>
                <a:latin typeface="Calibri" pitchFamily="34" charset="0"/>
                <a:cs typeface="Calibri" pitchFamily="34" charset="0"/>
              </a:endParaRPr>
            </a:p>
          </p:txBody>
        </p:sp>
        <p:grpSp>
          <p:nvGrpSpPr>
            <p:cNvPr id="87" name="그룹 86"/>
            <p:cNvGrpSpPr/>
            <p:nvPr/>
          </p:nvGrpSpPr>
          <p:grpSpPr>
            <a:xfrm>
              <a:off x="1068714" y="4207998"/>
              <a:ext cx="2279150" cy="2317346"/>
              <a:chOff x="1068714" y="4207998"/>
              <a:chExt cx="2279150" cy="2317346"/>
            </a:xfrm>
          </p:grpSpPr>
          <p:pic>
            <p:nvPicPr>
              <p:cNvPr id="98" name="Picture 5" descr="C:\Users\Administrator\Desktop\a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714" y="4832261"/>
                <a:ext cx="2279150" cy="1693083"/>
              </a:xfrm>
              <a:prstGeom prst="rect">
                <a:avLst/>
              </a:prstGeom>
              <a:noFill/>
              <a:extLst>
                <a:ext uri="{909E8E84-426E-40DD-AFC4-6F175D3DCCD1}">
                  <a14:hiddenFill xmlns:a14="http://schemas.microsoft.com/office/drawing/2010/main">
                    <a:solidFill>
                      <a:srgbClr val="FFFFFF"/>
                    </a:solidFill>
                  </a14:hiddenFill>
                </a:ext>
              </a:extLst>
            </p:spPr>
          </p:pic>
          <p:sp>
            <p:nvSpPr>
              <p:cNvPr id="99" name="직사각형 98"/>
              <p:cNvSpPr/>
              <p:nvPr/>
            </p:nvSpPr>
            <p:spPr>
              <a:xfrm>
                <a:off x="1475656" y="4458598"/>
                <a:ext cx="1512168" cy="338554"/>
              </a:xfrm>
              <a:prstGeom prst="rect">
                <a:avLst/>
              </a:prstGeom>
            </p:spPr>
            <p:txBody>
              <a:bodyPr wrap="square">
                <a:spAutoFit/>
              </a:bodyPr>
              <a:lstStyle/>
              <a:p>
                <a:pPr algn="ctr"/>
                <a:r>
                  <a:rPr lang="en-US" altLang="ko-KR" sz="1600" b="1" dirty="0" smtClean="0">
                    <a:latin typeface="Calibri" pitchFamily="34" charset="0"/>
                    <a:cs typeface="Calibri" pitchFamily="34" charset="0"/>
                  </a:rPr>
                  <a:t>HTML Parsing</a:t>
                </a:r>
              </a:p>
            </p:txBody>
          </p:sp>
          <p:sp>
            <p:nvSpPr>
              <p:cNvPr id="100" name="아래쪽 화살표 99"/>
              <p:cNvSpPr/>
              <p:nvPr/>
            </p:nvSpPr>
            <p:spPr>
              <a:xfrm>
                <a:off x="2075994" y="4207998"/>
                <a:ext cx="263758" cy="229114"/>
              </a:xfrm>
              <a:prstGeom prst="downArrow">
                <a:avLst>
                  <a:gd name="adj1" fmla="val 50671"/>
                  <a:gd name="adj2" fmla="val 5738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grpSp>
        <p:grpSp>
          <p:nvGrpSpPr>
            <p:cNvPr id="88" name="그룹 87"/>
            <p:cNvGrpSpPr/>
            <p:nvPr/>
          </p:nvGrpSpPr>
          <p:grpSpPr>
            <a:xfrm>
              <a:off x="4726649" y="4207998"/>
              <a:ext cx="3733783" cy="2101322"/>
              <a:chOff x="4726649" y="4207998"/>
              <a:chExt cx="3733783" cy="2101322"/>
            </a:xfrm>
          </p:grpSpPr>
          <p:cxnSp>
            <p:nvCxnSpPr>
              <p:cNvPr id="89" name="직선 연결선 88"/>
              <p:cNvCxnSpPr>
                <a:endCxn id="95" idx="0"/>
              </p:cNvCxnSpPr>
              <p:nvPr/>
            </p:nvCxnSpPr>
            <p:spPr>
              <a:xfrm>
                <a:off x="7062804" y="5517231"/>
                <a:ext cx="303890" cy="372371"/>
              </a:xfrm>
              <a:prstGeom prst="line">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6948264" y="5437233"/>
                <a:ext cx="1512168" cy="338554"/>
              </a:xfrm>
              <a:prstGeom prst="rect">
                <a:avLst/>
              </a:prstGeom>
            </p:spPr>
            <p:txBody>
              <a:bodyPr wrap="square">
                <a:spAutoFit/>
              </a:bodyPr>
              <a:lstStyle/>
              <a:p>
                <a:pPr algn="ctr"/>
                <a:r>
                  <a:rPr lang="en-US" altLang="ko-KR" sz="1600" b="1" dirty="0" err="1" smtClean="0">
                    <a:latin typeface="Calibri" pitchFamily="34" charset="0"/>
                    <a:cs typeface="Calibri" pitchFamily="34" charset="0"/>
                  </a:rPr>
                  <a:t>dc:creator</a:t>
                </a:r>
                <a:endParaRPr lang="en-US" altLang="ko-KR" sz="1600" b="1" dirty="0" smtClean="0">
                  <a:latin typeface="Calibri" pitchFamily="34" charset="0"/>
                  <a:cs typeface="Calibri" pitchFamily="34" charset="0"/>
                </a:endParaRPr>
              </a:p>
            </p:txBody>
          </p:sp>
          <p:cxnSp>
            <p:nvCxnSpPr>
              <p:cNvPr id="91" name="직선 연결선 90"/>
              <p:cNvCxnSpPr>
                <a:endCxn id="94" idx="0"/>
              </p:cNvCxnSpPr>
              <p:nvPr/>
            </p:nvCxnSpPr>
            <p:spPr>
              <a:xfrm flipH="1">
                <a:off x="5750802" y="5517231"/>
                <a:ext cx="303890" cy="372371"/>
              </a:xfrm>
              <a:prstGeom prst="line">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4726649" y="5445223"/>
                <a:ext cx="1512168" cy="338554"/>
              </a:xfrm>
              <a:prstGeom prst="rect">
                <a:avLst/>
              </a:prstGeom>
            </p:spPr>
            <p:txBody>
              <a:bodyPr wrap="square">
                <a:spAutoFit/>
              </a:bodyPr>
              <a:lstStyle/>
              <a:p>
                <a:pPr algn="ctr"/>
                <a:r>
                  <a:rPr lang="en-US" altLang="ko-KR" sz="1600" b="1" dirty="0" err="1" smtClean="0">
                    <a:latin typeface="Calibri" pitchFamily="34" charset="0"/>
                    <a:cs typeface="Calibri" pitchFamily="34" charset="0"/>
                  </a:rPr>
                  <a:t>dc:title</a:t>
                </a:r>
                <a:endParaRPr lang="en-US" altLang="ko-KR" sz="1600" b="1" dirty="0" smtClean="0">
                  <a:latin typeface="Calibri" pitchFamily="34" charset="0"/>
                  <a:cs typeface="Calibri" pitchFamily="34" charset="0"/>
                </a:endParaRPr>
              </a:p>
            </p:txBody>
          </p:sp>
          <p:sp>
            <p:nvSpPr>
              <p:cNvPr id="93" name="직사각형 92"/>
              <p:cNvSpPr/>
              <p:nvPr/>
            </p:nvSpPr>
            <p:spPr>
              <a:xfrm>
                <a:off x="5778374" y="4458598"/>
                <a:ext cx="1512168" cy="338554"/>
              </a:xfrm>
              <a:prstGeom prst="rect">
                <a:avLst/>
              </a:prstGeom>
            </p:spPr>
            <p:txBody>
              <a:bodyPr wrap="square">
                <a:spAutoFit/>
              </a:bodyPr>
              <a:lstStyle/>
              <a:p>
                <a:pPr algn="ctr"/>
                <a:r>
                  <a:rPr lang="en-US" altLang="ko-KR" sz="1600" b="1" dirty="0" smtClean="0">
                    <a:latin typeface="Calibri" pitchFamily="34" charset="0"/>
                    <a:cs typeface="Calibri" pitchFamily="34" charset="0"/>
                  </a:rPr>
                  <a:t>RDF Parsing</a:t>
                </a:r>
              </a:p>
            </p:txBody>
          </p:sp>
          <p:sp>
            <p:nvSpPr>
              <p:cNvPr id="94" name="모서리가 둥근 직사각형 93"/>
              <p:cNvSpPr/>
              <p:nvPr/>
            </p:nvSpPr>
            <p:spPr>
              <a:xfrm>
                <a:off x="5086872" y="5889602"/>
                <a:ext cx="1327860" cy="419718"/>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1200" b="1" dirty="0"/>
                  <a:t>The Trouble with Bob</a:t>
                </a:r>
                <a:endParaRPr lang="ko-KR" altLang="en-US" sz="1200" b="1" dirty="0"/>
              </a:p>
            </p:txBody>
          </p:sp>
          <p:sp>
            <p:nvSpPr>
              <p:cNvPr id="95" name="모서리가 둥근 직사각형 94"/>
              <p:cNvSpPr/>
              <p:nvPr/>
            </p:nvSpPr>
            <p:spPr>
              <a:xfrm>
                <a:off x="6702764" y="5889602"/>
                <a:ext cx="1327860" cy="419718"/>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1200" b="1" dirty="0" smtClean="0"/>
                  <a:t>Alice</a:t>
                </a:r>
                <a:endParaRPr lang="ko-KR" altLang="en-US" sz="1200" b="1" dirty="0"/>
              </a:p>
            </p:txBody>
          </p:sp>
          <p:sp>
            <p:nvSpPr>
              <p:cNvPr id="96" name="모서리가 둥근 직사각형 95"/>
              <p:cNvSpPr/>
              <p:nvPr/>
            </p:nvSpPr>
            <p:spPr>
              <a:xfrm>
                <a:off x="5750802" y="5025505"/>
                <a:ext cx="1600034" cy="419718"/>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200" b="1" dirty="0">
                    <a:latin typeface="Calibri" pitchFamily="34" charset="0"/>
                    <a:cs typeface="Calibri" pitchFamily="34" charset="0"/>
                  </a:rPr>
                  <a:t>http://</a:t>
                </a:r>
                <a:r>
                  <a:rPr lang="en-US" altLang="ko-KR" sz="1200" b="1" dirty="0" smtClean="0">
                    <a:latin typeface="Calibri" pitchFamily="34" charset="0"/>
                    <a:cs typeface="Calibri" pitchFamily="34" charset="0"/>
                  </a:rPr>
                  <a:t>example.com</a:t>
                </a:r>
              </a:p>
              <a:p>
                <a:pPr algn="ctr"/>
                <a:r>
                  <a:rPr lang="en-US" altLang="ko-KR" sz="1200" b="1" dirty="0">
                    <a:latin typeface="Calibri" pitchFamily="34" charset="0"/>
                    <a:cs typeface="Calibri" pitchFamily="34" charset="0"/>
                  </a:rPr>
                  <a:t> </a:t>
                </a:r>
                <a:r>
                  <a:rPr lang="en-US" altLang="ko-KR" sz="1200" b="1" dirty="0" smtClean="0">
                    <a:latin typeface="Calibri" pitchFamily="34" charset="0"/>
                    <a:cs typeface="Calibri" pitchFamily="34" charset="0"/>
                  </a:rPr>
                  <a:t>/</a:t>
                </a:r>
                <a:r>
                  <a:rPr lang="en-US" altLang="ko-KR" sz="1200" b="1" dirty="0">
                    <a:latin typeface="Calibri" pitchFamily="34" charset="0"/>
                    <a:cs typeface="Calibri" pitchFamily="34" charset="0"/>
                  </a:rPr>
                  <a:t>troubleWithBob</a:t>
                </a:r>
                <a:endParaRPr lang="ko-KR" altLang="en-US" sz="1200" dirty="0"/>
              </a:p>
            </p:txBody>
          </p:sp>
          <p:sp>
            <p:nvSpPr>
              <p:cNvPr id="97" name="아래쪽 화살표 96"/>
              <p:cNvSpPr/>
              <p:nvPr/>
            </p:nvSpPr>
            <p:spPr>
              <a:xfrm>
                <a:off x="6396474" y="4207998"/>
                <a:ext cx="263758" cy="229114"/>
              </a:xfrm>
              <a:prstGeom prst="downArrow">
                <a:avLst>
                  <a:gd name="adj1" fmla="val 50671"/>
                  <a:gd name="adj2" fmla="val 5738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grpSp>
      </p:grpSp>
    </p:spTree>
    <p:extLst>
      <p:ext uri="{BB962C8B-B14F-4D97-AF65-F5344CB8AC3E}">
        <p14:creationId xmlns:p14="http://schemas.microsoft.com/office/powerpoint/2010/main" val="138268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500"/>
                                  </p:stCondLst>
                                  <p:childTnLst>
                                    <p:set>
                                      <p:cBhvr>
                                        <p:cTn id="32" dur="1" fill="hold">
                                          <p:stCondLst>
                                            <p:cond delay="0"/>
                                          </p:stCondLst>
                                        </p:cTn>
                                        <p:tgtEl>
                                          <p:spTgt spid="84"/>
                                        </p:tgtEl>
                                        <p:attrNameLst>
                                          <p:attrName>style.visibility</p:attrName>
                                        </p:attrNameLst>
                                      </p:cBhvr>
                                      <p:to>
                                        <p:strVal val="visible"/>
                                      </p:to>
                                    </p:set>
                                    <p:animEffect transition="in" filter="fade">
                                      <p:cBhvr>
                                        <p:cTn id="3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pPr>
              <a:lnSpc>
                <a:spcPct val="150000"/>
              </a:lnSpc>
            </a:pPr>
            <a:r>
              <a:rPr lang="en-US" altLang="ko-KR" dirty="0" smtClean="0"/>
              <a:t>Introduction</a:t>
            </a:r>
          </a:p>
          <a:p>
            <a:pPr>
              <a:lnSpc>
                <a:spcPct val="150000"/>
              </a:lnSpc>
            </a:pPr>
            <a:r>
              <a:rPr lang="en-US" altLang="ko-KR" b="1" dirty="0" smtClean="0"/>
              <a:t>Backgrounds</a:t>
            </a:r>
          </a:p>
          <a:p>
            <a:pPr lvl="1">
              <a:lnSpc>
                <a:spcPct val="150000"/>
              </a:lnSpc>
            </a:pPr>
            <a:r>
              <a:rPr lang="en-US" altLang="ko-KR" sz="2000" dirty="0" smtClean="0"/>
              <a:t>Semantic PageRank</a:t>
            </a:r>
          </a:p>
          <a:p>
            <a:pPr lvl="1">
              <a:lnSpc>
                <a:spcPct val="150000"/>
              </a:lnSpc>
            </a:pPr>
            <a:r>
              <a:rPr lang="en-US" altLang="ko-KR" sz="2000" b="1" u="sng" dirty="0" smtClean="0"/>
              <a:t>Big Data Approach</a:t>
            </a:r>
          </a:p>
          <a:p>
            <a:pPr>
              <a:lnSpc>
                <a:spcPct val="150000"/>
              </a:lnSpc>
            </a:pPr>
            <a:r>
              <a:rPr lang="en-US" altLang="ko-KR" dirty="0"/>
              <a:t>Topic Model</a:t>
            </a:r>
          </a:p>
          <a:p>
            <a:pPr>
              <a:lnSpc>
                <a:spcPct val="150000"/>
              </a:lnSpc>
            </a:pPr>
            <a:r>
              <a:rPr lang="en-US" altLang="ko-KR" dirty="0" smtClean="0"/>
              <a:t>Research </a:t>
            </a:r>
            <a:r>
              <a:rPr lang="en-US" altLang="ko-KR" dirty="0"/>
              <a:t>Direction</a:t>
            </a:r>
            <a:endParaRPr lang="ko-KR" altLang="en-US" dirty="0"/>
          </a:p>
          <a:p>
            <a:pPr>
              <a:lnSpc>
                <a:spcPct val="150000"/>
              </a:lnSpc>
            </a:pPr>
            <a:endParaRPr lang="ko-KR" altLang="en-US" dirty="0"/>
          </a:p>
        </p:txBody>
      </p:sp>
      <p:sp>
        <p:nvSpPr>
          <p:cNvPr id="93" name="모서리가 둥근 직사각형 92"/>
          <p:cNvSpPr/>
          <p:nvPr/>
        </p:nvSpPr>
        <p:spPr>
          <a:xfrm>
            <a:off x="4786234" y="1079447"/>
            <a:ext cx="2586129" cy="1354644"/>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t>Outline</a:t>
            </a:r>
            <a:endParaRPr lang="ko-KR" altLang="en-US" dirty="0"/>
          </a:p>
        </p:txBody>
      </p:sp>
      <p:sp>
        <p:nvSpPr>
          <p:cNvPr id="5" name="모서리가 둥근 직사각형 4"/>
          <p:cNvSpPr/>
          <p:nvPr/>
        </p:nvSpPr>
        <p:spPr>
          <a:xfrm>
            <a:off x="4786234" y="4416737"/>
            <a:ext cx="2586129" cy="1388527"/>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p:cNvGrpSpPr/>
          <p:nvPr/>
        </p:nvGrpSpPr>
        <p:grpSpPr>
          <a:xfrm>
            <a:off x="5257645" y="1568513"/>
            <a:ext cx="1593396" cy="667878"/>
            <a:chOff x="448991" y="1387606"/>
            <a:chExt cx="2397326" cy="1004849"/>
          </a:xfrm>
        </p:grpSpPr>
        <p:sp>
          <p:nvSpPr>
            <p:cNvPr id="8" name="한쪽 모서리가 잘린 사각형 7"/>
            <p:cNvSpPr/>
            <p:nvPr/>
          </p:nvSpPr>
          <p:spPr>
            <a:xfrm rot="10800000">
              <a:off x="1284193" y="1957393"/>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한쪽 모서리가 잘린 사각형 8"/>
            <p:cNvSpPr/>
            <p:nvPr/>
          </p:nvSpPr>
          <p:spPr>
            <a:xfrm rot="10800000">
              <a:off x="448991" y="1817016"/>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p:cNvCxnSpPr>
              <a:stCxn id="9" idx="2"/>
              <a:endCxn id="8" idx="0"/>
            </p:cNvCxnSpPr>
            <p:nvPr/>
          </p:nvCxnSpPr>
          <p:spPr>
            <a:xfrm>
              <a:off x="873083" y="2034547"/>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타원형 설명선 10"/>
            <p:cNvSpPr/>
            <p:nvPr/>
          </p:nvSpPr>
          <p:spPr>
            <a:xfrm>
              <a:off x="1751565" y="1387606"/>
              <a:ext cx="1094752" cy="834566"/>
            </a:xfrm>
            <a:prstGeom prst="wedgeEllipseCallout">
              <a:avLst>
                <a:gd name="adj1" fmla="val -63371"/>
                <a:gd name="adj2" fmla="val 42261"/>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p:cNvGrpSpPr/>
            <p:nvPr/>
          </p:nvGrpSpPr>
          <p:grpSpPr>
            <a:xfrm>
              <a:off x="1827240" y="1529555"/>
              <a:ext cx="946877" cy="526403"/>
              <a:chOff x="1861818" y="1910009"/>
              <a:chExt cx="946877" cy="526403"/>
            </a:xfrm>
          </p:grpSpPr>
          <p:sp>
            <p:nvSpPr>
              <p:cNvPr id="13" name="타원 12"/>
              <p:cNvSpPr/>
              <p:nvPr/>
            </p:nvSpPr>
            <p:spPr>
              <a:xfrm>
                <a:off x="2387551" y="1910009"/>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타원 13"/>
              <p:cNvSpPr/>
              <p:nvPr/>
            </p:nvSpPr>
            <p:spPr>
              <a:xfrm>
                <a:off x="2216681" y="228000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2652287" y="214625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왼쪽/오른쪽 화살표 15"/>
              <p:cNvSpPr/>
              <p:nvPr/>
            </p:nvSpPr>
            <p:spPr>
              <a:xfrm rot="20666589" flipV="1">
                <a:off x="2030942" y="2031039"/>
                <a:ext cx="336929" cy="45720"/>
              </a:xfrm>
              <a:prstGeom prst="leftRightArrow">
                <a:avLst>
                  <a:gd name="adj1" fmla="val 50000"/>
                  <a:gd name="adj2" fmla="val 103459"/>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1861818" y="2062285"/>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왼쪽/오른쪽 화살표 17"/>
              <p:cNvSpPr/>
              <p:nvPr/>
            </p:nvSpPr>
            <p:spPr>
              <a:xfrm rot="1690824" flipV="1">
                <a:off x="2006902" y="2250946"/>
                <a:ext cx="201671" cy="45720"/>
              </a:xfrm>
              <a:prstGeom prst="leftRightArrow">
                <a:avLst>
                  <a:gd name="adj1" fmla="val 50000"/>
                  <a:gd name="adj2" fmla="val 87246"/>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왼쪽/오른쪽 화살표 18"/>
              <p:cNvSpPr/>
              <p:nvPr/>
            </p:nvSpPr>
            <p:spPr>
              <a:xfrm rot="346809" flipV="1">
                <a:off x="2046522" y="2165312"/>
                <a:ext cx="585603" cy="45720"/>
              </a:xfrm>
              <a:prstGeom prst="leftRightArrow">
                <a:avLst>
                  <a:gd name="adj1" fmla="val 50000"/>
                  <a:gd name="adj2" fmla="val 90935"/>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왼쪽/오른쪽 화살표 19"/>
              <p:cNvSpPr/>
              <p:nvPr/>
            </p:nvSpPr>
            <p:spPr>
              <a:xfrm rot="20670505" flipV="1">
                <a:off x="2401459" y="2285352"/>
                <a:ext cx="238629" cy="45720"/>
              </a:xfrm>
              <a:prstGeom prst="leftRightArrow">
                <a:avLst>
                  <a:gd name="adj1" fmla="val 50000"/>
                  <a:gd name="adj2" fmla="val 85262"/>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1" name="직사각형 20"/>
          <p:cNvSpPr/>
          <p:nvPr/>
        </p:nvSpPr>
        <p:spPr>
          <a:xfrm>
            <a:off x="5257644" y="1074950"/>
            <a:ext cx="1865645" cy="412934"/>
          </a:xfrm>
          <a:prstGeom prst="rect">
            <a:avLst/>
          </a:prstGeom>
        </p:spPr>
        <p:txBody>
          <a:bodyPr wrap="square">
            <a:spAutoFit/>
          </a:bodyPr>
          <a:lstStyle/>
          <a:p>
            <a:pPr>
              <a:lnSpc>
                <a:spcPts val="2500"/>
              </a:lnSpc>
            </a:pPr>
            <a:r>
              <a:rPr lang="en-US" altLang="ko-KR" sz="1400" dirty="0" smtClean="0">
                <a:solidFill>
                  <a:schemeClr val="tx1">
                    <a:lumMod val="65000"/>
                    <a:lumOff val="35000"/>
                  </a:schemeClr>
                </a:solidFill>
                <a:latin typeface="Open Sans" charset="0"/>
                <a:ea typeface="Open Sans" charset="0"/>
                <a:cs typeface="Open Sans" charset="0"/>
              </a:rPr>
              <a:t>Semantic PageRank</a:t>
            </a:r>
            <a:endParaRPr lang="en-US" altLang="ko-KR" sz="1400" dirty="0">
              <a:solidFill>
                <a:schemeClr val="tx1">
                  <a:lumMod val="65000"/>
                  <a:lumOff val="35000"/>
                </a:schemeClr>
              </a:solidFill>
              <a:latin typeface="Open Sans" charset="0"/>
              <a:ea typeface="Open Sans" charset="0"/>
              <a:cs typeface="Open Sans" charset="0"/>
            </a:endParaRPr>
          </a:p>
        </p:txBody>
      </p:sp>
      <p:sp>
        <p:nvSpPr>
          <p:cNvPr id="22" name="타원 21"/>
          <p:cNvSpPr/>
          <p:nvPr/>
        </p:nvSpPr>
        <p:spPr>
          <a:xfrm>
            <a:off x="5085625" y="122561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5085625" y="4456493"/>
            <a:ext cx="1719684" cy="385811"/>
            <a:chOff x="3284364" y="1414512"/>
            <a:chExt cx="1719684" cy="385811"/>
          </a:xfrm>
        </p:grpSpPr>
        <p:sp>
          <p:nvSpPr>
            <p:cNvPr id="24" name="타원 23"/>
            <p:cNvSpPr/>
            <p:nvPr/>
          </p:nvSpPr>
          <p:spPr>
            <a:xfrm>
              <a:off x="3284364" y="1556792"/>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3456384" y="1414512"/>
              <a:ext cx="1547664" cy="385811"/>
            </a:xfrm>
            <a:prstGeom prst="rect">
              <a:avLst/>
            </a:prstGeom>
          </p:spPr>
          <p:txBody>
            <a:bodyPr wrap="square">
              <a:spAutoFit/>
            </a:bodyPr>
            <a:lstStyle/>
            <a:p>
              <a:pPr>
                <a:lnSpc>
                  <a:spcPts val="2500"/>
                </a:lnSpc>
              </a:pPr>
              <a:r>
                <a:rPr lang="en-US" altLang="ko-KR" sz="1400" dirty="0" smtClean="0">
                  <a:solidFill>
                    <a:schemeClr val="tx1">
                      <a:lumMod val="65000"/>
                      <a:lumOff val="35000"/>
                    </a:schemeClr>
                  </a:solidFill>
                  <a:latin typeface="Open Sans" charset="0"/>
                  <a:ea typeface="Open Sans" charset="0"/>
                  <a:cs typeface="Open Sans" charset="0"/>
                </a:rPr>
                <a:t>Topic Model</a:t>
              </a:r>
              <a:endParaRPr lang="en-US" altLang="ko-KR" sz="1400" dirty="0">
                <a:solidFill>
                  <a:schemeClr val="tx1">
                    <a:lumMod val="65000"/>
                    <a:lumOff val="35000"/>
                  </a:schemeClr>
                </a:solidFill>
                <a:latin typeface="Open Sans" charset="0"/>
                <a:ea typeface="Open Sans" charset="0"/>
                <a:cs typeface="Open Sans" charset="0"/>
              </a:endParaRPr>
            </a:p>
          </p:txBody>
        </p:sp>
      </p:grpSp>
      <p:grpSp>
        <p:nvGrpSpPr>
          <p:cNvPr id="26" name="그룹 25"/>
          <p:cNvGrpSpPr/>
          <p:nvPr/>
        </p:nvGrpSpPr>
        <p:grpSpPr>
          <a:xfrm>
            <a:off x="5262078" y="5043722"/>
            <a:ext cx="1521364" cy="448118"/>
            <a:chOff x="2856588" y="5488193"/>
            <a:chExt cx="2581076" cy="760254"/>
          </a:xfrm>
        </p:grpSpPr>
        <p:grpSp>
          <p:nvGrpSpPr>
            <p:cNvPr id="27" name="그룹 26"/>
            <p:cNvGrpSpPr/>
            <p:nvPr/>
          </p:nvGrpSpPr>
          <p:grpSpPr>
            <a:xfrm>
              <a:off x="2856588" y="5488193"/>
              <a:ext cx="2581076" cy="760254"/>
              <a:chOff x="35124" y="1690846"/>
              <a:chExt cx="2581076" cy="760254"/>
            </a:xfrm>
          </p:grpSpPr>
          <p:grpSp>
            <p:nvGrpSpPr>
              <p:cNvPr id="31" name="그룹 30"/>
              <p:cNvGrpSpPr/>
              <p:nvPr/>
            </p:nvGrpSpPr>
            <p:grpSpPr>
              <a:xfrm>
                <a:off x="35124" y="1690846"/>
                <a:ext cx="1184076" cy="633254"/>
                <a:chOff x="35124" y="1690846"/>
                <a:chExt cx="1184076" cy="633254"/>
              </a:xfrm>
            </p:grpSpPr>
            <p:sp>
              <p:nvSpPr>
                <p:cNvPr id="35" name="모서리가 둥근 직사각형 34"/>
                <p:cNvSpPr/>
                <p:nvPr/>
              </p:nvSpPr>
              <p:spPr>
                <a:xfrm>
                  <a:off x="35124" y="1690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36" name="한쪽 모서리가 잘린 사각형 35"/>
                <p:cNvSpPr/>
                <p:nvPr/>
              </p:nvSpPr>
              <p:spPr>
                <a:xfrm rot="10800000">
                  <a:off x="130784" y="1790977"/>
                  <a:ext cx="424092" cy="435062"/>
                </a:xfrm>
                <a:prstGeom prst="snip1Rect">
                  <a:avLst/>
                </a:prstGeom>
                <a:pattFill prst="dkHorz">
                  <a:fgClr>
                    <a:schemeClr val="bg1">
                      <a:lumMod val="75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그룹 31"/>
              <p:cNvGrpSpPr/>
              <p:nvPr/>
            </p:nvGrpSpPr>
            <p:grpSpPr>
              <a:xfrm>
                <a:off x="1432124" y="1817846"/>
                <a:ext cx="1184076" cy="633254"/>
                <a:chOff x="1432124" y="1817846"/>
                <a:chExt cx="1184076" cy="633254"/>
              </a:xfrm>
            </p:grpSpPr>
            <p:sp>
              <p:nvSpPr>
                <p:cNvPr id="33" name="모서리가 둥근 직사각형 32"/>
                <p:cNvSpPr/>
                <p:nvPr/>
              </p:nvSpPr>
              <p:spPr>
                <a:xfrm>
                  <a:off x="1432124" y="1817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34" name="한쪽 모서리가 잘린 사각형 33"/>
                <p:cNvSpPr/>
                <p:nvPr/>
              </p:nvSpPr>
              <p:spPr>
                <a:xfrm rot="10800000">
                  <a:off x="2074629" y="1923574"/>
                  <a:ext cx="424092" cy="435062"/>
                </a:xfrm>
                <a:prstGeom prst="snip1Rect">
                  <a:avLst/>
                </a:prstGeom>
                <a:pattFill prst="dkHorz">
                  <a:fgClr>
                    <a:schemeClr val="bg1">
                      <a:lumMod val="75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8" name="한쪽 모서리가 잘린 사각형 27"/>
            <p:cNvSpPr/>
            <p:nvPr/>
          </p:nvSpPr>
          <p:spPr>
            <a:xfrm rot="10800000">
              <a:off x="4372038" y="5730241"/>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한쪽 모서리가 잘린 사각형 28"/>
            <p:cNvSpPr/>
            <p:nvPr/>
          </p:nvSpPr>
          <p:spPr>
            <a:xfrm rot="10800000">
              <a:off x="3536836" y="5589864"/>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p:cNvCxnSpPr>
              <a:stCxn id="29" idx="2"/>
              <a:endCxn id="28" idx="0"/>
            </p:cNvCxnSpPr>
            <p:nvPr/>
          </p:nvCxnSpPr>
          <p:spPr>
            <a:xfrm>
              <a:off x="3960928" y="5807395"/>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모서리가 둥근 직사각형 93"/>
          <p:cNvSpPr/>
          <p:nvPr/>
        </p:nvSpPr>
        <p:spPr>
          <a:xfrm>
            <a:off x="4786234" y="2578412"/>
            <a:ext cx="3394986" cy="1680537"/>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5" name="그룹 94"/>
          <p:cNvGrpSpPr/>
          <p:nvPr/>
        </p:nvGrpSpPr>
        <p:grpSpPr>
          <a:xfrm>
            <a:off x="5085625" y="2590985"/>
            <a:ext cx="2799804" cy="392415"/>
            <a:chOff x="-71586" y="1143858"/>
            <a:chExt cx="2799804" cy="392415"/>
          </a:xfrm>
        </p:grpSpPr>
        <p:sp>
          <p:nvSpPr>
            <p:cNvPr id="96" name="타원 95"/>
            <p:cNvSpPr/>
            <p:nvPr/>
          </p:nvSpPr>
          <p:spPr>
            <a:xfrm>
              <a:off x="-71586" y="1286138"/>
              <a:ext cx="127000" cy="127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p:cNvSpPr/>
            <p:nvPr/>
          </p:nvSpPr>
          <p:spPr>
            <a:xfrm>
              <a:off x="100434" y="1143858"/>
              <a:ext cx="2627784" cy="392415"/>
            </a:xfrm>
            <a:prstGeom prst="rect">
              <a:avLst/>
            </a:prstGeom>
          </p:spPr>
          <p:txBody>
            <a:bodyPr wrap="square">
              <a:spAutoFit/>
            </a:bodyPr>
            <a:lstStyle/>
            <a:p>
              <a:pPr>
                <a:lnSpc>
                  <a:spcPts val="2500"/>
                </a:lnSpc>
              </a:pPr>
              <a:r>
                <a:rPr lang="en-US" altLang="ko-KR" b="1" dirty="0" smtClean="0">
                  <a:solidFill>
                    <a:srgbClr val="C00000"/>
                  </a:solidFill>
                  <a:latin typeface="Open Sans" charset="0"/>
                  <a:ea typeface="Open Sans" charset="0"/>
                  <a:cs typeface="Open Sans" charset="0"/>
                </a:rPr>
                <a:t>Big Data Approach</a:t>
              </a:r>
              <a:endParaRPr lang="en-US" altLang="ko-KR" b="1" dirty="0">
                <a:solidFill>
                  <a:srgbClr val="C00000"/>
                </a:solidFill>
                <a:latin typeface="Open Sans" charset="0"/>
                <a:ea typeface="Open Sans" charset="0"/>
                <a:cs typeface="Open Sans" charset="0"/>
              </a:endParaRPr>
            </a:p>
          </p:txBody>
        </p:sp>
      </p:grpSp>
      <p:grpSp>
        <p:nvGrpSpPr>
          <p:cNvPr id="98" name="그룹 97"/>
          <p:cNvGrpSpPr/>
          <p:nvPr/>
        </p:nvGrpSpPr>
        <p:grpSpPr>
          <a:xfrm>
            <a:off x="5714000" y="3135902"/>
            <a:ext cx="1521028" cy="986354"/>
            <a:chOff x="793636" y="4844860"/>
            <a:chExt cx="1780941" cy="1154902"/>
          </a:xfrm>
        </p:grpSpPr>
        <p:sp>
          <p:nvSpPr>
            <p:cNvPr id="99" name="타원 98"/>
            <p:cNvSpPr/>
            <p:nvPr/>
          </p:nvSpPr>
          <p:spPr>
            <a:xfrm>
              <a:off x="793636" y="4844860"/>
              <a:ext cx="1780941" cy="1154902"/>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p:cNvSpPr/>
            <p:nvPr/>
          </p:nvSpPr>
          <p:spPr>
            <a:xfrm>
              <a:off x="1220629" y="5129689"/>
              <a:ext cx="73342" cy="733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타원 100"/>
            <p:cNvSpPr/>
            <p:nvPr/>
          </p:nvSpPr>
          <p:spPr>
            <a:xfrm>
              <a:off x="1280160" y="5644994"/>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타원 101"/>
            <p:cNvSpPr/>
            <p:nvPr/>
          </p:nvSpPr>
          <p:spPr>
            <a:xfrm>
              <a:off x="1661246" y="5376591"/>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타원 102"/>
            <p:cNvSpPr/>
            <p:nvPr/>
          </p:nvSpPr>
          <p:spPr>
            <a:xfrm>
              <a:off x="2050291" y="583379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타원 103"/>
            <p:cNvSpPr/>
            <p:nvPr/>
          </p:nvSpPr>
          <p:spPr>
            <a:xfrm>
              <a:off x="2155535" y="522920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104"/>
            <p:cNvSpPr/>
            <p:nvPr/>
          </p:nvSpPr>
          <p:spPr>
            <a:xfrm>
              <a:off x="2326405" y="54906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105"/>
            <p:cNvSpPr/>
            <p:nvPr/>
          </p:nvSpPr>
          <p:spPr>
            <a:xfrm>
              <a:off x="1624104" y="5750939"/>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타원 106"/>
            <p:cNvSpPr/>
            <p:nvPr/>
          </p:nvSpPr>
          <p:spPr>
            <a:xfrm>
              <a:off x="1249505" y="5349870"/>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타원 107"/>
            <p:cNvSpPr/>
            <p:nvPr/>
          </p:nvSpPr>
          <p:spPr>
            <a:xfrm>
              <a:off x="2063049" y="500846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타원 108"/>
            <p:cNvSpPr/>
            <p:nvPr/>
          </p:nvSpPr>
          <p:spPr>
            <a:xfrm>
              <a:off x="1954105" y="549431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타원 109"/>
            <p:cNvSpPr/>
            <p:nvPr/>
          </p:nvSpPr>
          <p:spPr>
            <a:xfrm flipH="1" flipV="1">
              <a:off x="913874" y="52892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타원 110"/>
            <p:cNvSpPr/>
            <p:nvPr/>
          </p:nvSpPr>
          <p:spPr>
            <a:xfrm>
              <a:off x="1616768" y="4956861"/>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2" name="직선 연결선 111"/>
            <p:cNvCxnSpPr>
              <a:stCxn id="111" idx="3"/>
              <a:endCxn id="107" idx="7"/>
            </p:cNvCxnSpPr>
            <p:nvPr/>
          </p:nvCxnSpPr>
          <p:spPr>
            <a:xfrm flipH="1">
              <a:off x="1336952" y="5044308"/>
              <a:ext cx="294819" cy="320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p:cNvCxnSpPr>
              <a:stCxn id="111" idx="6"/>
              <a:endCxn id="108" idx="2"/>
            </p:cNvCxnSpPr>
            <p:nvPr/>
          </p:nvCxnSpPr>
          <p:spPr>
            <a:xfrm>
              <a:off x="1719218" y="5008086"/>
              <a:ext cx="343831" cy="375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a:stCxn id="111" idx="2"/>
              <a:endCxn id="100" idx="7"/>
            </p:cNvCxnSpPr>
            <p:nvPr/>
          </p:nvCxnSpPr>
          <p:spPr>
            <a:xfrm flipH="1">
              <a:off x="1283230" y="5008086"/>
              <a:ext cx="333538" cy="1323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 114"/>
            <p:cNvCxnSpPr>
              <a:stCxn id="100" idx="2"/>
              <a:endCxn id="110" idx="3"/>
            </p:cNvCxnSpPr>
            <p:nvPr/>
          </p:nvCxnSpPr>
          <p:spPr>
            <a:xfrm flipH="1">
              <a:off x="952898" y="5166360"/>
              <a:ext cx="267731" cy="12953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p:cNvCxnSpPr>
              <a:stCxn id="102" idx="1"/>
              <a:endCxn id="100" idx="5"/>
            </p:cNvCxnSpPr>
            <p:nvPr/>
          </p:nvCxnSpPr>
          <p:spPr>
            <a:xfrm flipH="1" flipV="1">
              <a:off x="1283230" y="5192290"/>
              <a:ext cx="384712" cy="1909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a:stCxn id="104" idx="2"/>
              <a:endCxn id="102" idx="6"/>
            </p:cNvCxnSpPr>
            <p:nvPr/>
          </p:nvCxnSpPr>
          <p:spPr>
            <a:xfrm flipH="1">
              <a:off x="1706966" y="5252060"/>
              <a:ext cx="448569" cy="14739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17"/>
            <p:cNvCxnSpPr>
              <a:stCxn id="105" idx="1"/>
              <a:endCxn id="111" idx="5"/>
            </p:cNvCxnSpPr>
            <p:nvPr/>
          </p:nvCxnSpPr>
          <p:spPr>
            <a:xfrm flipH="1" flipV="1">
              <a:off x="1704215" y="5044308"/>
              <a:ext cx="628886" cy="45299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18"/>
            <p:cNvCxnSpPr>
              <a:stCxn id="109" idx="3"/>
              <a:endCxn id="106" idx="7"/>
            </p:cNvCxnSpPr>
            <p:nvPr/>
          </p:nvCxnSpPr>
          <p:spPr>
            <a:xfrm flipH="1">
              <a:off x="1687509" y="5557716"/>
              <a:ext cx="277475" cy="20410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a:stCxn id="106" idx="2"/>
              <a:endCxn id="101" idx="5"/>
            </p:cNvCxnSpPr>
            <p:nvPr/>
          </p:nvCxnSpPr>
          <p:spPr>
            <a:xfrm flipH="1" flipV="1">
              <a:off x="1319184" y="5684018"/>
              <a:ext cx="304920" cy="1040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20"/>
            <p:cNvCxnSpPr>
              <a:stCxn id="103" idx="2"/>
              <a:endCxn id="106" idx="6"/>
            </p:cNvCxnSpPr>
            <p:nvPr/>
          </p:nvCxnSpPr>
          <p:spPr>
            <a:xfrm flipH="1" flipV="1">
              <a:off x="1698388" y="5788081"/>
              <a:ext cx="351903" cy="685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p:cNvCxnSpPr>
              <a:stCxn id="109" idx="4"/>
              <a:endCxn id="103" idx="0"/>
            </p:cNvCxnSpPr>
            <p:nvPr/>
          </p:nvCxnSpPr>
          <p:spPr>
            <a:xfrm>
              <a:off x="1991247" y="5568595"/>
              <a:ext cx="81904" cy="26519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직선 연결선 122"/>
            <p:cNvCxnSpPr>
              <a:stCxn id="109" idx="1"/>
              <a:endCxn id="102" idx="6"/>
            </p:cNvCxnSpPr>
            <p:nvPr/>
          </p:nvCxnSpPr>
          <p:spPr>
            <a:xfrm flipH="1" flipV="1">
              <a:off x="1706966" y="5399451"/>
              <a:ext cx="258018" cy="1057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직선 연결선 123"/>
            <p:cNvCxnSpPr>
              <a:stCxn id="106" idx="1"/>
              <a:endCxn id="107" idx="5"/>
            </p:cNvCxnSpPr>
            <p:nvPr/>
          </p:nvCxnSpPr>
          <p:spPr>
            <a:xfrm flipH="1" flipV="1">
              <a:off x="1336952" y="5437317"/>
              <a:ext cx="298031" cy="3245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p:cNvCxnSpPr>
              <a:stCxn id="108" idx="4"/>
              <a:endCxn id="104" idx="1"/>
            </p:cNvCxnSpPr>
            <p:nvPr/>
          </p:nvCxnSpPr>
          <p:spPr>
            <a:xfrm>
              <a:off x="2100191" y="5082745"/>
              <a:ext cx="62040" cy="1531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직선 연결선 125"/>
            <p:cNvCxnSpPr>
              <a:stCxn id="105" idx="2"/>
              <a:endCxn id="109" idx="6"/>
            </p:cNvCxnSpPr>
            <p:nvPr/>
          </p:nvCxnSpPr>
          <p:spPr>
            <a:xfrm flipH="1">
              <a:off x="2028389" y="5513462"/>
              <a:ext cx="298016" cy="1799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직선 연결선 126"/>
            <p:cNvCxnSpPr>
              <a:stCxn id="100" idx="1"/>
              <a:endCxn id="99" idx="1"/>
            </p:cNvCxnSpPr>
            <p:nvPr/>
          </p:nvCxnSpPr>
          <p:spPr>
            <a:xfrm flipH="1" flipV="1">
              <a:off x="1054449" y="5013991"/>
              <a:ext cx="176921" cy="1264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p:cNvCxnSpPr>
              <a:stCxn id="100" idx="0"/>
            </p:cNvCxnSpPr>
            <p:nvPr/>
          </p:nvCxnSpPr>
          <p:spPr>
            <a:xfrm flipV="1">
              <a:off x="1257300" y="4869160"/>
              <a:ext cx="157027" cy="26052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 128"/>
            <p:cNvCxnSpPr/>
            <p:nvPr/>
          </p:nvCxnSpPr>
          <p:spPr>
            <a:xfrm flipH="1" flipV="1">
              <a:off x="2063050" y="4913010"/>
              <a:ext cx="27877" cy="9507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직선 연결선 129"/>
            <p:cNvCxnSpPr>
              <a:stCxn id="111" idx="0"/>
            </p:cNvCxnSpPr>
            <p:nvPr/>
          </p:nvCxnSpPr>
          <p:spPr>
            <a:xfrm flipV="1">
              <a:off x="1667993" y="4869160"/>
              <a:ext cx="223140" cy="8770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p:cNvCxnSpPr>
              <a:endCxn id="104" idx="7"/>
            </p:cNvCxnSpPr>
            <p:nvPr/>
          </p:nvCxnSpPr>
          <p:spPr>
            <a:xfrm flipH="1">
              <a:off x="2194559" y="5082745"/>
              <a:ext cx="209724" cy="15315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타원 131"/>
            <p:cNvSpPr/>
            <p:nvPr/>
          </p:nvSpPr>
          <p:spPr>
            <a:xfrm>
              <a:off x="1649233" y="5554313"/>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3" name="직선 연결선 132"/>
            <p:cNvCxnSpPr>
              <a:stCxn id="102" idx="4"/>
              <a:endCxn id="132" idx="0"/>
            </p:cNvCxnSpPr>
            <p:nvPr/>
          </p:nvCxnSpPr>
          <p:spPr>
            <a:xfrm flipH="1">
              <a:off x="1672093" y="5422311"/>
              <a:ext cx="12013" cy="13200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p:cNvCxnSpPr>
              <a:stCxn id="132" idx="3"/>
              <a:endCxn id="101" idx="6"/>
            </p:cNvCxnSpPr>
            <p:nvPr/>
          </p:nvCxnSpPr>
          <p:spPr>
            <a:xfrm flipH="1">
              <a:off x="1325880" y="5593337"/>
              <a:ext cx="330049" cy="7451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직선 연결선 134"/>
            <p:cNvCxnSpPr>
              <a:stCxn id="107" idx="5"/>
              <a:endCxn id="132" idx="1"/>
            </p:cNvCxnSpPr>
            <p:nvPr/>
          </p:nvCxnSpPr>
          <p:spPr>
            <a:xfrm>
              <a:off x="1336952" y="5437317"/>
              <a:ext cx="318977" cy="12369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직선 연결선 135"/>
            <p:cNvCxnSpPr>
              <a:stCxn id="107" idx="3"/>
              <a:endCxn id="138" idx="3"/>
            </p:cNvCxnSpPr>
            <p:nvPr/>
          </p:nvCxnSpPr>
          <p:spPr>
            <a:xfrm flipH="1">
              <a:off x="991922" y="5437317"/>
              <a:ext cx="272586" cy="15374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p:cNvCxnSpPr>
              <a:stCxn id="107" idx="2"/>
              <a:endCxn id="110" idx="2"/>
            </p:cNvCxnSpPr>
            <p:nvPr/>
          </p:nvCxnSpPr>
          <p:spPr>
            <a:xfrm flipH="1" flipV="1">
              <a:off x="959594" y="5312062"/>
              <a:ext cx="289911" cy="890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8" name="타원 137"/>
            <p:cNvSpPr/>
            <p:nvPr/>
          </p:nvSpPr>
          <p:spPr>
            <a:xfrm flipH="1" flipV="1">
              <a:off x="952898" y="5584368"/>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9" name="직선 연결선 138"/>
            <p:cNvCxnSpPr>
              <a:stCxn id="110" idx="0"/>
            </p:cNvCxnSpPr>
            <p:nvPr/>
          </p:nvCxnSpPr>
          <p:spPr>
            <a:xfrm>
              <a:off x="936734" y="5334922"/>
              <a:ext cx="39024" cy="24944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p:cNvCxnSpPr>
              <a:stCxn id="138" idx="2"/>
              <a:endCxn id="101" idx="2"/>
            </p:cNvCxnSpPr>
            <p:nvPr/>
          </p:nvCxnSpPr>
          <p:spPr>
            <a:xfrm>
              <a:off x="998618" y="5607228"/>
              <a:ext cx="281542" cy="606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직선 연결선 140"/>
            <p:cNvCxnSpPr>
              <a:stCxn id="101" idx="3"/>
              <a:endCxn id="99" idx="3"/>
            </p:cNvCxnSpPr>
            <p:nvPr/>
          </p:nvCxnSpPr>
          <p:spPr>
            <a:xfrm flipH="1">
              <a:off x="1054449" y="5684018"/>
              <a:ext cx="232407" cy="14661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직선 연결선 141"/>
            <p:cNvCxnSpPr>
              <a:stCxn id="110" idx="6"/>
              <a:endCxn id="99" idx="2"/>
            </p:cNvCxnSpPr>
            <p:nvPr/>
          </p:nvCxnSpPr>
          <p:spPr>
            <a:xfrm flipH="1">
              <a:off x="793636" y="5312062"/>
              <a:ext cx="120238" cy="11024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p:cNvCxnSpPr>
              <a:stCxn id="104" idx="4"/>
              <a:endCxn id="103" idx="7"/>
            </p:cNvCxnSpPr>
            <p:nvPr/>
          </p:nvCxnSpPr>
          <p:spPr>
            <a:xfrm flipH="1">
              <a:off x="2089315" y="5274920"/>
              <a:ext cx="89080" cy="56556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p:cNvCxnSpPr>
              <a:stCxn id="103" idx="6"/>
              <a:endCxn id="99" idx="5"/>
            </p:cNvCxnSpPr>
            <p:nvPr/>
          </p:nvCxnSpPr>
          <p:spPr>
            <a:xfrm flipV="1">
              <a:off x="2096011" y="5830631"/>
              <a:ext cx="217753" cy="2601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p:cNvCxnSpPr>
              <a:stCxn id="106" idx="4"/>
            </p:cNvCxnSpPr>
            <p:nvPr/>
          </p:nvCxnSpPr>
          <p:spPr>
            <a:xfrm flipH="1">
              <a:off x="1426369" y="5825223"/>
              <a:ext cx="234877" cy="1493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타원 145"/>
            <p:cNvSpPr/>
            <p:nvPr/>
          </p:nvSpPr>
          <p:spPr>
            <a:xfrm>
              <a:off x="1310720" y="584364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7" name="직선 연결선 146"/>
            <p:cNvCxnSpPr>
              <a:stCxn id="101" idx="4"/>
              <a:endCxn id="146" idx="0"/>
            </p:cNvCxnSpPr>
            <p:nvPr/>
          </p:nvCxnSpPr>
          <p:spPr>
            <a:xfrm>
              <a:off x="1303020" y="5690714"/>
              <a:ext cx="30560" cy="1529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직선 연결선 147"/>
            <p:cNvCxnSpPr>
              <a:endCxn id="105" idx="7"/>
            </p:cNvCxnSpPr>
            <p:nvPr/>
          </p:nvCxnSpPr>
          <p:spPr>
            <a:xfrm flipH="1">
              <a:off x="2365429" y="5287788"/>
              <a:ext cx="170368" cy="20951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타원 148"/>
            <p:cNvSpPr/>
            <p:nvPr/>
          </p:nvSpPr>
          <p:spPr>
            <a:xfrm>
              <a:off x="952898" y="5562425"/>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p:cNvSpPr/>
            <p:nvPr/>
          </p:nvSpPr>
          <p:spPr>
            <a:xfrm>
              <a:off x="2004213" y="525444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16743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1518378" y="3645024"/>
            <a:ext cx="6221974" cy="2808312"/>
          </a:xfrm>
          <a:prstGeom prst="roundRect">
            <a:avLst>
              <a:gd name="adj" fmla="val 5135"/>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sp>
        <p:nvSpPr>
          <p:cNvPr id="2" name="제목 1"/>
          <p:cNvSpPr>
            <a:spLocks noGrp="1"/>
          </p:cNvSpPr>
          <p:nvPr>
            <p:ph type="title"/>
          </p:nvPr>
        </p:nvSpPr>
        <p:spPr/>
        <p:txBody>
          <a:bodyPr>
            <a:normAutofit/>
          </a:bodyPr>
          <a:lstStyle/>
          <a:p>
            <a:r>
              <a:rPr lang="en-US" altLang="ko-KR" sz="3200" dirty="0" err="1" smtClean="0"/>
              <a:t>MapReduce</a:t>
            </a:r>
            <a:r>
              <a:rPr lang="en-US" altLang="ko-KR" sz="3200" dirty="0" smtClean="0"/>
              <a:t> Framework for Big Data</a:t>
            </a:r>
            <a:endParaRPr lang="ko-KR" altLang="en-US" sz="3200" dirty="0"/>
          </a:p>
        </p:txBody>
      </p:sp>
      <p:sp>
        <p:nvSpPr>
          <p:cNvPr id="3" name="내용 개체 틀 2"/>
          <p:cNvSpPr>
            <a:spLocks noGrp="1"/>
          </p:cNvSpPr>
          <p:nvPr>
            <p:ph idx="1"/>
          </p:nvPr>
        </p:nvSpPr>
        <p:spPr>
          <a:xfrm>
            <a:off x="179512" y="1063277"/>
            <a:ext cx="8784976" cy="2824564"/>
          </a:xfrm>
        </p:spPr>
        <p:txBody>
          <a:bodyPr>
            <a:normAutofit/>
          </a:bodyPr>
          <a:lstStyle/>
          <a:p>
            <a:r>
              <a:rPr lang="en-US" altLang="ko-KR" dirty="0" err="1" smtClean="0"/>
              <a:t>Hadoop</a:t>
            </a:r>
            <a:r>
              <a:rPr lang="en-US" altLang="ko-KR" dirty="0" smtClean="0"/>
              <a:t> </a:t>
            </a:r>
            <a:r>
              <a:rPr lang="en-US" altLang="ko-KR" dirty="0" err="1" smtClean="0"/>
              <a:t>MapReduce</a:t>
            </a:r>
            <a:r>
              <a:rPr lang="en-US" altLang="ko-KR" dirty="0"/>
              <a:t> </a:t>
            </a:r>
            <a:r>
              <a:rPr lang="en-US" altLang="ko-KR" sz="1800" dirty="0">
                <a:solidFill>
                  <a:schemeClr val="accent6">
                    <a:lumMod val="50000"/>
                  </a:schemeClr>
                </a:solidFill>
              </a:rPr>
              <a:t>[J. Dean </a:t>
            </a:r>
            <a:r>
              <a:rPr lang="en-US" altLang="ko-KR" sz="1800" dirty="0" smtClean="0">
                <a:solidFill>
                  <a:schemeClr val="accent6">
                    <a:lumMod val="50000"/>
                  </a:schemeClr>
                </a:solidFill>
              </a:rPr>
              <a:t>et al., OSDI 2004]</a:t>
            </a:r>
            <a:endParaRPr lang="en-US" altLang="ko-KR" dirty="0">
              <a:solidFill>
                <a:schemeClr val="accent6">
                  <a:lumMod val="50000"/>
                </a:schemeClr>
              </a:solidFill>
            </a:endParaRPr>
          </a:p>
          <a:p>
            <a:pPr lvl="1"/>
            <a:r>
              <a:rPr lang="en-US" altLang="ko-KR" dirty="0" smtClean="0"/>
              <a:t>Programming model for large-scale data processing</a:t>
            </a:r>
          </a:p>
          <a:p>
            <a:pPr lvl="1"/>
            <a:endParaRPr lang="en-US" altLang="ko-KR" baseline="30000" dirty="0" smtClean="0"/>
          </a:p>
          <a:p>
            <a:r>
              <a:rPr lang="en-US" altLang="ko-KR" dirty="0" err="1" smtClean="0"/>
              <a:t>Hadoop</a:t>
            </a:r>
            <a:r>
              <a:rPr lang="en-US" altLang="ko-KR" dirty="0" smtClean="0"/>
              <a:t> File System degrades performance</a:t>
            </a:r>
          </a:p>
          <a:p>
            <a:pPr lvl="1"/>
            <a:r>
              <a:rPr lang="en-US" altLang="ko-KR" dirty="0">
                <a:solidFill>
                  <a:schemeClr val="accent6">
                    <a:lumMod val="50000"/>
                  </a:schemeClr>
                </a:solidFill>
              </a:rPr>
              <a:t>[J. Shafer et al., </a:t>
            </a:r>
            <a:r>
              <a:rPr lang="en-US" altLang="ko-KR" dirty="0" smtClean="0">
                <a:solidFill>
                  <a:schemeClr val="accent6">
                    <a:lumMod val="50000"/>
                  </a:schemeClr>
                </a:solidFill>
              </a:rPr>
              <a:t>ISPASS 2010]</a:t>
            </a:r>
          </a:p>
          <a:p>
            <a:pPr lvl="1"/>
            <a:r>
              <a:rPr lang="en-US" altLang="ko-KR" dirty="0" smtClean="0"/>
              <a:t>Must consider I/O cost</a:t>
            </a:r>
          </a:p>
        </p:txBody>
      </p:sp>
      <p:sp>
        <p:nvSpPr>
          <p:cNvPr id="68" name="직사각형 67"/>
          <p:cNvSpPr/>
          <p:nvPr/>
        </p:nvSpPr>
        <p:spPr>
          <a:xfrm>
            <a:off x="2987824" y="3789040"/>
            <a:ext cx="3369220" cy="28648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15000"/>
              </a:lnSpc>
              <a:spcAft>
                <a:spcPts val="0"/>
              </a:spcAft>
            </a:pPr>
            <a:r>
              <a:rPr lang="en-US" sz="1400" b="1" dirty="0" err="1">
                <a:solidFill>
                  <a:srgbClr val="000000"/>
                </a:solidFill>
                <a:effectLst/>
                <a:latin typeface="Verdana"/>
                <a:ea typeface="맑은 고딕"/>
                <a:cs typeface="굴림"/>
              </a:rPr>
              <a:t>Hadoop</a:t>
            </a:r>
            <a:r>
              <a:rPr lang="en-US" sz="1400" b="1" dirty="0">
                <a:solidFill>
                  <a:srgbClr val="000000"/>
                </a:solidFill>
                <a:effectLst/>
                <a:latin typeface="Verdana"/>
                <a:ea typeface="맑은 고딕"/>
                <a:cs typeface="굴림"/>
              </a:rPr>
              <a:t> Distributed File System</a:t>
            </a:r>
            <a:endParaRPr lang="ko-KR" b="1" dirty="0">
              <a:effectLst/>
              <a:latin typeface="Times New Roman"/>
              <a:ea typeface="맑은 고딕"/>
              <a:cs typeface="굴림"/>
            </a:endParaRPr>
          </a:p>
        </p:txBody>
      </p:sp>
      <p:cxnSp>
        <p:nvCxnSpPr>
          <p:cNvPr id="69" name="AutoShape 141"/>
          <p:cNvCxnSpPr>
            <a:cxnSpLocks noChangeShapeType="1"/>
          </p:cNvCxnSpPr>
          <p:nvPr/>
        </p:nvCxnSpPr>
        <p:spPr bwMode="auto">
          <a:xfrm flipV="1">
            <a:off x="2498574" y="4599194"/>
            <a:ext cx="312697" cy="508046"/>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cxnSp>
        <p:nvCxnSpPr>
          <p:cNvPr id="70" name="AutoShape 141"/>
          <p:cNvCxnSpPr>
            <a:cxnSpLocks noChangeShapeType="1"/>
          </p:cNvCxnSpPr>
          <p:nvPr/>
        </p:nvCxnSpPr>
        <p:spPr bwMode="auto">
          <a:xfrm>
            <a:off x="4176557" y="4502881"/>
            <a:ext cx="516263" cy="288628"/>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cxnSp>
        <p:nvCxnSpPr>
          <p:cNvPr id="71" name="AutoShape 141"/>
          <p:cNvCxnSpPr>
            <a:cxnSpLocks noChangeShapeType="1"/>
          </p:cNvCxnSpPr>
          <p:nvPr/>
        </p:nvCxnSpPr>
        <p:spPr bwMode="auto">
          <a:xfrm flipV="1">
            <a:off x="4176557" y="4955548"/>
            <a:ext cx="515699" cy="309061"/>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cxnSp>
        <p:nvCxnSpPr>
          <p:cNvPr id="72" name="AutoShape 141"/>
          <p:cNvCxnSpPr>
            <a:cxnSpLocks noChangeShapeType="1"/>
          </p:cNvCxnSpPr>
          <p:nvPr/>
        </p:nvCxnSpPr>
        <p:spPr bwMode="auto">
          <a:xfrm flipV="1">
            <a:off x="4176557" y="5100015"/>
            <a:ext cx="515699" cy="869323"/>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cxnSp>
        <p:nvCxnSpPr>
          <p:cNvPr id="73" name="AutoShape 141"/>
          <p:cNvCxnSpPr>
            <a:cxnSpLocks noChangeShapeType="1"/>
          </p:cNvCxnSpPr>
          <p:nvPr/>
        </p:nvCxnSpPr>
        <p:spPr bwMode="auto">
          <a:xfrm>
            <a:off x="4176557" y="5408214"/>
            <a:ext cx="515699" cy="452668"/>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cxnSp>
        <p:nvCxnSpPr>
          <p:cNvPr id="78" name="AutoShape 141"/>
          <p:cNvCxnSpPr>
            <a:cxnSpLocks noChangeShapeType="1"/>
          </p:cNvCxnSpPr>
          <p:nvPr/>
        </p:nvCxnSpPr>
        <p:spPr bwMode="auto">
          <a:xfrm flipV="1">
            <a:off x="4193767" y="6024612"/>
            <a:ext cx="507095" cy="89635"/>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cxnSp>
        <p:nvCxnSpPr>
          <p:cNvPr id="80" name="AutoShape 141"/>
          <p:cNvCxnSpPr>
            <a:cxnSpLocks noChangeShapeType="1"/>
          </p:cNvCxnSpPr>
          <p:nvPr/>
        </p:nvCxnSpPr>
        <p:spPr bwMode="auto">
          <a:xfrm>
            <a:off x="6422471" y="4926655"/>
            <a:ext cx="326567" cy="320013"/>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82" name="원통 81"/>
          <p:cNvSpPr/>
          <p:nvPr/>
        </p:nvSpPr>
        <p:spPr>
          <a:xfrm>
            <a:off x="6749463" y="4666611"/>
            <a:ext cx="750222" cy="1240479"/>
          </a:xfrm>
          <a:prstGeom prst="ca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spcAft>
                <a:spcPts val="400"/>
              </a:spcAft>
            </a:pPr>
            <a:r>
              <a:rPr lang="en-US" sz="1000" b="1" dirty="0">
                <a:solidFill>
                  <a:srgbClr val="000000"/>
                </a:solidFill>
                <a:effectLst/>
                <a:latin typeface="Verdana"/>
                <a:ea typeface="맑은 고딕"/>
                <a:cs typeface="굴림"/>
              </a:rPr>
              <a:t>Output</a:t>
            </a:r>
            <a:endParaRPr lang="ko-KR" sz="1100" b="1" dirty="0">
              <a:effectLst/>
              <a:latin typeface="Times New Roman"/>
              <a:ea typeface="맑은 고딕"/>
              <a:cs typeface="굴림"/>
            </a:endParaRPr>
          </a:p>
        </p:txBody>
      </p:sp>
      <p:sp>
        <p:nvSpPr>
          <p:cNvPr id="84" name="원통 83"/>
          <p:cNvSpPr/>
          <p:nvPr/>
        </p:nvSpPr>
        <p:spPr>
          <a:xfrm>
            <a:off x="1749937" y="4656979"/>
            <a:ext cx="750222" cy="1240479"/>
          </a:xfrm>
          <a:prstGeom prst="ca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spcAft>
                <a:spcPts val="400"/>
              </a:spcAft>
            </a:pPr>
            <a:r>
              <a:rPr lang="en-US" sz="1000" b="1" dirty="0">
                <a:solidFill>
                  <a:srgbClr val="000000"/>
                </a:solidFill>
                <a:effectLst/>
                <a:latin typeface="Verdana"/>
                <a:ea typeface="맑은 고딕"/>
                <a:cs typeface="굴림"/>
              </a:rPr>
              <a:t>Input</a:t>
            </a:r>
            <a:endParaRPr lang="ko-KR" sz="1100" b="1" dirty="0">
              <a:effectLst/>
              <a:latin typeface="Times New Roman"/>
              <a:ea typeface="맑은 고딕"/>
              <a:cs typeface="굴림"/>
            </a:endParaRPr>
          </a:p>
        </p:txBody>
      </p:sp>
      <p:grpSp>
        <p:nvGrpSpPr>
          <p:cNvPr id="88" name="그룹 87"/>
          <p:cNvGrpSpPr/>
          <p:nvPr/>
        </p:nvGrpSpPr>
        <p:grpSpPr>
          <a:xfrm>
            <a:off x="2687887" y="4319889"/>
            <a:ext cx="1585623" cy="560918"/>
            <a:chOff x="0" y="0"/>
            <a:chExt cx="798548" cy="252390"/>
          </a:xfrm>
        </p:grpSpPr>
        <p:cxnSp>
          <p:nvCxnSpPr>
            <p:cNvPr id="149" name="AutoShape 141"/>
            <p:cNvCxnSpPr>
              <a:cxnSpLocks noChangeShapeType="1"/>
            </p:cNvCxnSpPr>
            <p:nvPr/>
          </p:nvCxnSpPr>
          <p:spPr bwMode="auto">
            <a:xfrm>
              <a:off x="430887" y="92098"/>
              <a:ext cx="15811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50" name="직사각형 149"/>
            <p:cNvSpPr/>
            <p:nvPr/>
          </p:nvSpPr>
          <p:spPr>
            <a:xfrm>
              <a:off x="62495" y="55916"/>
              <a:ext cx="370205" cy="1403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400"/>
                </a:spcAft>
              </a:pPr>
              <a:r>
                <a:rPr lang="en-US" sz="1000" b="1" dirty="0">
                  <a:solidFill>
                    <a:srgbClr val="000000"/>
                  </a:solidFill>
                  <a:effectLst/>
                  <a:latin typeface="Verdana"/>
                  <a:ea typeface="맑은 고딕"/>
                  <a:cs typeface="굴림"/>
                </a:rPr>
                <a:t>Map</a:t>
              </a:r>
              <a:endParaRPr lang="ko-KR" sz="1100" b="1" dirty="0">
                <a:effectLst/>
                <a:latin typeface="Times New Roman"/>
                <a:ea typeface="맑은 고딕"/>
                <a:cs typeface="굴림"/>
              </a:endParaRPr>
            </a:p>
          </p:txBody>
        </p:sp>
        <p:grpSp>
          <p:nvGrpSpPr>
            <p:cNvPr id="151" name="그룹 150"/>
            <p:cNvGrpSpPr/>
            <p:nvPr/>
          </p:nvGrpSpPr>
          <p:grpSpPr>
            <a:xfrm>
              <a:off x="585480" y="55916"/>
              <a:ext cx="168910" cy="140335"/>
              <a:chOff x="0" y="0"/>
              <a:chExt cx="168910" cy="140677"/>
            </a:xfrm>
          </p:grpSpPr>
          <p:sp>
            <p:nvSpPr>
              <p:cNvPr id="154" name="직사각형 153"/>
              <p:cNvSpPr/>
              <p:nvPr/>
            </p:nvSpPr>
            <p:spPr>
              <a:xfrm>
                <a:off x="0" y="0"/>
                <a:ext cx="168910" cy="14067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cxnSp>
            <p:nvCxnSpPr>
              <p:cNvPr id="155" name="직선 연결선 154"/>
              <p:cNvCxnSpPr/>
              <p:nvPr/>
            </p:nvCxnSpPr>
            <p:spPr>
              <a:xfrm>
                <a:off x="0" y="70338"/>
                <a:ext cx="168910" cy="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2" name="AutoShape 141"/>
            <p:cNvCxnSpPr>
              <a:cxnSpLocks noChangeShapeType="1"/>
            </p:cNvCxnSpPr>
            <p:nvPr/>
          </p:nvCxnSpPr>
          <p:spPr bwMode="auto">
            <a:xfrm>
              <a:off x="430887" y="161171"/>
              <a:ext cx="15811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53" name="직사각형 152"/>
            <p:cNvSpPr/>
            <p:nvPr/>
          </p:nvSpPr>
          <p:spPr>
            <a:xfrm>
              <a:off x="0" y="0"/>
              <a:ext cx="798548" cy="25239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grpSp>
      <p:grpSp>
        <p:nvGrpSpPr>
          <p:cNvPr id="89" name="그룹 88"/>
          <p:cNvGrpSpPr/>
          <p:nvPr/>
        </p:nvGrpSpPr>
        <p:grpSpPr>
          <a:xfrm>
            <a:off x="4606808" y="4464355"/>
            <a:ext cx="1927529" cy="800922"/>
            <a:chOff x="0" y="0"/>
            <a:chExt cx="970738" cy="360382"/>
          </a:xfrm>
        </p:grpSpPr>
        <p:cxnSp>
          <p:nvCxnSpPr>
            <p:cNvPr id="139" name="AutoShape 141"/>
            <p:cNvCxnSpPr>
              <a:cxnSpLocks noChangeShapeType="1"/>
            </p:cNvCxnSpPr>
            <p:nvPr/>
          </p:nvCxnSpPr>
          <p:spPr bwMode="auto">
            <a:xfrm>
              <a:off x="212349" y="221016"/>
              <a:ext cx="8826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40" name="직사각형 139"/>
            <p:cNvSpPr/>
            <p:nvPr/>
          </p:nvSpPr>
          <p:spPr>
            <a:xfrm>
              <a:off x="554708" y="147344"/>
              <a:ext cx="370205" cy="1403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400"/>
                </a:spcAft>
              </a:pPr>
              <a:r>
                <a:rPr lang="en-US" sz="1000" b="1" dirty="0">
                  <a:solidFill>
                    <a:srgbClr val="000000"/>
                  </a:solidFill>
                  <a:effectLst/>
                  <a:latin typeface="Verdana"/>
                  <a:ea typeface="맑은 고딕"/>
                  <a:cs typeface="굴림"/>
                </a:rPr>
                <a:t>Reduce</a:t>
              </a:r>
              <a:endParaRPr lang="ko-KR" sz="1100" b="1" dirty="0">
                <a:effectLst/>
                <a:latin typeface="Times New Roman"/>
                <a:ea typeface="맑은 고딕"/>
                <a:cs typeface="굴림"/>
              </a:endParaRPr>
            </a:p>
          </p:txBody>
        </p:sp>
        <p:grpSp>
          <p:nvGrpSpPr>
            <p:cNvPr id="141" name="그룹 140"/>
            <p:cNvGrpSpPr/>
            <p:nvPr/>
          </p:nvGrpSpPr>
          <p:grpSpPr>
            <a:xfrm>
              <a:off x="43337" y="112675"/>
              <a:ext cx="168910" cy="208915"/>
              <a:chOff x="0" y="0"/>
              <a:chExt cx="168910" cy="208915"/>
            </a:xfrm>
          </p:grpSpPr>
          <p:sp>
            <p:nvSpPr>
              <p:cNvPr id="146" name="직사각형 145"/>
              <p:cNvSpPr/>
              <p:nvPr/>
            </p:nvSpPr>
            <p:spPr>
              <a:xfrm>
                <a:off x="0" y="0"/>
                <a:ext cx="168910" cy="20891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cxnSp>
            <p:nvCxnSpPr>
              <p:cNvPr id="147" name="직선 연결선 146"/>
              <p:cNvCxnSpPr/>
              <p:nvPr/>
            </p:nvCxnSpPr>
            <p:spPr>
              <a:xfrm>
                <a:off x="0" y="69073"/>
                <a:ext cx="168910" cy="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직선 연결선 147"/>
              <p:cNvCxnSpPr/>
              <p:nvPr/>
            </p:nvCxnSpPr>
            <p:spPr>
              <a:xfrm>
                <a:off x="0" y="138146"/>
                <a:ext cx="168910" cy="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2" name="직사각형 141"/>
            <p:cNvSpPr/>
            <p:nvPr/>
          </p:nvSpPr>
          <p:spPr>
            <a:xfrm>
              <a:off x="294689" y="112675"/>
              <a:ext cx="168910" cy="20891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cxnSp>
          <p:nvCxnSpPr>
            <p:cNvPr id="143" name="AutoShape 141"/>
            <p:cNvCxnSpPr>
              <a:cxnSpLocks noChangeShapeType="1"/>
            </p:cNvCxnSpPr>
            <p:nvPr/>
          </p:nvCxnSpPr>
          <p:spPr bwMode="auto">
            <a:xfrm>
              <a:off x="463701" y="221016"/>
              <a:ext cx="8826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44" name="직사각형 143"/>
            <p:cNvSpPr/>
            <p:nvPr/>
          </p:nvSpPr>
          <p:spPr>
            <a:xfrm>
              <a:off x="0" y="0"/>
              <a:ext cx="703936" cy="1062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15000"/>
                </a:lnSpc>
                <a:spcAft>
                  <a:spcPts val="0"/>
                </a:spcAft>
              </a:pPr>
              <a:r>
                <a:rPr lang="en-US" sz="1000" b="1" dirty="0">
                  <a:solidFill>
                    <a:srgbClr val="000000"/>
                  </a:solidFill>
                  <a:effectLst/>
                  <a:latin typeface="Verdana"/>
                  <a:ea typeface="맑은 고딕"/>
                  <a:cs typeface="굴림"/>
                </a:rPr>
                <a:t>sort and shuffle</a:t>
              </a:r>
              <a:endParaRPr lang="ko-KR" sz="1200" b="1" dirty="0">
                <a:effectLst/>
                <a:latin typeface="Times New Roman"/>
                <a:ea typeface="맑은 고딕"/>
                <a:cs typeface="굴림"/>
              </a:endParaRPr>
            </a:p>
          </p:txBody>
        </p:sp>
        <p:sp>
          <p:nvSpPr>
            <p:cNvPr id="145" name="직사각형 144"/>
            <p:cNvSpPr/>
            <p:nvPr/>
          </p:nvSpPr>
          <p:spPr>
            <a:xfrm>
              <a:off x="0" y="0"/>
              <a:ext cx="970738" cy="36038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grpSp>
      <p:grpSp>
        <p:nvGrpSpPr>
          <p:cNvPr id="90" name="그룹 89"/>
          <p:cNvGrpSpPr/>
          <p:nvPr/>
        </p:nvGrpSpPr>
        <p:grpSpPr>
          <a:xfrm>
            <a:off x="4606808" y="5388952"/>
            <a:ext cx="1927529" cy="800922"/>
            <a:chOff x="0" y="0"/>
            <a:chExt cx="970738" cy="360382"/>
          </a:xfrm>
        </p:grpSpPr>
        <p:cxnSp>
          <p:nvCxnSpPr>
            <p:cNvPr id="129" name="AutoShape 141"/>
            <p:cNvCxnSpPr>
              <a:cxnSpLocks noChangeShapeType="1"/>
            </p:cNvCxnSpPr>
            <p:nvPr/>
          </p:nvCxnSpPr>
          <p:spPr bwMode="auto">
            <a:xfrm>
              <a:off x="212349" y="221016"/>
              <a:ext cx="8826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30" name="직사각형 129"/>
            <p:cNvSpPr/>
            <p:nvPr/>
          </p:nvSpPr>
          <p:spPr>
            <a:xfrm>
              <a:off x="554708" y="147344"/>
              <a:ext cx="370205" cy="1403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400"/>
                </a:spcAft>
              </a:pPr>
              <a:r>
                <a:rPr lang="en-US" sz="1000" b="1" dirty="0">
                  <a:solidFill>
                    <a:srgbClr val="000000"/>
                  </a:solidFill>
                  <a:effectLst/>
                  <a:latin typeface="Verdana"/>
                  <a:ea typeface="맑은 고딕"/>
                  <a:cs typeface="굴림"/>
                </a:rPr>
                <a:t>Reduce</a:t>
              </a:r>
              <a:endParaRPr lang="ko-KR" sz="1100" b="1" dirty="0">
                <a:effectLst/>
                <a:latin typeface="Times New Roman"/>
                <a:ea typeface="맑은 고딕"/>
                <a:cs typeface="굴림"/>
              </a:endParaRPr>
            </a:p>
          </p:txBody>
        </p:sp>
        <p:grpSp>
          <p:nvGrpSpPr>
            <p:cNvPr id="131" name="그룹 130"/>
            <p:cNvGrpSpPr/>
            <p:nvPr/>
          </p:nvGrpSpPr>
          <p:grpSpPr>
            <a:xfrm>
              <a:off x="43337" y="112675"/>
              <a:ext cx="168910" cy="208915"/>
              <a:chOff x="0" y="0"/>
              <a:chExt cx="168910" cy="208915"/>
            </a:xfrm>
          </p:grpSpPr>
          <p:sp>
            <p:nvSpPr>
              <p:cNvPr id="136" name="직사각형 135"/>
              <p:cNvSpPr/>
              <p:nvPr/>
            </p:nvSpPr>
            <p:spPr>
              <a:xfrm>
                <a:off x="0" y="0"/>
                <a:ext cx="168910" cy="20891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cxnSp>
            <p:nvCxnSpPr>
              <p:cNvPr id="137" name="직선 연결선 136"/>
              <p:cNvCxnSpPr/>
              <p:nvPr/>
            </p:nvCxnSpPr>
            <p:spPr>
              <a:xfrm>
                <a:off x="0" y="69073"/>
                <a:ext cx="168910" cy="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직선 연결선 137"/>
              <p:cNvCxnSpPr/>
              <p:nvPr/>
            </p:nvCxnSpPr>
            <p:spPr>
              <a:xfrm>
                <a:off x="0" y="138146"/>
                <a:ext cx="168910" cy="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2" name="직사각형 131"/>
            <p:cNvSpPr/>
            <p:nvPr/>
          </p:nvSpPr>
          <p:spPr>
            <a:xfrm>
              <a:off x="294689" y="112675"/>
              <a:ext cx="168910" cy="20891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cxnSp>
          <p:nvCxnSpPr>
            <p:cNvPr id="133" name="AutoShape 141"/>
            <p:cNvCxnSpPr>
              <a:cxnSpLocks noChangeShapeType="1"/>
            </p:cNvCxnSpPr>
            <p:nvPr/>
          </p:nvCxnSpPr>
          <p:spPr bwMode="auto">
            <a:xfrm>
              <a:off x="463701" y="221016"/>
              <a:ext cx="8826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34" name="직사각형 133"/>
            <p:cNvSpPr/>
            <p:nvPr/>
          </p:nvSpPr>
          <p:spPr>
            <a:xfrm>
              <a:off x="0" y="0"/>
              <a:ext cx="703936" cy="10620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15000"/>
                </a:lnSpc>
                <a:spcAft>
                  <a:spcPts val="0"/>
                </a:spcAft>
              </a:pPr>
              <a:r>
                <a:rPr lang="en-US" sz="1000" b="1" dirty="0">
                  <a:solidFill>
                    <a:srgbClr val="000000"/>
                  </a:solidFill>
                  <a:effectLst/>
                  <a:latin typeface="Verdana"/>
                  <a:ea typeface="맑은 고딕"/>
                  <a:cs typeface="굴림"/>
                </a:rPr>
                <a:t>sort and shuffle</a:t>
              </a:r>
              <a:endParaRPr lang="ko-KR" sz="1200" b="1" dirty="0">
                <a:effectLst/>
                <a:latin typeface="Times New Roman"/>
                <a:ea typeface="맑은 고딕"/>
                <a:cs typeface="굴림"/>
              </a:endParaRPr>
            </a:p>
          </p:txBody>
        </p:sp>
        <p:sp>
          <p:nvSpPr>
            <p:cNvPr id="135" name="직사각형 134"/>
            <p:cNvSpPr/>
            <p:nvPr/>
          </p:nvSpPr>
          <p:spPr>
            <a:xfrm>
              <a:off x="0" y="0"/>
              <a:ext cx="970738" cy="36038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grpSp>
      <p:grpSp>
        <p:nvGrpSpPr>
          <p:cNvPr id="91" name="그룹 90"/>
          <p:cNvGrpSpPr/>
          <p:nvPr/>
        </p:nvGrpSpPr>
        <p:grpSpPr>
          <a:xfrm>
            <a:off x="2687887" y="5042227"/>
            <a:ext cx="1585623" cy="560918"/>
            <a:chOff x="0" y="0"/>
            <a:chExt cx="798548" cy="252390"/>
          </a:xfrm>
        </p:grpSpPr>
        <p:cxnSp>
          <p:nvCxnSpPr>
            <p:cNvPr id="114" name="AutoShape 141"/>
            <p:cNvCxnSpPr>
              <a:cxnSpLocks noChangeShapeType="1"/>
            </p:cNvCxnSpPr>
            <p:nvPr/>
          </p:nvCxnSpPr>
          <p:spPr bwMode="auto">
            <a:xfrm>
              <a:off x="430887" y="92098"/>
              <a:ext cx="15811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17" name="직사각형 116"/>
            <p:cNvSpPr/>
            <p:nvPr/>
          </p:nvSpPr>
          <p:spPr>
            <a:xfrm>
              <a:off x="62495" y="55916"/>
              <a:ext cx="370205" cy="1403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400"/>
                </a:spcAft>
              </a:pPr>
              <a:r>
                <a:rPr lang="en-US" sz="1000" b="1" dirty="0">
                  <a:solidFill>
                    <a:srgbClr val="000000"/>
                  </a:solidFill>
                  <a:effectLst/>
                  <a:latin typeface="Verdana"/>
                  <a:ea typeface="맑은 고딕"/>
                  <a:cs typeface="굴림"/>
                </a:rPr>
                <a:t>Map</a:t>
              </a:r>
              <a:endParaRPr lang="ko-KR" sz="1100" b="1" dirty="0">
                <a:effectLst/>
                <a:latin typeface="Times New Roman"/>
                <a:ea typeface="맑은 고딕"/>
                <a:cs typeface="굴림"/>
              </a:endParaRPr>
            </a:p>
          </p:txBody>
        </p:sp>
        <p:grpSp>
          <p:nvGrpSpPr>
            <p:cNvPr id="124" name="그룹 123"/>
            <p:cNvGrpSpPr/>
            <p:nvPr/>
          </p:nvGrpSpPr>
          <p:grpSpPr>
            <a:xfrm>
              <a:off x="585480" y="55916"/>
              <a:ext cx="168910" cy="140335"/>
              <a:chOff x="0" y="0"/>
              <a:chExt cx="168910" cy="140677"/>
            </a:xfrm>
          </p:grpSpPr>
          <p:sp>
            <p:nvSpPr>
              <p:cNvPr id="127" name="직사각형 126"/>
              <p:cNvSpPr/>
              <p:nvPr/>
            </p:nvSpPr>
            <p:spPr>
              <a:xfrm>
                <a:off x="0" y="0"/>
                <a:ext cx="168910" cy="14067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cxnSp>
            <p:nvCxnSpPr>
              <p:cNvPr id="128" name="직선 연결선 127"/>
              <p:cNvCxnSpPr/>
              <p:nvPr/>
            </p:nvCxnSpPr>
            <p:spPr>
              <a:xfrm>
                <a:off x="0" y="70338"/>
                <a:ext cx="168910" cy="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5" name="AutoShape 141"/>
            <p:cNvCxnSpPr>
              <a:cxnSpLocks noChangeShapeType="1"/>
            </p:cNvCxnSpPr>
            <p:nvPr/>
          </p:nvCxnSpPr>
          <p:spPr bwMode="auto">
            <a:xfrm>
              <a:off x="430887" y="161171"/>
              <a:ext cx="15811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26" name="직사각형 125"/>
            <p:cNvSpPr/>
            <p:nvPr/>
          </p:nvSpPr>
          <p:spPr>
            <a:xfrm>
              <a:off x="0" y="0"/>
              <a:ext cx="798548" cy="25239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grpSp>
      <p:grpSp>
        <p:nvGrpSpPr>
          <p:cNvPr id="92" name="그룹 91"/>
          <p:cNvGrpSpPr/>
          <p:nvPr/>
        </p:nvGrpSpPr>
        <p:grpSpPr>
          <a:xfrm>
            <a:off x="2687887" y="5754937"/>
            <a:ext cx="1585623" cy="560918"/>
            <a:chOff x="0" y="0"/>
            <a:chExt cx="798548" cy="252390"/>
          </a:xfrm>
        </p:grpSpPr>
        <p:cxnSp>
          <p:nvCxnSpPr>
            <p:cNvPr id="101" name="AutoShape 141"/>
            <p:cNvCxnSpPr>
              <a:cxnSpLocks noChangeShapeType="1"/>
            </p:cNvCxnSpPr>
            <p:nvPr/>
          </p:nvCxnSpPr>
          <p:spPr bwMode="auto">
            <a:xfrm>
              <a:off x="430887" y="92098"/>
              <a:ext cx="15811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03" name="직사각형 102"/>
            <p:cNvSpPr/>
            <p:nvPr/>
          </p:nvSpPr>
          <p:spPr>
            <a:xfrm>
              <a:off x="62495" y="55916"/>
              <a:ext cx="370205" cy="1403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400"/>
                </a:spcAft>
              </a:pPr>
              <a:r>
                <a:rPr lang="en-US" sz="1000" b="1" dirty="0">
                  <a:solidFill>
                    <a:srgbClr val="000000"/>
                  </a:solidFill>
                  <a:effectLst/>
                  <a:latin typeface="Verdana"/>
                  <a:ea typeface="맑은 고딕"/>
                  <a:cs typeface="굴림"/>
                </a:rPr>
                <a:t>Map</a:t>
              </a:r>
              <a:endParaRPr lang="ko-KR" sz="1100" b="1" dirty="0">
                <a:effectLst/>
                <a:latin typeface="Times New Roman"/>
                <a:ea typeface="맑은 고딕"/>
                <a:cs typeface="굴림"/>
              </a:endParaRPr>
            </a:p>
          </p:txBody>
        </p:sp>
        <p:grpSp>
          <p:nvGrpSpPr>
            <p:cNvPr id="105" name="그룹 104"/>
            <p:cNvGrpSpPr/>
            <p:nvPr/>
          </p:nvGrpSpPr>
          <p:grpSpPr>
            <a:xfrm>
              <a:off x="585480" y="55916"/>
              <a:ext cx="168910" cy="140335"/>
              <a:chOff x="0" y="0"/>
              <a:chExt cx="168910" cy="140677"/>
            </a:xfrm>
          </p:grpSpPr>
          <p:sp>
            <p:nvSpPr>
              <p:cNvPr id="112" name="직사각형 111"/>
              <p:cNvSpPr/>
              <p:nvPr/>
            </p:nvSpPr>
            <p:spPr>
              <a:xfrm>
                <a:off x="0" y="0"/>
                <a:ext cx="168910" cy="14067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cxnSp>
            <p:nvCxnSpPr>
              <p:cNvPr id="113" name="직선 연결선 112"/>
              <p:cNvCxnSpPr/>
              <p:nvPr/>
            </p:nvCxnSpPr>
            <p:spPr>
              <a:xfrm>
                <a:off x="0" y="70338"/>
                <a:ext cx="168910" cy="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7" name="AutoShape 141"/>
            <p:cNvCxnSpPr>
              <a:cxnSpLocks noChangeShapeType="1"/>
            </p:cNvCxnSpPr>
            <p:nvPr/>
          </p:nvCxnSpPr>
          <p:spPr bwMode="auto">
            <a:xfrm>
              <a:off x="430887" y="161171"/>
              <a:ext cx="158115"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
          <p:nvSpPr>
            <p:cNvPr id="109" name="직사각형 108"/>
            <p:cNvSpPr/>
            <p:nvPr/>
          </p:nvSpPr>
          <p:spPr>
            <a:xfrm>
              <a:off x="0" y="0"/>
              <a:ext cx="798548" cy="25239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sz="3600" b="1"/>
            </a:p>
          </p:txBody>
        </p:sp>
      </p:grpSp>
      <p:cxnSp>
        <p:nvCxnSpPr>
          <p:cNvPr id="93" name="AutoShape 141"/>
          <p:cNvCxnSpPr>
            <a:cxnSpLocks noChangeShapeType="1"/>
          </p:cNvCxnSpPr>
          <p:nvPr/>
        </p:nvCxnSpPr>
        <p:spPr bwMode="auto">
          <a:xfrm>
            <a:off x="4185163" y="4656979"/>
            <a:ext cx="515699" cy="1058429"/>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cxnSp>
        <p:nvCxnSpPr>
          <p:cNvPr id="94" name="AutoShape 141"/>
          <p:cNvCxnSpPr>
            <a:cxnSpLocks noChangeShapeType="1"/>
          </p:cNvCxnSpPr>
          <p:nvPr/>
        </p:nvCxnSpPr>
        <p:spPr bwMode="auto">
          <a:xfrm flipV="1">
            <a:off x="6422471" y="5475633"/>
            <a:ext cx="326567" cy="402203"/>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cxnSp>
        <p:nvCxnSpPr>
          <p:cNvPr id="97" name="AutoShape 141"/>
          <p:cNvCxnSpPr>
            <a:cxnSpLocks noChangeShapeType="1"/>
          </p:cNvCxnSpPr>
          <p:nvPr/>
        </p:nvCxnSpPr>
        <p:spPr bwMode="auto">
          <a:xfrm>
            <a:off x="2498574" y="5552683"/>
            <a:ext cx="312697" cy="484055"/>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cxnSp>
        <p:nvCxnSpPr>
          <p:cNvPr id="99" name="AutoShape 141"/>
          <p:cNvCxnSpPr>
            <a:cxnSpLocks noChangeShapeType="1"/>
          </p:cNvCxnSpPr>
          <p:nvPr/>
        </p:nvCxnSpPr>
        <p:spPr bwMode="auto">
          <a:xfrm>
            <a:off x="2498574" y="5321533"/>
            <a:ext cx="313349" cy="0"/>
          </a:xfrm>
          <a:prstGeom prst="straightConnector1">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5211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smtClean="0"/>
              <a:t>Introduction</a:t>
            </a:r>
          </a:p>
          <a:p>
            <a:pPr>
              <a:lnSpc>
                <a:spcPct val="150000"/>
              </a:lnSpc>
            </a:pPr>
            <a:r>
              <a:rPr lang="en-US" altLang="ko-KR" dirty="0" smtClean="0"/>
              <a:t>Backgrounds</a:t>
            </a:r>
          </a:p>
          <a:p>
            <a:pPr lvl="1">
              <a:lnSpc>
                <a:spcPct val="150000"/>
              </a:lnSpc>
            </a:pPr>
            <a:r>
              <a:rPr lang="en-US" altLang="ko-KR" sz="2000" dirty="0" smtClean="0"/>
              <a:t>Semantic PageRank</a:t>
            </a:r>
          </a:p>
          <a:p>
            <a:pPr lvl="1">
              <a:lnSpc>
                <a:spcPct val="150000"/>
              </a:lnSpc>
            </a:pPr>
            <a:r>
              <a:rPr lang="en-US" altLang="ko-KR" sz="2000" dirty="0" smtClean="0"/>
              <a:t>Big Data Approach</a:t>
            </a:r>
          </a:p>
          <a:p>
            <a:pPr>
              <a:lnSpc>
                <a:spcPct val="150000"/>
              </a:lnSpc>
            </a:pPr>
            <a:r>
              <a:rPr lang="en-US" altLang="ko-KR" b="1" u="sng" dirty="0"/>
              <a:t>Topic Model</a:t>
            </a:r>
          </a:p>
          <a:p>
            <a:pPr>
              <a:lnSpc>
                <a:spcPct val="150000"/>
              </a:lnSpc>
            </a:pPr>
            <a:r>
              <a:rPr lang="en-US" altLang="ko-KR" dirty="0" smtClean="0"/>
              <a:t>Research </a:t>
            </a:r>
            <a:r>
              <a:rPr lang="en-US" altLang="ko-KR" dirty="0"/>
              <a:t>Direction</a:t>
            </a:r>
            <a:endParaRPr lang="ko-KR" altLang="en-US" dirty="0"/>
          </a:p>
          <a:p>
            <a:pPr>
              <a:lnSpc>
                <a:spcPct val="150000"/>
              </a:lnSpc>
            </a:pPr>
            <a:endParaRPr lang="ko-KR" altLang="en-US" dirty="0"/>
          </a:p>
        </p:txBody>
      </p:sp>
      <p:sp>
        <p:nvSpPr>
          <p:cNvPr id="5" name="모서리가 둥근 직사각형 4"/>
          <p:cNvSpPr/>
          <p:nvPr/>
        </p:nvSpPr>
        <p:spPr>
          <a:xfrm>
            <a:off x="4786234" y="4047686"/>
            <a:ext cx="3394986" cy="1680537"/>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5085625" y="4087442"/>
            <a:ext cx="1719684" cy="392415"/>
            <a:chOff x="3284364" y="1414512"/>
            <a:chExt cx="1719684" cy="392415"/>
          </a:xfrm>
        </p:grpSpPr>
        <p:sp>
          <p:nvSpPr>
            <p:cNvPr id="24" name="타원 23"/>
            <p:cNvSpPr/>
            <p:nvPr/>
          </p:nvSpPr>
          <p:spPr>
            <a:xfrm>
              <a:off x="3284364" y="1556792"/>
              <a:ext cx="127000" cy="127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3456384" y="1414512"/>
              <a:ext cx="1547664" cy="392415"/>
            </a:xfrm>
            <a:prstGeom prst="rect">
              <a:avLst/>
            </a:prstGeom>
          </p:spPr>
          <p:txBody>
            <a:bodyPr wrap="square">
              <a:spAutoFit/>
            </a:bodyPr>
            <a:lstStyle/>
            <a:p>
              <a:pPr>
                <a:lnSpc>
                  <a:spcPts val="2500"/>
                </a:lnSpc>
              </a:pPr>
              <a:r>
                <a:rPr lang="en-US" altLang="ko-KR" b="1" dirty="0" smtClean="0">
                  <a:solidFill>
                    <a:srgbClr val="C00000"/>
                  </a:solidFill>
                  <a:latin typeface="Open Sans" charset="0"/>
                  <a:ea typeface="Open Sans" charset="0"/>
                  <a:cs typeface="Open Sans" charset="0"/>
                </a:rPr>
                <a:t>Topic Model</a:t>
              </a:r>
              <a:endParaRPr lang="en-US" altLang="ko-KR" b="1" dirty="0">
                <a:solidFill>
                  <a:srgbClr val="C00000"/>
                </a:solidFill>
                <a:latin typeface="Open Sans" charset="0"/>
                <a:ea typeface="Open Sans" charset="0"/>
                <a:cs typeface="Open Sans" charset="0"/>
              </a:endParaRPr>
            </a:p>
          </p:txBody>
        </p:sp>
      </p:grpSp>
      <p:grpSp>
        <p:nvGrpSpPr>
          <p:cNvPr id="26" name="그룹 25"/>
          <p:cNvGrpSpPr/>
          <p:nvPr/>
        </p:nvGrpSpPr>
        <p:grpSpPr>
          <a:xfrm>
            <a:off x="5240104" y="4670893"/>
            <a:ext cx="2581076" cy="760254"/>
            <a:chOff x="2856588" y="5488193"/>
            <a:chExt cx="2581076" cy="760254"/>
          </a:xfrm>
        </p:grpSpPr>
        <p:grpSp>
          <p:nvGrpSpPr>
            <p:cNvPr id="27" name="그룹 26"/>
            <p:cNvGrpSpPr/>
            <p:nvPr/>
          </p:nvGrpSpPr>
          <p:grpSpPr>
            <a:xfrm>
              <a:off x="2856588" y="5488193"/>
              <a:ext cx="2581076" cy="760254"/>
              <a:chOff x="35124" y="1690846"/>
              <a:chExt cx="2581076" cy="760254"/>
            </a:xfrm>
          </p:grpSpPr>
          <p:grpSp>
            <p:nvGrpSpPr>
              <p:cNvPr id="31" name="그룹 30"/>
              <p:cNvGrpSpPr/>
              <p:nvPr/>
            </p:nvGrpSpPr>
            <p:grpSpPr>
              <a:xfrm>
                <a:off x="35124" y="1690846"/>
                <a:ext cx="1184076" cy="633254"/>
                <a:chOff x="35124" y="1690846"/>
                <a:chExt cx="1184076" cy="633254"/>
              </a:xfrm>
            </p:grpSpPr>
            <p:sp>
              <p:nvSpPr>
                <p:cNvPr id="35" name="모서리가 둥근 직사각형 34"/>
                <p:cNvSpPr/>
                <p:nvPr/>
              </p:nvSpPr>
              <p:spPr>
                <a:xfrm>
                  <a:off x="35124" y="1690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36" name="한쪽 모서리가 잘린 사각형 35"/>
                <p:cNvSpPr/>
                <p:nvPr/>
              </p:nvSpPr>
              <p:spPr>
                <a:xfrm rot="10800000">
                  <a:off x="130784" y="1790977"/>
                  <a:ext cx="424092" cy="435062"/>
                </a:xfrm>
                <a:prstGeom prst="snip1Rect">
                  <a:avLst/>
                </a:prstGeom>
                <a:pattFill prst="dkHorz">
                  <a:fgClr>
                    <a:schemeClr val="accent2">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그룹 31"/>
              <p:cNvGrpSpPr/>
              <p:nvPr/>
            </p:nvGrpSpPr>
            <p:grpSpPr>
              <a:xfrm>
                <a:off x="1432124" y="1817846"/>
                <a:ext cx="1184076" cy="633254"/>
                <a:chOff x="1432124" y="1817846"/>
                <a:chExt cx="1184076" cy="633254"/>
              </a:xfrm>
            </p:grpSpPr>
            <p:sp>
              <p:nvSpPr>
                <p:cNvPr id="33" name="모서리가 둥근 직사각형 32"/>
                <p:cNvSpPr/>
                <p:nvPr/>
              </p:nvSpPr>
              <p:spPr>
                <a:xfrm>
                  <a:off x="1432124" y="1817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34" name="한쪽 모서리가 잘린 사각형 33"/>
                <p:cNvSpPr/>
                <p:nvPr/>
              </p:nvSpPr>
              <p:spPr>
                <a:xfrm rot="10800000">
                  <a:off x="2074629" y="1923574"/>
                  <a:ext cx="424092" cy="435062"/>
                </a:xfrm>
                <a:prstGeom prst="snip1Rect">
                  <a:avLst/>
                </a:prstGeom>
                <a:pattFill prst="dkHorz">
                  <a:fgClr>
                    <a:schemeClr val="accent5">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8" name="한쪽 모서리가 잘린 사각형 27"/>
            <p:cNvSpPr/>
            <p:nvPr/>
          </p:nvSpPr>
          <p:spPr>
            <a:xfrm rot="10800000">
              <a:off x="4372038" y="5730241"/>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한쪽 모서리가 잘린 사각형 28"/>
            <p:cNvSpPr/>
            <p:nvPr/>
          </p:nvSpPr>
          <p:spPr>
            <a:xfrm rot="10800000">
              <a:off x="3536836" y="5589864"/>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p:cNvCxnSpPr>
              <a:stCxn id="29" idx="2"/>
              <a:endCxn id="28" idx="0"/>
            </p:cNvCxnSpPr>
            <p:nvPr/>
          </p:nvCxnSpPr>
          <p:spPr>
            <a:xfrm>
              <a:off x="3960928" y="5807395"/>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모서리가 둥근 직사각형 92"/>
          <p:cNvSpPr/>
          <p:nvPr/>
        </p:nvSpPr>
        <p:spPr>
          <a:xfrm>
            <a:off x="4786234" y="1057233"/>
            <a:ext cx="2586129" cy="1354644"/>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4" name="그룹 93"/>
          <p:cNvGrpSpPr/>
          <p:nvPr/>
        </p:nvGrpSpPr>
        <p:grpSpPr>
          <a:xfrm>
            <a:off x="5257645" y="1546299"/>
            <a:ext cx="1593396" cy="667878"/>
            <a:chOff x="448991" y="1387606"/>
            <a:chExt cx="2397326" cy="1004849"/>
          </a:xfrm>
        </p:grpSpPr>
        <p:sp>
          <p:nvSpPr>
            <p:cNvPr id="95" name="한쪽 모서리가 잘린 사각형 94"/>
            <p:cNvSpPr/>
            <p:nvPr/>
          </p:nvSpPr>
          <p:spPr>
            <a:xfrm rot="10800000">
              <a:off x="1284193" y="1957393"/>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한쪽 모서리가 잘린 사각형 95"/>
            <p:cNvSpPr/>
            <p:nvPr/>
          </p:nvSpPr>
          <p:spPr>
            <a:xfrm rot="10800000">
              <a:off x="448991" y="1817016"/>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7" name="직선 화살표 연결선 96"/>
            <p:cNvCxnSpPr>
              <a:stCxn id="96" idx="2"/>
              <a:endCxn id="95" idx="0"/>
            </p:cNvCxnSpPr>
            <p:nvPr/>
          </p:nvCxnSpPr>
          <p:spPr>
            <a:xfrm>
              <a:off x="873083" y="2034547"/>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타원형 설명선 97"/>
            <p:cNvSpPr/>
            <p:nvPr/>
          </p:nvSpPr>
          <p:spPr>
            <a:xfrm>
              <a:off x="1751565" y="1387606"/>
              <a:ext cx="1094752" cy="834566"/>
            </a:xfrm>
            <a:prstGeom prst="wedgeEllipseCallout">
              <a:avLst>
                <a:gd name="adj1" fmla="val -63371"/>
                <a:gd name="adj2" fmla="val 42261"/>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9" name="그룹 98"/>
            <p:cNvGrpSpPr/>
            <p:nvPr/>
          </p:nvGrpSpPr>
          <p:grpSpPr>
            <a:xfrm>
              <a:off x="1827240" y="1529555"/>
              <a:ext cx="946877" cy="526403"/>
              <a:chOff x="1861818" y="1910009"/>
              <a:chExt cx="946877" cy="526403"/>
            </a:xfrm>
          </p:grpSpPr>
          <p:sp>
            <p:nvSpPr>
              <p:cNvPr id="100" name="타원 99"/>
              <p:cNvSpPr/>
              <p:nvPr/>
            </p:nvSpPr>
            <p:spPr>
              <a:xfrm>
                <a:off x="2387551" y="1910009"/>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타원 100"/>
              <p:cNvSpPr/>
              <p:nvPr/>
            </p:nvSpPr>
            <p:spPr>
              <a:xfrm>
                <a:off x="2216681" y="228000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타원 101"/>
              <p:cNvSpPr/>
              <p:nvPr/>
            </p:nvSpPr>
            <p:spPr>
              <a:xfrm>
                <a:off x="2652287" y="214625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3" name="왼쪽/오른쪽 화살표 102"/>
              <p:cNvSpPr/>
              <p:nvPr/>
            </p:nvSpPr>
            <p:spPr>
              <a:xfrm rot="20666589" flipV="1">
                <a:off x="2030942" y="2031039"/>
                <a:ext cx="336929" cy="45720"/>
              </a:xfrm>
              <a:prstGeom prst="leftRightArrow">
                <a:avLst>
                  <a:gd name="adj1" fmla="val 50000"/>
                  <a:gd name="adj2" fmla="val 103459"/>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타원 103"/>
              <p:cNvSpPr/>
              <p:nvPr/>
            </p:nvSpPr>
            <p:spPr>
              <a:xfrm>
                <a:off x="1861818" y="2062285"/>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5" name="왼쪽/오른쪽 화살표 104"/>
              <p:cNvSpPr/>
              <p:nvPr/>
            </p:nvSpPr>
            <p:spPr>
              <a:xfrm rot="1690824" flipV="1">
                <a:off x="2006902" y="2250946"/>
                <a:ext cx="201671" cy="45720"/>
              </a:xfrm>
              <a:prstGeom prst="leftRightArrow">
                <a:avLst>
                  <a:gd name="adj1" fmla="val 50000"/>
                  <a:gd name="adj2" fmla="val 87246"/>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왼쪽/오른쪽 화살표 105"/>
              <p:cNvSpPr/>
              <p:nvPr/>
            </p:nvSpPr>
            <p:spPr>
              <a:xfrm rot="346809" flipV="1">
                <a:off x="2046522" y="2165312"/>
                <a:ext cx="585603" cy="45720"/>
              </a:xfrm>
              <a:prstGeom prst="leftRightArrow">
                <a:avLst>
                  <a:gd name="adj1" fmla="val 50000"/>
                  <a:gd name="adj2" fmla="val 90935"/>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왼쪽/오른쪽 화살표 106"/>
              <p:cNvSpPr/>
              <p:nvPr/>
            </p:nvSpPr>
            <p:spPr>
              <a:xfrm rot="20670505" flipV="1">
                <a:off x="2401459" y="2285352"/>
                <a:ext cx="238629" cy="45720"/>
              </a:xfrm>
              <a:prstGeom prst="leftRightArrow">
                <a:avLst>
                  <a:gd name="adj1" fmla="val 50000"/>
                  <a:gd name="adj2" fmla="val 85262"/>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8" name="직사각형 107"/>
          <p:cNvSpPr/>
          <p:nvPr/>
        </p:nvSpPr>
        <p:spPr>
          <a:xfrm>
            <a:off x="5257644" y="1052736"/>
            <a:ext cx="1865645" cy="412934"/>
          </a:xfrm>
          <a:prstGeom prst="rect">
            <a:avLst/>
          </a:prstGeom>
        </p:spPr>
        <p:txBody>
          <a:bodyPr wrap="square">
            <a:spAutoFit/>
          </a:bodyPr>
          <a:lstStyle/>
          <a:p>
            <a:pPr>
              <a:lnSpc>
                <a:spcPts val="2500"/>
              </a:lnSpc>
            </a:pPr>
            <a:r>
              <a:rPr lang="en-US" altLang="ko-KR" sz="1400" dirty="0" smtClean="0">
                <a:solidFill>
                  <a:schemeClr val="tx1">
                    <a:lumMod val="65000"/>
                    <a:lumOff val="35000"/>
                  </a:schemeClr>
                </a:solidFill>
                <a:latin typeface="Open Sans" charset="0"/>
                <a:ea typeface="Open Sans" charset="0"/>
                <a:cs typeface="Open Sans" charset="0"/>
              </a:rPr>
              <a:t>Semantic PageRank</a:t>
            </a:r>
            <a:endParaRPr lang="en-US" altLang="ko-KR" sz="1400" dirty="0">
              <a:solidFill>
                <a:schemeClr val="tx1">
                  <a:lumMod val="65000"/>
                  <a:lumOff val="35000"/>
                </a:schemeClr>
              </a:solidFill>
              <a:latin typeface="Open Sans" charset="0"/>
              <a:ea typeface="Open Sans" charset="0"/>
              <a:cs typeface="Open Sans" charset="0"/>
            </a:endParaRPr>
          </a:p>
        </p:txBody>
      </p:sp>
      <p:sp>
        <p:nvSpPr>
          <p:cNvPr id="109" name="타원 108"/>
          <p:cNvSpPr/>
          <p:nvPr/>
        </p:nvSpPr>
        <p:spPr>
          <a:xfrm>
            <a:off x="5085625" y="1203396"/>
            <a:ext cx="127000" cy="127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모서리가 둥근 직사각형 109"/>
          <p:cNvSpPr/>
          <p:nvPr/>
        </p:nvSpPr>
        <p:spPr>
          <a:xfrm>
            <a:off x="4786234" y="2549027"/>
            <a:ext cx="2586129" cy="1354644"/>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1" name="그룹 110"/>
          <p:cNvGrpSpPr/>
          <p:nvPr/>
        </p:nvGrpSpPr>
        <p:grpSpPr>
          <a:xfrm>
            <a:off x="5085625" y="2541503"/>
            <a:ext cx="2799804" cy="379143"/>
            <a:chOff x="-71586" y="1123762"/>
            <a:chExt cx="2799804" cy="379143"/>
          </a:xfrm>
        </p:grpSpPr>
        <p:sp>
          <p:nvSpPr>
            <p:cNvPr id="112" name="타원 111"/>
            <p:cNvSpPr/>
            <p:nvPr/>
          </p:nvSpPr>
          <p:spPr>
            <a:xfrm>
              <a:off x="-71586" y="1286138"/>
              <a:ext cx="127000" cy="127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113" name="직사각형 112"/>
            <p:cNvSpPr/>
            <p:nvPr/>
          </p:nvSpPr>
          <p:spPr>
            <a:xfrm>
              <a:off x="100434" y="1123762"/>
              <a:ext cx="2627784" cy="379143"/>
            </a:xfrm>
            <a:prstGeom prst="rect">
              <a:avLst/>
            </a:prstGeom>
          </p:spPr>
          <p:txBody>
            <a:bodyPr wrap="square">
              <a:spAutoFit/>
            </a:bodyPr>
            <a:lstStyle/>
            <a:p>
              <a:pPr>
                <a:lnSpc>
                  <a:spcPts val="2500"/>
                </a:lnSpc>
              </a:pPr>
              <a:r>
                <a:rPr lang="en-US" altLang="ko-KR" sz="1400" dirty="0" smtClean="0">
                  <a:solidFill>
                    <a:schemeClr val="tx1">
                      <a:lumMod val="65000"/>
                      <a:lumOff val="35000"/>
                    </a:schemeClr>
                  </a:solidFill>
                  <a:latin typeface="Open Sans" charset="0"/>
                  <a:ea typeface="Open Sans" charset="0"/>
                  <a:cs typeface="Open Sans" charset="0"/>
                </a:rPr>
                <a:t>Big Data Approach</a:t>
              </a:r>
              <a:endParaRPr lang="en-US" altLang="ko-KR" sz="1400" dirty="0">
                <a:solidFill>
                  <a:schemeClr val="tx1">
                    <a:lumMod val="65000"/>
                    <a:lumOff val="35000"/>
                  </a:schemeClr>
                </a:solidFill>
                <a:latin typeface="Open Sans" charset="0"/>
                <a:ea typeface="Open Sans" charset="0"/>
                <a:cs typeface="Open Sans" charset="0"/>
              </a:endParaRPr>
            </a:p>
          </p:txBody>
        </p:sp>
      </p:grpSp>
      <p:grpSp>
        <p:nvGrpSpPr>
          <p:cNvPr id="114" name="그룹 113"/>
          <p:cNvGrpSpPr/>
          <p:nvPr/>
        </p:nvGrpSpPr>
        <p:grpSpPr>
          <a:xfrm>
            <a:off x="5663704" y="3129273"/>
            <a:ext cx="955698" cy="619750"/>
            <a:chOff x="793636" y="4844860"/>
            <a:chExt cx="1780941" cy="1154902"/>
          </a:xfrm>
        </p:grpSpPr>
        <p:sp>
          <p:nvSpPr>
            <p:cNvPr id="115" name="타원 114"/>
            <p:cNvSpPr/>
            <p:nvPr/>
          </p:nvSpPr>
          <p:spPr>
            <a:xfrm>
              <a:off x="793636" y="4844860"/>
              <a:ext cx="1780941" cy="1154902"/>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타원 115"/>
            <p:cNvSpPr/>
            <p:nvPr/>
          </p:nvSpPr>
          <p:spPr>
            <a:xfrm>
              <a:off x="1220629" y="5129689"/>
              <a:ext cx="73342" cy="733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타원 116"/>
            <p:cNvSpPr/>
            <p:nvPr/>
          </p:nvSpPr>
          <p:spPr>
            <a:xfrm>
              <a:off x="1280160" y="5644994"/>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타원 117"/>
            <p:cNvSpPr/>
            <p:nvPr/>
          </p:nvSpPr>
          <p:spPr>
            <a:xfrm>
              <a:off x="1661246" y="5376591"/>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타원 118"/>
            <p:cNvSpPr/>
            <p:nvPr/>
          </p:nvSpPr>
          <p:spPr>
            <a:xfrm>
              <a:off x="2050291" y="583379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타원 119"/>
            <p:cNvSpPr/>
            <p:nvPr/>
          </p:nvSpPr>
          <p:spPr>
            <a:xfrm>
              <a:off x="2155535" y="522920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타원 120"/>
            <p:cNvSpPr/>
            <p:nvPr/>
          </p:nvSpPr>
          <p:spPr>
            <a:xfrm>
              <a:off x="2326405" y="54906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타원 121"/>
            <p:cNvSpPr/>
            <p:nvPr/>
          </p:nvSpPr>
          <p:spPr>
            <a:xfrm>
              <a:off x="1624104" y="5750939"/>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타원 122"/>
            <p:cNvSpPr/>
            <p:nvPr/>
          </p:nvSpPr>
          <p:spPr>
            <a:xfrm>
              <a:off x="1249505" y="5349870"/>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타원 123"/>
            <p:cNvSpPr/>
            <p:nvPr/>
          </p:nvSpPr>
          <p:spPr>
            <a:xfrm>
              <a:off x="2063049" y="500846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타원 124"/>
            <p:cNvSpPr/>
            <p:nvPr/>
          </p:nvSpPr>
          <p:spPr>
            <a:xfrm>
              <a:off x="1954105" y="549431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타원 125"/>
            <p:cNvSpPr/>
            <p:nvPr/>
          </p:nvSpPr>
          <p:spPr>
            <a:xfrm flipH="1" flipV="1">
              <a:off x="913874" y="52892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타원 126"/>
            <p:cNvSpPr/>
            <p:nvPr/>
          </p:nvSpPr>
          <p:spPr>
            <a:xfrm>
              <a:off x="1616768" y="4956861"/>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8" name="직선 연결선 127"/>
            <p:cNvCxnSpPr>
              <a:stCxn id="127" idx="3"/>
              <a:endCxn id="123" idx="7"/>
            </p:cNvCxnSpPr>
            <p:nvPr/>
          </p:nvCxnSpPr>
          <p:spPr>
            <a:xfrm flipH="1">
              <a:off x="1336952" y="5044308"/>
              <a:ext cx="294819" cy="320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 128"/>
            <p:cNvCxnSpPr>
              <a:stCxn id="127" idx="6"/>
              <a:endCxn id="124" idx="2"/>
            </p:cNvCxnSpPr>
            <p:nvPr/>
          </p:nvCxnSpPr>
          <p:spPr>
            <a:xfrm>
              <a:off x="1719218" y="5008086"/>
              <a:ext cx="343831" cy="375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직선 연결선 129"/>
            <p:cNvCxnSpPr>
              <a:stCxn id="127" idx="2"/>
              <a:endCxn id="116" idx="7"/>
            </p:cNvCxnSpPr>
            <p:nvPr/>
          </p:nvCxnSpPr>
          <p:spPr>
            <a:xfrm flipH="1">
              <a:off x="1283230" y="5008086"/>
              <a:ext cx="333538" cy="1323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p:cNvCxnSpPr>
              <a:stCxn id="116" idx="2"/>
              <a:endCxn id="126" idx="3"/>
            </p:cNvCxnSpPr>
            <p:nvPr/>
          </p:nvCxnSpPr>
          <p:spPr>
            <a:xfrm flipH="1">
              <a:off x="952898" y="5166360"/>
              <a:ext cx="267731" cy="12953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p:cNvCxnSpPr>
              <a:stCxn id="118" idx="1"/>
              <a:endCxn id="116" idx="5"/>
            </p:cNvCxnSpPr>
            <p:nvPr/>
          </p:nvCxnSpPr>
          <p:spPr>
            <a:xfrm flipH="1" flipV="1">
              <a:off x="1283230" y="5192290"/>
              <a:ext cx="384712" cy="1909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p:cNvCxnSpPr>
              <a:stCxn id="120" idx="2"/>
              <a:endCxn id="118" idx="6"/>
            </p:cNvCxnSpPr>
            <p:nvPr/>
          </p:nvCxnSpPr>
          <p:spPr>
            <a:xfrm flipH="1">
              <a:off x="1706966" y="5252060"/>
              <a:ext cx="448569" cy="14739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p:cNvCxnSpPr>
              <a:stCxn id="121" idx="1"/>
              <a:endCxn id="127" idx="5"/>
            </p:cNvCxnSpPr>
            <p:nvPr/>
          </p:nvCxnSpPr>
          <p:spPr>
            <a:xfrm flipH="1" flipV="1">
              <a:off x="1704215" y="5044308"/>
              <a:ext cx="628886" cy="45299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직선 연결선 134"/>
            <p:cNvCxnSpPr>
              <a:stCxn id="125" idx="3"/>
              <a:endCxn id="122" idx="7"/>
            </p:cNvCxnSpPr>
            <p:nvPr/>
          </p:nvCxnSpPr>
          <p:spPr>
            <a:xfrm flipH="1">
              <a:off x="1687509" y="5557716"/>
              <a:ext cx="277475" cy="20410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직선 연결선 135"/>
            <p:cNvCxnSpPr>
              <a:stCxn id="122" idx="2"/>
              <a:endCxn id="117" idx="5"/>
            </p:cNvCxnSpPr>
            <p:nvPr/>
          </p:nvCxnSpPr>
          <p:spPr>
            <a:xfrm flipH="1" flipV="1">
              <a:off x="1319184" y="5684018"/>
              <a:ext cx="304920" cy="1040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p:cNvCxnSpPr>
              <a:stCxn id="119" idx="2"/>
              <a:endCxn id="122" idx="6"/>
            </p:cNvCxnSpPr>
            <p:nvPr/>
          </p:nvCxnSpPr>
          <p:spPr>
            <a:xfrm flipH="1" flipV="1">
              <a:off x="1698388" y="5788081"/>
              <a:ext cx="351903" cy="685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직선 연결선 137"/>
            <p:cNvCxnSpPr>
              <a:stCxn id="125" idx="4"/>
              <a:endCxn id="119" idx="0"/>
            </p:cNvCxnSpPr>
            <p:nvPr/>
          </p:nvCxnSpPr>
          <p:spPr>
            <a:xfrm>
              <a:off x="1991247" y="5568595"/>
              <a:ext cx="81904" cy="26519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직선 연결선 138"/>
            <p:cNvCxnSpPr>
              <a:stCxn id="125" idx="1"/>
              <a:endCxn id="118" idx="6"/>
            </p:cNvCxnSpPr>
            <p:nvPr/>
          </p:nvCxnSpPr>
          <p:spPr>
            <a:xfrm flipH="1" flipV="1">
              <a:off x="1706966" y="5399451"/>
              <a:ext cx="258018" cy="1057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p:cNvCxnSpPr>
              <a:stCxn id="122" idx="1"/>
              <a:endCxn id="123" idx="5"/>
            </p:cNvCxnSpPr>
            <p:nvPr/>
          </p:nvCxnSpPr>
          <p:spPr>
            <a:xfrm flipH="1" flipV="1">
              <a:off x="1336952" y="5437317"/>
              <a:ext cx="298031" cy="3245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직선 연결선 140"/>
            <p:cNvCxnSpPr>
              <a:stCxn id="124" idx="4"/>
              <a:endCxn id="120" idx="1"/>
            </p:cNvCxnSpPr>
            <p:nvPr/>
          </p:nvCxnSpPr>
          <p:spPr>
            <a:xfrm>
              <a:off x="2100191" y="5082745"/>
              <a:ext cx="62040" cy="1531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직선 연결선 141"/>
            <p:cNvCxnSpPr>
              <a:stCxn id="121" idx="2"/>
              <a:endCxn id="125" idx="6"/>
            </p:cNvCxnSpPr>
            <p:nvPr/>
          </p:nvCxnSpPr>
          <p:spPr>
            <a:xfrm flipH="1">
              <a:off x="2028389" y="5513462"/>
              <a:ext cx="298016" cy="1799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p:cNvCxnSpPr>
              <a:stCxn id="116" idx="1"/>
              <a:endCxn id="115" idx="1"/>
            </p:cNvCxnSpPr>
            <p:nvPr/>
          </p:nvCxnSpPr>
          <p:spPr>
            <a:xfrm flipH="1" flipV="1">
              <a:off x="1054449" y="5013991"/>
              <a:ext cx="176921" cy="1264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p:cNvCxnSpPr>
              <a:stCxn id="116" idx="0"/>
            </p:cNvCxnSpPr>
            <p:nvPr/>
          </p:nvCxnSpPr>
          <p:spPr>
            <a:xfrm flipV="1">
              <a:off x="1257300" y="4869160"/>
              <a:ext cx="157027" cy="26052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p:cNvCxnSpPr/>
            <p:nvPr/>
          </p:nvCxnSpPr>
          <p:spPr>
            <a:xfrm flipH="1" flipV="1">
              <a:off x="2063050" y="4913010"/>
              <a:ext cx="27877" cy="9507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p:cNvCxnSpPr>
              <a:stCxn id="127" idx="0"/>
            </p:cNvCxnSpPr>
            <p:nvPr/>
          </p:nvCxnSpPr>
          <p:spPr>
            <a:xfrm flipV="1">
              <a:off x="1667993" y="4869160"/>
              <a:ext cx="223140" cy="8770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직선 연결선 146"/>
            <p:cNvCxnSpPr>
              <a:endCxn id="120" idx="7"/>
            </p:cNvCxnSpPr>
            <p:nvPr/>
          </p:nvCxnSpPr>
          <p:spPr>
            <a:xfrm flipH="1">
              <a:off x="2194559" y="5082745"/>
              <a:ext cx="209724" cy="15315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8" name="타원 147"/>
            <p:cNvSpPr/>
            <p:nvPr/>
          </p:nvSpPr>
          <p:spPr>
            <a:xfrm>
              <a:off x="1649233" y="5554313"/>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9" name="직선 연결선 148"/>
            <p:cNvCxnSpPr>
              <a:stCxn id="118" idx="4"/>
              <a:endCxn id="148" idx="0"/>
            </p:cNvCxnSpPr>
            <p:nvPr/>
          </p:nvCxnSpPr>
          <p:spPr>
            <a:xfrm flipH="1">
              <a:off x="1672093" y="5422311"/>
              <a:ext cx="12013" cy="13200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49"/>
            <p:cNvCxnSpPr>
              <a:stCxn id="148" idx="3"/>
              <a:endCxn id="117" idx="6"/>
            </p:cNvCxnSpPr>
            <p:nvPr/>
          </p:nvCxnSpPr>
          <p:spPr>
            <a:xfrm flipH="1">
              <a:off x="1325880" y="5593337"/>
              <a:ext cx="330049" cy="7451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직선 연결선 150"/>
            <p:cNvCxnSpPr>
              <a:stCxn id="123" idx="5"/>
              <a:endCxn id="148" idx="1"/>
            </p:cNvCxnSpPr>
            <p:nvPr/>
          </p:nvCxnSpPr>
          <p:spPr>
            <a:xfrm>
              <a:off x="1336952" y="5437317"/>
              <a:ext cx="318977" cy="12369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p:cNvCxnSpPr>
              <a:stCxn id="123" idx="3"/>
              <a:endCxn id="154" idx="3"/>
            </p:cNvCxnSpPr>
            <p:nvPr/>
          </p:nvCxnSpPr>
          <p:spPr>
            <a:xfrm flipH="1">
              <a:off x="991922" y="5437317"/>
              <a:ext cx="272586" cy="15374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직선 연결선 152"/>
            <p:cNvCxnSpPr>
              <a:stCxn id="123" idx="2"/>
              <a:endCxn id="126" idx="2"/>
            </p:cNvCxnSpPr>
            <p:nvPr/>
          </p:nvCxnSpPr>
          <p:spPr>
            <a:xfrm flipH="1" flipV="1">
              <a:off x="959594" y="5312062"/>
              <a:ext cx="289911" cy="890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4" name="타원 153"/>
            <p:cNvSpPr/>
            <p:nvPr/>
          </p:nvSpPr>
          <p:spPr>
            <a:xfrm flipH="1" flipV="1">
              <a:off x="952898" y="5584368"/>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5" name="직선 연결선 154"/>
            <p:cNvCxnSpPr>
              <a:stCxn id="126" idx="0"/>
            </p:cNvCxnSpPr>
            <p:nvPr/>
          </p:nvCxnSpPr>
          <p:spPr>
            <a:xfrm>
              <a:off x="936734" y="5334922"/>
              <a:ext cx="39024" cy="24944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직선 연결선 155"/>
            <p:cNvCxnSpPr>
              <a:stCxn id="154" idx="2"/>
              <a:endCxn id="117" idx="2"/>
            </p:cNvCxnSpPr>
            <p:nvPr/>
          </p:nvCxnSpPr>
          <p:spPr>
            <a:xfrm>
              <a:off x="998618" y="5607228"/>
              <a:ext cx="281542" cy="606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직선 연결선 156"/>
            <p:cNvCxnSpPr>
              <a:stCxn id="117" idx="3"/>
              <a:endCxn id="115" idx="3"/>
            </p:cNvCxnSpPr>
            <p:nvPr/>
          </p:nvCxnSpPr>
          <p:spPr>
            <a:xfrm flipH="1">
              <a:off x="1054449" y="5684018"/>
              <a:ext cx="232407" cy="14661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직선 연결선 157"/>
            <p:cNvCxnSpPr>
              <a:stCxn id="126" idx="6"/>
              <a:endCxn id="115" idx="2"/>
            </p:cNvCxnSpPr>
            <p:nvPr/>
          </p:nvCxnSpPr>
          <p:spPr>
            <a:xfrm flipH="1">
              <a:off x="793636" y="5312062"/>
              <a:ext cx="120238" cy="11024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p:cNvCxnSpPr>
              <a:stCxn id="120" idx="4"/>
              <a:endCxn id="119" idx="7"/>
            </p:cNvCxnSpPr>
            <p:nvPr/>
          </p:nvCxnSpPr>
          <p:spPr>
            <a:xfrm flipH="1">
              <a:off x="2089315" y="5274920"/>
              <a:ext cx="89080" cy="56556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직선 연결선 159"/>
            <p:cNvCxnSpPr>
              <a:stCxn id="119" idx="6"/>
              <a:endCxn id="115" idx="5"/>
            </p:cNvCxnSpPr>
            <p:nvPr/>
          </p:nvCxnSpPr>
          <p:spPr>
            <a:xfrm flipV="1">
              <a:off x="2096011" y="5830631"/>
              <a:ext cx="217753" cy="2601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직선 연결선 160"/>
            <p:cNvCxnSpPr>
              <a:stCxn id="122" idx="4"/>
            </p:cNvCxnSpPr>
            <p:nvPr/>
          </p:nvCxnSpPr>
          <p:spPr>
            <a:xfrm flipH="1">
              <a:off x="1426369" y="5825223"/>
              <a:ext cx="234877" cy="1493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2" name="타원 161"/>
            <p:cNvSpPr/>
            <p:nvPr/>
          </p:nvSpPr>
          <p:spPr>
            <a:xfrm>
              <a:off x="1310720" y="584364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3" name="직선 연결선 162"/>
            <p:cNvCxnSpPr>
              <a:stCxn id="117" idx="4"/>
              <a:endCxn id="162" idx="0"/>
            </p:cNvCxnSpPr>
            <p:nvPr/>
          </p:nvCxnSpPr>
          <p:spPr>
            <a:xfrm>
              <a:off x="1303020" y="5690714"/>
              <a:ext cx="30560" cy="1529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p:cNvCxnSpPr>
              <a:endCxn id="121" idx="7"/>
            </p:cNvCxnSpPr>
            <p:nvPr/>
          </p:nvCxnSpPr>
          <p:spPr>
            <a:xfrm flipH="1">
              <a:off x="2365429" y="5287788"/>
              <a:ext cx="170368" cy="20951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5" name="타원 164"/>
            <p:cNvSpPr/>
            <p:nvPr/>
          </p:nvSpPr>
          <p:spPr>
            <a:xfrm>
              <a:off x="952898" y="5562425"/>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타원 165"/>
            <p:cNvSpPr/>
            <p:nvPr/>
          </p:nvSpPr>
          <p:spPr>
            <a:xfrm>
              <a:off x="2004213" y="525444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38118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Topic Model</a:t>
            </a:r>
            <a:endParaRPr lang="ko-KR" altLang="en-US" dirty="0"/>
          </a:p>
        </p:txBody>
      </p:sp>
      <p:sp>
        <p:nvSpPr>
          <p:cNvPr id="3" name="내용 개체 틀 2"/>
          <p:cNvSpPr>
            <a:spLocks noGrp="1"/>
          </p:cNvSpPr>
          <p:nvPr>
            <p:ph idx="1"/>
          </p:nvPr>
        </p:nvSpPr>
        <p:spPr/>
        <p:txBody>
          <a:bodyPr>
            <a:normAutofit/>
          </a:bodyPr>
          <a:lstStyle/>
          <a:p>
            <a:r>
              <a:rPr lang="en-US" altLang="ko-KR" dirty="0" smtClean="0"/>
              <a:t>Previous Approach</a:t>
            </a:r>
          </a:p>
          <a:p>
            <a:pPr lvl="1"/>
            <a:r>
              <a:rPr lang="en-US" altLang="ko-KR" dirty="0"/>
              <a:t>Vector Space Model </a:t>
            </a:r>
            <a:r>
              <a:rPr lang="en-US" altLang="ko-KR" sz="1600" dirty="0">
                <a:solidFill>
                  <a:schemeClr val="accent6">
                    <a:lumMod val="50000"/>
                  </a:schemeClr>
                </a:solidFill>
              </a:rPr>
              <a:t>[G. Salton et al., ACM 1975]</a:t>
            </a:r>
          </a:p>
          <a:p>
            <a:pPr lvl="1"/>
            <a:r>
              <a:rPr lang="en-US" altLang="ko-KR" dirty="0" smtClean="0"/>
              <a:t>Limitation</a:t>
            </a:r>
          </a:p>
          <a:p>
            <a:pPr lvl="2"/>
            <a:r>
              <a:rPr lang="en-US" altLang="ko-KR" dirty="0" smtClean="0"/>
              <a:t>Curse </a:t>
            </a:r>
            <a:r>
              <a:rPr lang="en-US" altLang="ko-KR" dirty="0"/>
              <a:t>of dimensionality</a:t>
            </a:r>
          </a:p>
          <a:p>
            <a:pPr lvl="2"/>
            <a:r>
              <a:rPr lang="en-US" altLang="ko-KR" dirty="0"/>
              <a:t>Do not capture semantic </a:t>
            </a:r>
            <a:r>
              <a:rPr lang="en-US" altLang="ko-KR" dirty="0" smtClean="0"/>
              <a:t>relations</a:t>
            </a:r>
          </a:p>
          <a:p>
            <a:pPr marL="914400" lvl="2" indent="0">
              <a:buNone/>
            </a:pPr>
            <a:r>
              <a:rPr lang="en-US" altLang="ko-KR" dirty="0" smtClean="0"/>
              <a:t>     between words</a:t>
            </a:r>
          </a:p>
          <a:p>
            <a:pPr marL="914400" lvl="2" indent="0">
              <a:buNone/>
            </a:pPr>
            <a:endParaRPr lang="en-US" altLang="ko-KR" dirty="0" smtClean="0"/>
          </a:p>
          <a:p>
            <a:r>
              <a:rPr lang="en-US" altLang="ko-KR" dirty="0" smtClean="0"/>
              <a:t>Topic Model</a:t>
            </a:r>
          </a:p>
          <a:p>
            <a:pPr lvl="1"/>
            <a:r>
              <a:rPr lang="en-US" altLang="ko-KR" dirty="0" smtClean="0"/>
              <a:t>Statistical model</a:t>
            </a:r>
          </a:p>
          <a:p>
            <a:pPr lvl="1"/>
            <a:r>
              <a:rPr lang="en-US" altLang="ko-KR" dirty="0" smtClean="0"/>
              <a:t>To </a:t>
            </a:r>
            <a:r>
              <a:rPr lang="en-US" altLang="ko-KR" dirty="0"/>
              <a:t>discover hidden topics in </a:t>
            </a:r>
            <a:r>
              <a:rPr lang="en-US" altLang="ko-KR" dirty="0" smtClean="0"/>
              <a:t>documents</a:t>
            </a:r>
          </a:p>
          <a:p>
            <a:pPr lvl="1"/>
            <a:r>
              <a:rPr lang="en-US" altLang="ko-KR" dirty="0" smtClean="0"/>
              <a:t>Early topic model</a:t>
            </a:r>
          </a:p>
          <a:p>
            <a:pPr lvl="2"/>
            <a:r>
              <a:rPr lang="en-US" altLang="ko-KR" sz="1600" dirty="0" smtClean="0"/>
              <a:t>Latent Semantic Indexing</a:t>
            </a:r>
          </a:p>
          <a:p>
            <a:pPr marL="914400" lvl="2" indent="0">
              <a:buNone/>
            </a:pPr>
            <a:r>
              <a:rPr lang="en-US" altLang="ko-KR" dirty="0"/>
              <a:t> </a:t>
            </a:r>
            <a:r>
              <a:rPr lang="en-US" altLang="ko-KR" dirty="0" smtClean="0"/>
              <a:t>  </a:t>
            </a:r>
            <a:r>
              <a:rPr lang="en-US" altLang="ko-KR" sz="1600" dirty="0" smtClean="0"/>
              <a:t> </a:t>
            </a:r>
            <a:r>
              <a:rPr lang="en-US" altLang="ko-KR" sz="1400" dirty="0" smtClean="0">
                <a:solidFill>
                  <a:schemeClr val="accent6">
                    <a:lumMod val="50000"/>
                  </a:schemeClr>
                </a:solidFill>
              </a:rPr>
              <a:t>[C. Papadimitriou et al., PODS 1998]</a:t>
            </a:r>
            <a:endParaRPr lang="en-US" altLang="ko-KR" sz="1400" dirty="0">
              <a:solidFill>
                <a:schemeClr val="accent6">
                  <a:lumMod val="50000"/>
                </a:schemeClr>
              </a:solidFill>
            </a:endParaRPr>
          </a:p>
        </p:txBody>
      </p:sp>
      <p:grpSp>
        <p:nvGrpSpPr>
          <p:cNvPr id="9" name="그룹 8"/>
          <p:cNvGrpSpPr/>
          <p:nvPr/>
        </p:nvGrpSpPr>
        <p:grpSpPr>
          <a:xfrm>
            <a:off x="5890595" y="3717032"/>
            <a:ext cx="3001885" cy="2866182"/>
            <a:chOff x="5724128" y="1720088"/>
            <a:chExt cx="3001885" cy="2866182"/>
          </a:xfrm>
        </p:grpSpPr>
        <p:grpSp>
          <p:nvGrpSpPr>
            <p:cNvPr id="20" name="그룹 19"/>
            <p:cNvGrpSpPr/>
            <p:nvPr/>
          </p:nvGrpSpPr>
          <p:grpSpPr>
            <a:xfrm>
              <a:off x="6398888" y="1720088"/>
              <a:ext cx="1731236" cy="936076"/>
              <a:chOff x="6201237" y="2883109"/>
              <a:chExt cx="1731236" cy="936076"/>
            </a:xfrm>
          </p:grpSpPr>
          <p:sp>
            <p:nvSpPr>
              <p:cNvPr id="5" name="직사각형 4"/>
              <p:cNvSpPr/>
              <p:nvPr/>
            </p:nvSpPr>
            <p:spPr>
              <a:xfrm>
                <a:off x="6315636" y="3182060"/>
                <a:ext cx="1485398" cy="490676"/>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6374259" y="3216036"/>
                <a:ext cx="1334787" cy="400110"/>
              </a:xfrm>
              <a:prstGeom prst="rect">
                <a:avLst/>
              </a:prstGeom>
              <a:noFill/>
            </p:spPr>
            <p:txBody>
              <a:bodyPr wrap="square" rtlCol="0">
                <a:spAutoFit/>
              </a:bodyPr>
              <a:lstStyle/>
              <a:p>
                <a:r>
                  <a:rPr lang="en-US" altLang="ko-KR" sz="1000" dirty="0" smtClean="0"/>
                  <a:t>color </a:t>
                </a:r>
                <a:r>
                  <a:rPr lang="en-US" altLang="ko-KR" sz="1000" dirty="0" err="1" smtClean="0"/>
                  <a:t>color</a:t>
                </a:r>
                <a:r>
                  <a:rPr lang="en-US" altLang="ko-KR" sz="1000" dirty="0" smtClean="0"/>
                  <a:t> fruit</a:t>
                </a:r>
              </a:p>
              <a:p>
                <a:r>
                  <a:rPr lang="en-US" altLang="ko-KR" sz="1000" dirty="0"/>
                  <a:t>school </a:t>
                </a:r>
                <a:r>
                  <a:rPr lang="en-US" altLang="ko-KR" sz="1000" dirty="0" err="1" smtClean="0"/>
                  <a:t>school</a:t>
                </a:r>
                <a:r>
                  <a:rPr lang="en-US" altLang="ko-KR" sz="1000" dirty="0" smtClean="0"/>
                  <a:t> color</a:t>
                </a:r>
                <a:endParaRPr lang="ko-KR" altLang="en-US" sz="1000" dirty="0"/>
              </a:p>
            </p:txBody>
          </p:sp>
          <p:sp>
            <p:nvSpPr>
              <p:cNvPr id="7" name="TextBox 6"/>
              <p:cNvSpPr txBox="1"/>
              <p:nvPr/>
            </p:nvSpPr>
            <p:spPr>
              <a:xfrm>
                <a:off x="6718277" y="2883109"/>
                <a:ext cx="709938" cy="307777"/>
              </a:xfrm>
              <a:prstGeom prst="rect">
                <a:avLst/>
              </a:prstGeom>
              <a:noFill/>
            </p:spPr>
            <p:txBody>
              <a:bodyPr wrap="square" rtlCol="0">
                <a:spAutoFit/>
              </a:bodyPr>
              <a:lstStyle/>
              <a:p>
                <a:r>
                  <a:rPr lang="en-US" altLang="ko-KR" sz="1400" dirty="0" smtClean="0">
                    <a:latin typeface="Calibri" pitchFamily="34" charset="0"/>
                    <a:cs typeface="Calibri" pitchFamily="34" charset="0"/>
                  </a:rPr>
                  <a:t>topics</a:t>
                </a:r>
                <a:endParaRPr lang="ko-KR" altLang="en-US" sz="1400" dirty="0">
                  <a:latin typeface="Calibri" pitchFamily="34" charset="0"/>
                  <a:cs typeface="Calibri" pitchFamily="34" charset="0"/>
                </a:endParaRPr>
              </a:p>
            </p:txBody>
          </p:sp>
          <p:sp>
            <p:nvSpPr>
              <p:cNvPr id="8" name="모서리가 둥근 직사각형 7"/>
              <p:cNvSpPr/>
              <p:nvPr/>
            </p:nvSpPr>
            <p:spPr>
              <a:xfrm>
                <a:off x="6201237" y="2883109"/>
                <a:ext cx="1731236" cy="936076"/>
              </a:xfrm>
              <a:prstGeom prst="roundRect">
                <a:avLst>
                  <a:gd name="adj" fmla="val 11786"/>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그룹 20"/>
            <p:cNvGrpSpPr/>
            <p:nvPr/>
          </p:nvGrpSpPr>
          <p:grpSpPr>
            <a:xfrm>
              <a:off x="5724128" y="2706533"/>
              <a:ext cx="3001885" cy="1879737"/>
              <a:chOff x="5428755" y="3869554"/>
              <a:chExt cx="3001885" cy="1879737"/>
            </a:xfrm>
          </p:grpSpPr>
          <p:graphicFrame>
            <p:nvGraphicFramePr>
              <p:cNvPr id="10" name="차트 9"/>
              <p:cNvGraphicFramePr/>
              <p:nvPr>
                <p:extLst>
                  <p:ext uri="{D42A27DB-BD31-4B8C-83A1-F6EECF244321}">
                    <p14:modId xmlns:p14="http://schemas.microsoft.com/office/powerpoint/2010/main" val="2548323144"/>
                  </p:ext>
                </p:extLst>
              </p:nvPr>
            </p:nvGraphicFramePr>
            <p:xfrm>
              <a:off x="5428755" y="4436928"/>
              <a:ext cx="1463029" cy="13123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차트 10"/>
              <p:cNvGraphicFramePr/>
              <p:nvPr>
                <p:extLst>
                  <p:ext uri="{D42A27DB-BD31-4B8C-83A1-F6EECF244321}">
                    <p14:modId xmlns:p14="http://schemas.microsoft.com/office/powerpoint/2010/main" val="581352888"/>
                  </p:ext>
                </p:extLst>
              </p:nvPr>
            </p:nvGraphicFramePr>
            <p:xfrm>
              <a:off x="6967611" y="4436928"/>
              <a:ext cx="1463029" cy="1312363"/>
            </p:xfrm>
            <a:graphic>
              <a:graphicData uri="http://schemas.openxmlformats.org/drawingml/2006/chart">
                <c:chart xmlns:c="http://schemas.openxmlformats.org/drawingml/2006/chart" xmlns:r="http://schemas.openxmlformats.org/officeDocument/2006/relationships" r:id="rId4"/>
              </a:graphicData>
            </a:graphic>
          </p:graphicFrame>
          <p:grpSp>
            <p:nvGrpSpPr>
              <p:cNvPr id="12" name="그룹 11"/>
              <p:cNvGrpSpPr/>
              <p:nvPr/>
            </p:nvGrpSpPr>
            <p:grpSpPr>
              <a:xfrm>
                <a:off x="6234662" y="3869554"/>
                <a:ext cx="362882" cy="597703"/>
                <a:chOff x="1040766" y="4627918"/>
                <a:chExt cx="362882" cy="597703"/>
              </a:xfrm>
            </p:grpSpPr>
            <p:cxnSp>
              <p:nvCxnSpPr>
                <p:cNvPr id="13" name="직선 연결선 12"/>
                <p:cNvCxnSpPr/>
                <p:nvPr/>
              </p:nvCxnSpPr>
              <p:spPr>
                <a:xfrm>
                  <a:off x="1403648" y="4627918"/>
                  <a:ext cx="0" cy="235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1040766" y="4863414"/>
                  <a:ext cx="0" cy="362207"/>
                </a:xfrm>
                <a:prstGeom prst="line">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flipH="1">
                  <a:off x="1040766" y="4863414"/>
                  <a:ext cx="3628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그룹 15"/>
              <p:cNvGrpSpPr/>
              <p:nvPr/>
            </p:nvGrpSpPr>
            <p:grpSpPr>
              <a:xfrm>
                <a:off x="7354647" y="3869554"/>
                <a:ext cx="362882" cy="597703"/>
                <a:chOff x="2355420" y="4627918"/>
                <a:chExt cx="362882" cy="597703"/>
              </a:xfrm>
            </p:grpSpPr>
            <p:cxnSp>
              <p:nvCxnSpPr>
                <p:cNvPr id="17" name="직선 연결선 16"/>
                <p:cNvCxnSpPr/>
                <p:nvPr/>
              </p:nvCxnSpPr>
              <p:spPr>
                <a:xfrm flipH="1">
                  <a:off x="2355420" y="4863414"/>
                  <a:ext cx="3628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2355420" y="4627918"/>
                  <a:ext cx="0" cy="235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2713733" y="4863414"/>
                  <a:ext cx="0" cy="362207"/>
                </a:xfrm>
                <a:prstGeom prst="line">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sp>
        <p:nvSpPr>
          <p:cNvPr id="22" name="직사각형 21"/>
          <p:cNvSpPr/>
          <p:nvPr/>
        </p:nvSpPr>
        <p:spPr>
          <a:xfrm>
            <a:off x="6609432" y="1934733"/>
            <a:ext cx="1658349" cy="1034114"/>
          </a:xfrm>
          <a:prstGeom prst="rect">
            <a:avLst/>
          </a:prstGeom>
          <a:pattFill prst="lgGrid">
            <a:fgClr>
              <a:schemeClr val="accent5">
                <a:lumMod val="40000"/>
                <a:lumOff val="60000"/>
              </a:schemeClr>
            </a:fgClr>
            <a:bgClr>
              <a:schemeClr val="bg1"/>
            </a:bgClr>
          </a:pattFill>
          <a:ln w="952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6672765" y="2185700"/>
            <a:ext cx="1516748" cy="523220"/>
          </a:xfrm>
          <a:prstGeom prst="rect">
            <a:avLst/>
          </a:prstGeom>
          <a:noFill/>
        </p:spPr>
        <p:txBody>
          <a:bodyPr wrap="square" rtlCol="0">
            <a:spAutoFit/>
          </a:bodyPr>
          <a:lstStyle/>
          <a:p>
            <a:pPr algn="ctr"/>
            <a:r>
              <a:rPr lang="en-US" altLang="ko-KR" sz="1400" b="1" dirty="0" smtClean="0">
                <a:latin typeface="Calibri" pitchFamily="34" charset="0"/>
                <a:cs typeface="Calibri" pitchFamily="34" charset="0"/>
              </a:rPr>
              <a:t>Term-document</a:t>
            </a:r>
          </a:p>
          <a:p>
            <a:pPr algn="ctr"/>
            <a:r>
              <a:rPr lang="en-US" altLang="ko-KR" sz="1400" b="1" dirty="0" smtClean="0">
                <a:latin typeface="Calibri" pitchFamily="34" charset="0"/>
                <a:cs typeface="Calibri" pitchFamily="34" charset="0"/>
              </a:rPr>
              <a:t>matrix</a:t>
            </a:r>
            <a:endParaRPr lang="ko-KR" altLang="en-US" sz="1400" b="1" dirty="0">
              <a:latin typeface="Calibri" pitchFamily="34" charset="0"/>
              <a:cs typeface="Calibri" pitchFamily="34" charset="0"/>
            </a:endParaRPr>
          </a:p>
        </p:txBody>
      </p:sp>
      <p:sp>
        <p:nvSpPr>
          <p:cNvPr id="24" name="TextBox 23"/>
          <p:cNvSpPr txBox="1"/>
          <p:nvPr/>
        </p:nvSpPr>
        <p:spPr>
          <a:xfrm>
            <a:off x="6016100" y="1966328"/>
            <a:ext cx="735901" cy="954107"/>
          </a:xfrm>
          <a:prstGeom prst="rect">
            <a:avLst/>
          </a:prstGeom>
          <a:noFill/>
        </p:spPr>
        <p:txBody>
          <a:bodyPr wrap="square" rtlCol="0">
            <a:spAutoFit/>
          </a:bodyPr>
          <a:lstStyle/>
          <a:p>
            <a:r>
              <a:rPr lang="en-US" altLang="ko-KR" sz="1400" dirty="0" smtClean="0">
                <a:latin typeface="Calibri" pitchFamily="34" charset="0"/>
                <a:cs typeface="Calibri" pitchFamily="34" charset="0"/>
              </a:rPr>
              <a:t>term1</a:t>
            </a:r>
          </a:p>
          <a:p>
            <a:r>
              <a:rPr lang="en-US" altLang="ko-KR" sz="1400" dirty="0" smtClean="0">
                <a:latin typeface="Calibri" pitchFamily="34" charset="0"/>
                <a:cs typeface="Calibri" pitchFamily="34" charset="0"/>
              </a:rPr>
              <a:t>term2</a:t>
            </a:r>
          </a:p>
          <a:p>
            <a:r>
              <a:rPr lang="en-US" altLang="ko-KR" sz="1400" dirty="0" smtClean="0">
                <a:latin typeface="Calibri" pitchFamily="34" charset="0"/>
                <a:cs typeface="Calibri" pitchFamily="34" charset="0"/>
              </a:rPr>
              <a:t>term3</a:t>
            </a:r>
          </a:p>
          <a:p>
            <a:r>
              <a:rPr lang="en-US" altLang="ko-KR" sz="1400" dirty="0" smtClean="0">
                <a:latin typeface="Calibri" pitchFamily="34" charset="0"/>
                <a:cs typeface="Calibri" pitchFamily="34" charset="0"/>
              </a:rPr>
              <a:t>…</a:t>
            </a:r>
            <a:endParaRPr lang="ko-KR" altLang="en-US" sz="1400" dirty="0">
              <a:latin typeface="Calibri" pitchFamily="34" charset="0"/>
              <a:cs typeface="Calibri" pitchFamily="34" charset="0"/>
            </a:endParaRPr>
          </a:p>
        </p:txBody>
      </p:sp>
      <p:sp>
        <p:nvSpPr>
          <p:cNvPr id="25" name="TextBox 24"/>
          <p:cNvSpPr txBox="1"/>
          <p:nvPr/>
        </p:nvSpPr>
        <p:spPr>
          <a:xfrm>
            <a:off x="6609432" y="1609055"/>
            <a:ext cx="1990669" cy="307777"/>
          </a:xfrm>
          <a:prstGeom prst="rect">
            <a:avLst/>
          </a:prstGeom>
          <a:noFill/>
        </p:spPr>
        <p:txBody>
          <a:bodyPr wrap="square" rtlCol="0">
            <a:spAutoFit/>
          </a:bodyPr>
          <a:lstStyle/>
          <a:p>
            <a:r>
              <a:rPr lang="en-US" altLang="ko-KR" sz="1400" dirty="0" smtClean="0">
                <a:latin typeface="Calibri" pitchFamily="34" charset="0"/>
                <a:cs typeface="Calibri" pitchFamily="34" charset="0"/>
              </a:rPr>
              <a:t>doc1   doc2   doc3   …</a:t>
            </a:r>
            <a:endParaRPr lang="ko-KR" altLang="en-US" sz="1400" dirty="0">
              <a:latin typeface="Calibri" pitchFamily="34" charset="0"/>
              <a:cs typeface="Calibri" pitchFamily="34" charset="0"/>
            </a:endParaRPr>
          </a:p>
        </p:txBody>
      </p:sp>
      <p:grpSp>
        <p:nvGrpSpPr>
          <p:cNvPr id="26" name="그룹 25"/>
          <p:cNvGrpSpPr/>
          <p:nvPr/>
        </p:nvGrpSpPr>
        <p:grpSpPr>
          <a:xfrm>
            <a:off x="5871587" y="1598861"/>
            <a:ext cx="3118771" cy="1518053"/>
            <a:chOff x="5868144" y="2256493"/>
            <a:chExt cx="3118771" cy="1518053"/>
          </a:xfrm>
        </p:grpSpPr>
        <p:sp>
          <p:nvSpPr>
            <p:cNvPr id="27" name="모서리가 둥근 직사각형 26"/>
            <p:cNvSpPr/>
            <p:nvPr/>
          </p:nvSpPr>
          <p:spPr>
            <a:xfrm>
              <a:off x="5868144" y="2267638"/>
              <a:ext cx="3118771" cy="1506908"/>
            </a:xfrm>
            <a:prstGeom prst="roundRect">
              <a:avLst>
                <a:gd name="adj" fmla="val 8527"/>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Picture 3" descr="C:\Users\Administrator\Desktop\Eroded_river_bank,_Ettrick_Water_-_geograph.org.uk_-_50312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192" t="28647" r="16723" b="27394"/>
            <a:stretch/>
          </p:blipFill>
          <p:spPr bwMode="auto">
            <a:xfrm>
              <a:off x="7511073" y="2802262"/>
              <a:ext cx="1337476" cy="759136"/>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29" name="Picture 4" descr="C:\Users\Administrator\Desktop\다운로드.png"/>
            <p:cNvPicPr>
              <a:picLocks noChangeAspect="1" noChangeArrowheads="1"/>
            </p:cNvPicPr>
            <p:nvPr/>
          </p:nvPicPr>
          <p:blipFill rotWithShape="1">
            <a:blip r:embed="rId6">
              <a:extLst>
                <a:ext uri="{28A0092B-C50C-407E-A947-70E740481C1C}">
                  <a14:useLocalDpi xmlns:a14="http://schemas.microsoft.com/office/drawing/2010/main" val="0"/>
                </a:ext>
              </a:extLst>
            </a:blip>
            <a:srcRect t="3442" b="5025"/>
            <a:stretch/>
          </p:blipFill>
          <p:spPr bwMode="auto">
            <a:xfrm>
              <a:off x="5927442" y="2584999"/>
              <a:ext cx="1558008" cy="1142007"/>
            </a:xfrm>
            <a:prstGeom prst="rect">
              <a:avLst/>
            </a:prstGeom>
            <a:noFill/>
            <a:extLst>
              <a:ext uri="{909E8E84-426E-40DD-AFC4-6F175D3DCCD1}">
                <a14:hiddenFill xmlns:a14="http://schemas.microsoft.com/office/drawing/2010/main">
                  <a:solidFill>
                    <a:srgbClr val="FFFFFF"/>
                  </a:solidFill>
                </a14:hiddenFill>
              </a:ext>
            </a:extLst>
          </p:spPr>
        </p:pic>
        <p:sp>
          <p:nvSpPr>
            <p:cNvPr id="30" name="직사각형 29"/>
            <p:cNvSpPr/>
            <p:nvPr/>
          </p:nvSpPr>
          <p:spPr>
            <a:xfrm>
              <a:off x="7704348" y="2996351"/>
              <a:ext cx="962272" cy="400110"/>
            </a:xfrm>
            <a:prstGeom prst="rect">
              <a:avLst/>
            </a:prstGeom>
          </p:spPr>
          <p:txBody>
            <a:bodyPr wrap="square">
              <a:spAutoFit/>
            </a:bodyPr>
            <a:lstStyle/>
            <a:p>
              <a:pPr algn="ctr"/>
              <a:r>
                <a:rPr lang="en-US" altLang="ko-KR" sz="2000" b="1" dirty="0" smtClean="0">
                  <a:solidFill>
                    <a:schemeClr val="bg1"/>
                  </a:solidFill>
                  <a:latin typeface="Calibri" pitchFamily="34" charset="0"/>
                  <a:cs typeface="Calibri" pitchFamily="34" charset="0"/>
                </a:rPr>
                <a:t>Bank</a:t>
              </a:r>
              <a:endParaRPr lang="ko-KR" altLang="en-US" sz="2000" b="1" dirty="0">
                <a:solidFill>
                  <a:schemeClr val="bg1"/>
                </a:solidFill>
                <a:latin typeface="Calibri" pitchFamily="34" charset="0"/>
                <a:cs typeface="Calibri" pitchFamily="34" charset="0"/>
              </a:endParaRPr>
            </a:p>
          </p:txBody>
        </p:sp>
        <p:sp>
          <p:nvSpPr>
            <p:cNvPr id="31" name="TextBox 30"/>
            <p:cNvSpPr txBox="1"/>
            <p:nvPr/>
          </p:nvSpPr>
          <p:spPr>
            <a:xfrm>
              <a:off x="6823473" y="2256493"/>
              <a:ext cx="1208112" cy="338554"/>
            </a:xfrm>
            <a:prstGeom prst="rect">
              <a:avLst/>
            </a:prstGeom>
            <a:noFill/>
          </p:spPr>
          <p:txBody>
            <a:bodyPr wrap="square" rtlCol="0">
              <a:spAutoFit/>
            </a:bodyPr>
            <a:lstStyle/>
            <a:p>
              <a:pPr algn="ctr"/>
              <a:r>
                <a:rPr lang="en-US" altLang="ko-KR" sz="1600" b="1" dirty="0" smtClean="0">
                  <a:latin typeface="Calibri" pitchFamily="34" charset="0"/>
                  <a:cs typeface="Calibri" pitchFamily="34" charset="0"/>
                </a:rPr>
                <a:t>Polysemy</a:t>
              </a:r>
              <a:endParaRPr lang="ko-KR" altLang="en-US" sz="1600" b="1" dirty="0">
                <a:latin typeface="Calibri" pitchFamily="34" charset="0"/>
                <a:cs typeface="Calibri" pitchFamily="34" charset="0"/>
              </a:endParaRPr>
            </a:p>
          </p:txBody>
        </p:sp>
      </p:grpSp>
      <p:grpSp>
        <p:nvGrpSpPr>
          <p:cNvPr id="32" name="그룹 31"/>
          <p:cNvGrpSpPr/>
          <p:nvPr/>
        </p:nvGrpSpPr>
        <p:grpSpPr>
          <a:xfrm>
            <a:off x="5871587" y="1598861"/>
            <a:ext cx="3118771" cy="1518053"/>
            <a:chOff x="-955329" y="2256493"/>
            <a:chExt cx="3118771" cy="1518053"/>
          </a:xfrm>
        </p:grpSpPr>
        <p:sp>
          <p:nvSpPr>
            <p:cNvPr id="33" name="모서리가 둥근 직사각형 32"/>
            <p:cNvSpPr/>
            <p:nvPr/>
          </p:nvSpPr>
          <p:spPr>
            <a:xfrm>
              <a:off x="-955329" y="2267638"/>
              <a:ext cx="3118771" cy="1506908"/>
            </a:xfrm>
            <a:prstGeom prst="roundRect">
              <a:avLst>
                <a:gd name="adj" fmla="val 8527"/>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755576" y="2564767"/>
              <a:ext cx="1152128" cy="1200329"/>
            </a:xfrm>
            <a:prstGeom prst="rect">
              <a:avLst/>
            </a:prstGeom>
          </p:spPr>
          <p:txBody>
            <a:bodyPr wrap="square">
              <a:spAutoFit/>
            </a:bodyPr>
            <a:lstStyle/>
            <a:p>
              <a:pPr algn="ctr">
                <a:lnSpc>
                  <a:spcPct val="150000"/>
                </a:lnSpc>
              </a:pPr>
              <a:r>
                <a:rPr lang="en-US" altLang="ko-KR" sz="1600" dirty="0" smtClean="0">
                  <a:latin typeface="Calibri" pitchFamily="34" charset="0"/>
                  <a:cs typeface="Calibri" pitchFamily="34" charset="0"/>
                </a:rPr>
                <a:t>purchase</a:t>
              </a:r>
            </a:p>
            <a:p>
              <a:pPr algn="ctr">
                <a:lnSpc>
                  <a:spcPct val="150000"/>
                </a:lnSpc>
              </a:pPr>
              <a:r>
                <a:rPr lang="en-US" altLang="ko-KR" sz="1600" dirty="0" smtClean="0">
                  <a:latin typeface="Calibri" pitchFamily="34" charset="0"/>
                  <a:cs typeface="Calibri" pitchFamily="34" charset="0"/>
                </a:rPr>
                <a:t>large</a:t>
              </a:r>
            </a:p>
            <a:p>
              <a:pPr algn="ctr">
                <a:lnSpc>
                  <a:spcPct val="150000"/>
                </a:lnSpc>
              </a:pPr>
              <a:r>
                <a:rPr lang="en-US" altLang="ko-KR" sz="1600" dirty="0" smtClean="0">
                  <a:latin typeface="Calibri" pitchFamily="34" charset="0"/>
                  <a:cs typeface="Calibri" pitchFamily="34" charset="0"/>
                </a:rPr>
                <a:t>speedily</a:t>
              </a:r>
              <a:endParaRPr lang="ko-KR" altLang="en-US" sz="1600" dirty="0">
                <a:latin typeface="Calibri" pitchFamily="34" charset="0"/>
                <a:cs typeface="Calibri" pitchFamily="34" charset="0"/>
              </a:endParaRPr>
            </a:p>
          </p:txBody>
        </p:sp>
        <p:sp>
          <p:nvSpPr>
            <p:cNvPr id="35" name="직사각형 34"/>
            <p:cNvSpPr/>
            <p:nvPr/>
          </p:nvSpPr>
          <p:spPr>
            <a:xfrm>
              <a:off x="-612576" y="2564767"/>
              <a:ext cx="962272" cy="1200329"/>
            </a:xfrm>
            <a:prstGeom prst="rect">
              <a:avLst/>
            </a:prstGeom>
          </p:spPr>
          <p:txBody>
            <a:bodyPr wrap="square">
              <a:spAutoFit/>
            </a:bodyPr>
            <a:lstStyle/>
            <a:p>
              <a:pPr algn="ctr">
                <a:lnSpc>
                  <a:spcPct val="150000"/>
                </a:lnSpc>
              </a:pPr>
              <a:r>
                <a:rPr lang="en-US" altLang="ko-KR" sz="1600" dirty="0" smtClean="0">
                  <a:latin typeface="Calibri" pitchFamily="34" charset="0"/>
                  <a:cs typeface="Calibri" pitchFamily="34" charset="0"/>
                </a:rPr>
                <a:t>buy</a:t>
              </a:r>
            </a:p>
            <a:p>
              <a:pPr algn="ctr">
                <a:lnSpc>
                  <a:spcPct val="150000"/>
                </a:lnSpc>
              </a:pPr>
              <a:r>
                <a:rPr lang="en-US" altLang="ko-KR" sz="1600" dirty="0" smtClean="0">
                  <a:latin typeface="Calibri" pitchFamily="34" charset="0"/>
                  <a:cs typeface="Calibri" pitchFamily="34" charset="0"/>
                </a:rPr>
                <a:t>big</a:t>
              </a:r>
            </a:p>
            <a:p>
              <a:pPr algn="ctr">
                <a:lnSpc>
                  <a:spcPct val="150000"/>
                </a:lnSpc>
              </a:pPr>
              <a:r>
                <a:rPr lang="en-US" altLang="ko-KR" sz="1600" dirty="0" smtClean="0">
                  <a:latin typeface="Calibri" pitchFamily="34" charset="0"/>
                  <a:cs typeface="Calibri" pitchFamily="34" charset="0"/>
                </a:rPr>
                <a:t>quickly</a:t>
              </a:r>
              <a:endParaRPr lang="ko-KR" altLang="en-US" sz="1600" dirty="0">
                <a:latin typeface="Calibri" pitchFamily="34" charset="0"/>
                <a:cs typeface="Calibri" pitchFamily="34" charset="0"/>
              </a:endParaRPr>
            </a:p>
          </p:txBody>
        </p:sp>
        <p:sp>
          <p:nvSpPr>
            <p:cNvPr id="36" name="TextBox 35"/>
            <p:cNvSpPr txBox="1"/>
            <p:nvPr/>
          </p:nvSpPr>
          <p:spPr>
            <a:xfrm>
              <a:off x="0" y="2256493"/>
              <a:ext cx="1208112" cy="338554"/>
            </a:xfrm>
            <a:prstGeom prst="rect">
              <a:avLst/>
            </a:prstGeom>
            <a:noFill/>
          </p:spPr>
          <p:txBody>
            <a:bodyPr wrap="square" rtlCol="0">
              <a:spAutoFit/>
            </a:bodyPr>
            <a:lstStyle/>
            <a:p>
              <a:pPr algn="ctr"/>
              <a:r>
                <a:rPr lang="en-US" altLang="ko-KR" sz="1600" b="1" dirty="0" smtClean="0">
                  <a:latin typeface="Calibri" pitchFamily="34" charset="0"/>
                  <a:cs typeface="Calibri" pitchFamily="34" charset="0"/>
                </a:rPr>
                <a:t>Synonymy</a:t>
              </a:r>
              <a:endParaRPr lang="ko-KR" altLang="en-US" sz="1600" b="1" dirty="0">
                <a:latin typeface="Calibri" pitchFamily="34" charset="0"/>
                <a:cs typeface="Calibri" pitchFamily="34" charset="0"/>
              </a:endParaRPr>
            </a:p>
          </p:txBody>
        </p:sp>
        <p:sp>
          <p:nvSpPr>
            <p:cNvPr id="37" name="모서리가 둥근 직사각형 36"/>
            <p:cNvSpPr/>
            <p:nvPr/>
          </p:nvSpPr>
          <p:spPr>
            <a:xfrm>
              <a:off x="-753492" y="2660023"/>
              <a:ext cx="2715096" cy="294192"/>
            </a:xfrm>
            <a:prstGeom prst="roundRect">
              <a:avLst>
                <a:gd name="adj" fmla="val 50000"/>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모서리가 둥근 직사각형 37"/>
            <p:cNvSpPr/>
            <p:nvPr/>
          </p:nvSpPr>
          <p:spPr>
            <a:xfrm>
              <a:off x="-753492" y="3031812"/>
              <a:ext cx="2715096" cy="294192"/>
            </a:xfrm>
            <a:prstGeom prst="roundRect">
              <a:avLst>
                <a:gd name="adj" fmla="val 50000"/>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모서리가 둥근 직사각형 38"/>
            <p:cNvSpPr/>
            <p:nvPr/>
          </p:nvSpPr>
          <p:spPr>
            <a:xfrm>
              <a:off x="-753492" y="3403601"/>
              <a:ext cx="2715096" cy="294192"/>
            </a:xfrm>
            <a:prstGeom prst="roundRect">
              <a:avLst>
                <a:gd name="adj" fmla="val 50000"/>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968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2"/>
                                        </p:tgtEl>
                                      </p:cBhvr>
                                    </p:animEffect>
                                    <p:set>
                                      <p:cBhvr>
                                        <p:cTn id="12" dur="1" fill="hold">
                                          <p:stCondLst>
                                            <p:cond delay="499"/>
                                          </p:stCondLst>
                                        </p:cTn>
                                        <p:tgtEl>
                                          <p:spTgt spid="3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Latent Semantic Analysis (LSA)</a:t>
            </a:r>
            <a:endParaRPr lang="ko-KR" altLang="en-US" dirty="0"/>
          </a:p>
        </p:txBody>
      </p:sp>
      <p:sp>
        <p:nvSpPr>
          <p:cNvPr id="3" name="내용 개체 틀 2"/>
          <p:cNvSpPr>
            <a:spLocks noGrp="1"/>
          </p:cNvSpPr>
          <p:nvPr>
            <p:ph idx="1"/>
          </p:nvPr>
        </p:nvSpPr>
        <p:spPr/>
        <p:txBody>
          <a:bodyPr/>
          <a:lstStyle/>
          <a:p>
            <a:r>
              <a:rPr lang="en-US" altLang="ko-KR" dirty="0"/>
              <a:t>LSA </a:t>
            </a:r>
            <a:r>
              <a:rPr lang="en-US" altLang="ko-KR" sz="1800" dirty="0">
                <a:solidFill>
                  <a:schemeClr val="accent6">
                    <a:lumMod val="50000"/>
                  </a:schemeClr>
                </a:solidFill>
              </a:rPr>
              <a:t>[T. </a:t>
            </a:r>
            <a:r>
              <a:rPr lang="en-US" altLang="ko-KR" sz="1800" dirty="0" err="1">
                <a:solidFill>
                  <a:schemeClr val="accent6">
                    <a:lumMod val="50000"/>
                  </a:schemeClr>
                </a:solidFill>
              </a:rPr>
              <a:t>Landauer</a:t>
            </a:r>
            <a:r>
              <a:rPr lang="en-US" altLang="ko-KR" sz="1800" dirty="0">
                <a:solidFill>
                  <a:schemeClr val="accent6">
                    <a:lumMod val="50000"/>
                  </a:schemeClr>
                </a:solidFill>
              </a:rPr>
              <a:t> et al., discourse processes 1998</a:t>
            </a:r>
            <a:r>
              <a:rPr lang="en-US" altLang="ko-KR" sz="1800" dirty="0" smtClean="0">
                <a:solidFill>
                  <a:schemeClr val="accent6">
                    <a:lumMod val="50000"/>
                  </a:schemeClr>
                </a:solidFill>
              </a:rPr>
              <a:t>]</a:t>
            </a:r>
            <a:endParaRPr lang="en-US" altLang="ko-KR" dirty="0" smtClean="0">
              <a:solidFill>
                <a:schemeClr val="accent6">
                  <a:lumMod val="50000"/>
                </a:schemeClr>
              </a:solidFill>
            </a:endParaRPr>
          </a:p>
          <a:p>
            <a:pPr lvl="1"/>
            <a:r>
              <a:rPr lang="en-US" altLang="ko-KR" dirty="0"/>
              <a:t>Simulate human learning</a:t>
            </a:r>
            <a:endParaRPr lang="en-US" altLang="ko-KR" dirty="0" smtClean="0"/>
          </a:p>
          <a:p>
            <a:pPr lvl="1"/>
            <a:r>
              <a:rPr lang="en-US" altLang="ko-KR" dirty="0" smtClean="0"/>
              <a:t>Map documents and terms to a latent semantic space</a:t>
            </a:r>
          </a:p>
          <a:p>
            <a:pPr lvl="1"/>
            <a:r>
              <a:rPr lang="en-US" altLang="ko-KR" dirty="0" smtClean="0"/>
              <a:t>Adopt a matrix decomposition method</a:t>
            </a:r>
            <a:endParaRPr lang="ko-KR" altLang="en-US" dirty="0"/>
          </a:p>
        </p:txBody>
      </p:sp>
      <p:sp>
        <p:nvSpPr>
          <p:cNvPr id="5" name="직사각형 4"/>
          <p:cNvSpPr/>
          <p:nvPr/>
        </p:nvSpPr>
        <p:spPr>
          <a:xfrm>
            <a:off x="559839" y="3786308"/>
            <a:ext cx="1101316" cy="945008"/>
          </a:xfrm>
          <a:prstGeom prst="rect">
            <a:avLst/>
          </a:prstGeom>
          <a:pattFill prst="lgGrid">
            <a:fgClr>
              <a:schemeClr val="accent4">
                <a:lumMod val="20000"/>
                <a:lumOff val="80000"/>
              </a:schemeClr>
            </a:fgClr>
            <a:bgClr>
              <a:schemeClr val="bg1"/>
            </a:bgClr>
          </a:pattFill>
          <a:ln w="6350">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343815" y="4990528"/>
            <a:ext cx="1533364" cy="307777"/>
          </a:xfrm>
          <a:prstGeom prst="rect">
            <a:avLst/>
          </a:prstGeom>
          <a:noFill/>
        </p:spPr>
        <p:txBody>
          <a:bodyPr wrap="square" rtlCol="0">
            <a:spAutoFit/>
          </a:bodyPr>
          <a:lstStyle/>
          <a:p>
            <a:r>
              <a:rPr lang="en-US" altLang="ko-KR" sz="1400" b="1" dirty="0" smtClean="0">
                <a:solidFill>
                  <a:srgbClr val="C00000"/>
                </a:solidFill>
                <a:latin typeface="Calibri" pitchFamily="34" charset="0"/>
                <a:cs typeface="Calibri" pitchFamily="34" charset="0"/>
              </a:rPr>
              <a:t>Term</a:t>
            </a:r>
            <a:r>
              <a:rPr lang="en-US" altLang="ko-KR" sz="1400" b="1" dirty="0" smtClean="0">
                <a:latin typeface="Calibri" pitchFamily="34" charset="0"/>
                <a:cs typeface="Calibri" pitchFamily="34" charset="0"/>
              </a:rPr>
              <a:t> x </a:t>
            </a:r>
            <a:r>
              <a:rPr lang="en-US" altLang="ko-KR" sz="1400" b="1" dirty="0" smtClean="0">
                <a:solidFill>
                  <a:srgbClr val="0070C0"/>
                </a:solidFill>
                <a:latin typeface="Calibri" pitchFamily="34" charset="0"/>
                <a:cs typeface="Calibri" pitchFamily="34" charset="0"/>
              </a:rPr>
              <a:t>Document</a:t>
            </a:r>
            <a:endParaRPr lang="ko-KR" altLang="en-US" sz="1400" b="1" dirty="0">
              <a:solidFill>
                <a:srgbClr val="0070C0"/>
              </a:solidFill>
              <a:latin typeface="Calibri" pitchFamily="34" charset="0"/>
              <a:cs typeface="Calibri" pitchFamily="34" charset="0"/>
            </a:endParaRPr>
          </a:p>
        </p:txBody>
      </p:sp>
      <p:sp>
        <p:nvSpPr>
          <p:cNvPr id="16" name="직사각형 15"/>
          <p:cNvSpPr/>
          <p:nvPr/>
        </p:nvSpPr>
        <p:spPr>
          <a:xfrm>
            <a:off x="3707904" y="3786308"/>
            <a:ext cx="1101316" cy="945008"/>
          </a:xfrm>
          <a:prstGeom prst="rect">
            <a:avLst/>
          </a:prstGeom>
          <a:pattFill prst="lgGrid">
            <a:fgClr>
              <a:schemeClr val="accent2">
                <a:lumMod val="20000"/>
                <a:lumOff val="80000"/>
              </a:schemeClr>
            </a:fgClr>
            <a:bgClr>
              <a:schemeClr val="bg1"/>
            </a:bgClr>
          </a:pattFill>
          <a:ln w="63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347864" y="5013655"/>
            <a:ext cx="2016224" cy="307777"/>
          </a:xfrm>
          <a:prstGeom prst="rect">
            <a:avLst/>
          </a:prstGeom>
          <a:noFill/>
        </p:spPr>
        <p:txBody>
          <a:bodyPr wrap="square" rtlCol="0">
            <a:spAutoFit/>
          </a:bodyPr>
          <a:lstStyle/>
          <a:p>
            <a:r>
              <a:rPr lang="en-US" altLang="ko-KR" sz="1400" b="1" dirty="0" smtClean="0">
                <a:solidFill>
                  <a:srgbClr val="C00000"/>
                </a:solidFill>
                <a:latin typeface="Calibri" pitchFamily="34" charset="0"/>
                <a:cs typeface="Calibri" pitchFamily="34" charset="0"/>
              </a:rPr>
              <a:t>Term</a:t>
            </a:r>
            <a:r>
              <a:rPr lang="en-US" altLang="ko-KR" sz="1400" b="1" dirty="0" smtClean="0">
                <a:latin typeface="Calibri" pitchFamily="34" charset="0"/>
                <a:cs typeface="Calibri" pitchFamily="34" charset="0"/>
              </a:rPr>
              <a:t> x </a:t>
            </a:r>
            <a:r>
              <a:rPr lang="en-US" altLang="ko-KR" sz="1400" b="1" dirty="0" smtClean="0">
                <a:solidFill>
                  <a:srgbClr val="69A12B"/>
                </a:solidFill>
                <a:latin typeface="Calibri" pitchFamily="34" charset="0"/>
                <a:cs typeface="Calibri" pitchFamily="34" charset="0"/>
              </a:rPr>
              <a:t>Latent Semantic</a:t>
            </a:r>
            <a:endParaRPr lang="ko-KR" altLang="en-US" sz="1400" b="1" dirty="0">
              <a:solidFill>
                <a:srgbClr val="69A12B"/>
              </a:solidFill>
              <a:latin typeface="Calibri" pitchFamily="34" charset="0"/>
              <a:cs typeface="Calibri" pitchFamily="34" charset="0"/>
            </a:endParaRPr>
          </a:p>
        </p:txBody>
      </p:sp>
      <p:sp>
        <p:nvSpPr>
          <p:cNvPr id="18" name="직사각형 17"/>
          <p:cNvSpPr/>
          <p:nvPr/>
        </p:nvSpPr>
        <p:spPr>
          <a:xfrm>
            <a:off x="5364088" y="3786308"/>
            <a:ext cx="1101316" cy="945008"/>
          </a:xfrm>
          <a:prstGeom prst="rect">
            <a:avLst/>
          </a:prstGeom>
          <a:pattFill prst="lgGrid">
            <a:fgClr>
              <a:schemeClr val="accent3">
                <a:lumMod val="20000"/>
                <a:lumOff val="80000"/>
              </a:schemeClr>
            </a:fgClr>
            <a:bgClr>
              <a:schemeClr val="bg1"/>
            </a:bgClr>
          </a:pattFill>
          <a:ln w="6350">
            <a:solidFill>
              <a:srgbClr val="69A12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5220072" y="5013655"/>
            <a:ext cx="1440160" cy="523220"/>
          </a:xfrm>
          <a:prstGeom prst="rect">
            <a:avLst/>
          </a:prstGeom>
          <a:noFill/>
        </p:spPr>
        <p:txBody>
          <a:bodyPr wrap="square" rtlCol="0">
            <a:spAutoFit/>
          </a:bodyPr>
          <a:lstStyle/>
          <a:p>
            <a:pPr algn="ctr"/>
            <a:r>
              <a:rPr lang="en-US" altLang="ko-KR" sz="1400" b="1" dirty="0" smtClean="0">
                <a:solidFill>
                  <a:srgbClr val="69A12B"/>
                </a:solidFill>
                <a:latin typeface="Calibri" pitchFamily="34" charset="0"/>
                <a:cs typeface="Calibri" pitchFamily="34" charset="0"/>
              </a:rPr>
              <a:t>Latent Semantic Space</a:t>
            </a:r>
            <a:endParaRPr lang="ko-KR" altLang="en-US" sz="1400" b="1" dirty="0">
              <a:solidFill>
                <a:srgbClr val="69A12B"/>
              </a:solidFill>
              <a:latin typeface="Calibri" pitchFamily="34" charset="0"/>
              <a:cs typeface="Calibri" pitchFamily="34" charset="0"/>
            </a:endParaRPr>
          </a:p>
        </p:txBody>
      </p:sp>
      <p:sp>
        <p:nvSpPr>
          <p:cNvPr id="20" name="직사각형 19"/>
          <p:cNvSpPr/>
          <p:nvPr/>
        </p:nvSpPr>
        <p:spPr>
          <a:xfrm>
            <a:off x="7004248" y="3786308"/>
            <a:ext cx="1101316" cy="945008"/>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6644208" y="5013655"/>
            <a:ext cx="2392288" cy="307777"/>
          </a:xfrm>
          <a:prstGeom prst="rect">
            <a:avLst/>
          </a:prstGeom>
          <a:noFill/>
        </p:spPr>
        <p:txBody>
          <a:bodyPr wrap="square" rtlCol="0">
            <a:spAutoFit/>
          </a:bodyPr>
          <a:lstStyle/>
          <a:p>
            <a:r>
              <a:rPr lang="en-US" altLang="ko-KR" sz="1400" b="1" dirty="0" smtClean="0">
                <a:solidFill>
                  <a:srgbClr val="69A12B"/>
                </a:solidFill>
                <a:latin typeface="Calibri" pitchFamily="34" charset="0"/>
                <a:cs typeface="Calibri" pitchFamily="34" charset="0"/>
              </a:rPr>
              <a:t>Latent Semantic </a:t>
            </a:r>
            <a:r>
              <a:rPr lang="en-US" altLang="ko-KR" sz="1400" b="1" dirty="0" smtClean="0">
                <a:latin typeface="Calibri" pitchFamily="34" charset="0"/>
                <a:cs typeface="Calibri" pitchFamily="34" charset="0"/>
              </a:rPr>
              <a:t>x </a:t>
            </a:r>
            <a:r>
              <a:rPr lang="en-US" altLang="ko-KR" sz="1400" b="1" dirty="0" smtClean="0">
                <a:solidFill>
                  <a:srgbClr val="0070C0"/>
                </a:solidFill>
                <a:latin typeface="Calibri" pitchFamily="34" charset="0"/>
                <a:cs typeface="Calibri" pitchFamily="34" charset="0"/>
              </a:rPr>
              <a:t>Document</a:t>
            </a:r>
            <a:endParaRPr lang="ko-KR" altLang="en-US" sz="1400" b="1" dirty="0">
              <a:solidFill>
                <a:srgbClr val="0070C0"/>
              </a:solidFill>
              <a:latin typeface="Calibri" pitchFamily="34" charset="0"/>
              <a:cs typeface="Calibri" pitchFamily="34" charset="0"/>
            </a:endParaRPr>
          </a:p>
        </p:txBody>
      </p:sp>
      <p:sp>
        <p:nvSpPr>
          <p:cNvPr id="22" name="TextBox 21"/>
          <p:cNvSpPr txBox="1"/>
          <p:nvPr/>
        </p:nvSpPr>
        <p:spPr>
          <a:xfrm>
            <a:off x="4932093" y="4074162"/>
            <a:ext cx="334634" cy="307777"/>
          </a:xfrm>
          <a:prstGeom prst="rect">
            <a:avLst/>
          </a:prstGeom>
          <a:noFill/>
        </p:spPr>
        <p:txBody>
          <a:bodyPr wrap="square" rtlCol="0">
            <a:spAutoFit/>
          </a:bodyPr>
          <a:lstStyle/>
          <a:p>
            <a:r>
              <a:rPr lang="en-US" altLang="ko-KR" sz="1400" b="1" dirty="0" smtClean="0">
                <a:latin typeface="Calibri" pitchFamily="34" charset="0"/>
                <a:cs typeface="Calibri" pitchFamily="34" charset="0"/>
              </a:rPr>
              <a:t>X</a:t>
            </a:r>
            <a:endParaRPr lang="ko-KR" altLang="en-US" sz="1400" b="1" dirty="0">
              <a:solidFill>
                <a:srgbClr val="69A12B"/>
              </a:solidFill>
              <a:latin typeface="Calibri" pitchFamily="34" charset="0"/>
              <a:cs typeface="Calibri" pitchFamily="34" charset="0"/>
            </a:endParaRPr>
          </a:p>
        </p:txBody>
      </p:sp>
      <p:sp>
        <p:nvSpPr>
          <p:cNvPr id="23" name="TextBox 22"/>
          <p:cNvSpPr txBox="1"/>
          <p:nvPr/>
        </p:nvSpPr>
        <p:spPr>
          <a:xfrm>
            <a:off x="6568247" y="4074162"/>
            <a:ext cx="334634" cy="307777"/>
          </a:xfrm>
          <a:prstGeom prst="rect">
            <a:avLst/>
          </a:prstGeom>
          <a:noFill/>
        </p:spPr>
        <p:txBody>
          <a:bodyPr wrap="square" rtlCol="0">
            <a:spAutoFit/>
          </a:bodyPr>
          <a:lstStyle/>
          <a:p>
            <a:r>
              <a:rPr lang="en-US" altLang="ko-KR" sz="1400" b="1" dirty="0" smtClean="0">
                <a:latin typeface="Calibri" pitchFamily="34" charset="0"/>
                <a:cs typeface="Calibri" pitchFamily="34" charset="0"/>
              </a:rPr>
              <a:t>X</a:t>
            </a:r>
            <a:endParaRPr lang="ko-KR" altLang="en-US" sz="1400" b="1" dirty="0">
              <a:solidFill>
                <a:srgbClr val="69A12B"/>
              </a:solidFill>
              <a:latin typeface="Calibri" pitchFamily="34" charset="0"/>
              <a:cs typeface="Calibri" pitchFamily="34" charset="0"/>
            </a:endParaRPr>
          </a:p>
        </p:txBody>
      </p:sp>
      <p:sp>
        <p:nvSpPr>
          <p:cNvPr id="24" name="오른쪽 화살표 23"/>
          <p:cNvSpPr/>
          <p:nvPr/>
        </p:nvSpPr>
        <p:spPr>
          <a:xfrm>
            <a:off x="1877179" y="4135725"/>
            <a:ext cx="1691827" cy="1846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1299824" y="3068960"/>
            <a:ext cx="2768120" cy="923330"/>
          </a:xfrm>
          <a:prstGeom prst="rect">
            <a:avLst/>
          </a:prstGeom>
          <a:noFill/>
        </p:spPr>
        <p:txBody>
          <a:bodyPr wrap="square" rtlCol="0">
            <a:spAutoFit/>
          </a:bodyPr>
          <a:lstStyle/>
          <a:p>
            <a:pPr algn="ctr"/>
            <a:r>
              <a:rPr lang="en-US" altLang="ko-KR" b="1" dirty="0" smtClean="0">
                <a:latin typeface="Calibri" pitchFamily="34" charset="0"/>
                <a:cs typeface="Calibri" pitchFamily="34" charset="0"/>
              </a:rPr>
              <a:t>exposing latent</a:t>
            </a:r>
          </a:p>
          <a:p>
            <a:pPr algn="ctr"/>
            <a:r>
              <a:rPr lang="en-US" altLang="ko-KR" b="1" dirty="0" smtClean="0">
                <a:latin typeface="Calibri" pitchFamily="34" charset="0"/>
                <a:cs typeface="Calibri" pitchFamily="34" charset="0"/>
              </a:rPr>
              <a:t>semantic</a:t>
            </a:r>
          </a:p>
          <a:p>
            <a:pPr algn="ctr"/>
            <a:r>
              <a:rPr lang="en-US" altLang="ko-KR" b="1" dirty="0" smtClean="0">
                <a:latin typeface="Calibri" pitchFamily="34" charset="0"/>
                <a:cs typeface="Calibri" pitchFamily="34" charset="0"/>
              </a:rPr>
              <a:t>information</a:t>
            </a:r>
            <a:endParaRPr lang="ko-KR" altLang="en-US" b="1" dirty="0">
              <a:latin typeface="Calibri" pitchFamily="34" charset="0"/>
              <a:cs typeface="Calibri" pitchFamily="34" charset="0"/>
            </a:endParaRPr>
          </a:p>
        </p:txBody>
      </p:sp>
      <p:grpSp>
        <p:nvGrpSpPr>
          <p:cNvPr id="6" name="그룹 5"/>
          <p:cNvGrpSpPr/>
          <p:nvPr/>
        </p:nvGrpSpPr>
        <p:grpSpPr>
          <a:xfrm>
            <a:off x="2843808" y="5536874"/>
            <a:ext cx="6095158" cy="925754"/>
            <a:chOff x="2843808" y="5536874"/>
            <a:chExt cx="6095158" cy="925754"/>
          </a:xfrm>
        </p:grpSpPr>
        <p:sp>
          <p:nvSpPr>
            <p:cNvPr id="26" name="TextBox 25"/>
            <p:cNvSpPr txBox="1"/>
            <p:nvPr/>
          </p:nvSpPr>
          <p:spPr>
            <a:xfrm>
              <a:off x="2843808" y="6093295"/>
              <a:ext cx="2768120" cy="369332"/>
            </a:xfrm>
            <a:prstGeom prst="rect">
              <a:avLst/>
            </a:prstGeom>
            <a:noFill/>
          </p:spPr>
          <p:txBody>
            <a:bodyPr wrap="square" rtlCol="0">
              <a:spAutoFit/>
            </a:bodyPr>
            <a:lstStyle/>
            <a:p>
              <a:pPr algn="ctr"/>
              <a:r>
                <a:rPr lang="en-US" altLang="ko-KR" b="1" dirty="0" smtClean="0">
                  <a:latin typeface="Calibri" pitchFamily="34" charset="0"/>
                  <a:cs typeface="Calibri" pitchFamily="34" charset="0"/>
                </a:rPr>
                <a:t>used for term analysis</a:t>
              </a:r>
              <a:endParaRPr lang="ko-KR" altLang="en-US" b="1" dirty="0">
                <a:latin typeface="Calibri" pitchFamily="34" charset="0"/>
                <a:cs typeface="Calibri" pitchFamily="34" charset="0"/>
              </a:endParaRPr>
            </a:p>
          </p:txBody>
        </p:sp>
        <p:sp>
          <p:nvSpPr>
            <p:cNvPr id="27" name="TextBox 26"/>
            <p:cNvSpPr txBox="1"/>
            <p:nvPr/>
          </p:nvSpPr>
          <p:spPr>
            <a:xfrm>
              <a:off x="6170846" y="6093296"/>
              <a:ext cx="2768120" cy="369332"/>
            </a:xfrm>
            <a:prstGeom prst="rect">
              <a:avLst/>
            </a:prstGeom>
            <a:noFill/>
          </p:spPr>
          <p:txBody>
            <a:bodyPr wrap="square" rtlCol="0">
              <a:spAutoFit/>
            </a:bodyPr>
            <a:lstStyle/>
            <a:p>
              <a:pPr algn="ctr"/>
              <a:r>
                <a:rPr lang="en-US" altLang="ko-KR" b="1" dirty="0" smtClean="0">
                  <a:latin typeface="Calibri" pitchFamily="34" charset="0"/>
                  <a:cs typeface="Calibri" pitchFamily="34" charset="0"/>
                </a:rPr>
                <a:t>used for doc. analysis</a:t>
              </a:r>
              <a:endParaRPr lang="ko-KR" altLang="en-US" b="1" dirty="0">
                <a:latin typeface="Calibri" pitchFamily="34" charset="0"/>
                <a:cs typeface="Calibri" pitchFamily="34" charset="0"/>
              </a:endParaRPr>
            </a:p>
          </p:txBody>
        </p:sp>
        <p:sp>
          <p:nvSpPr>
            <p:cNvPr id="4" name="위쪽 화살표 3"/>
            <p:cNvSpPr/>
            <p:nvPr/>
          </p:nvSpPr>
          <p:spPr>
            <a:xfrm>
              <a:off x="4139952" y="5536875"/>
              <a:ext cx="216024" cy="556421"/>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28" name="위쪽 화살표 27"/>
            <p:cNvSpPr/>
            <p:nvPr/>
          </p:nvSpPr>
          <p:spPr>
            <a:xfrm>
              <a:off x="7446894" y="5536874"/>
              <a:ext cx="216024" cy="556421"/>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grpSp>
      <p:sp>
        <p:nvSpPr>
          <p:cNvPr id="29" name="한쪽 모서리가 잘린 사각형 28"/>
          <p:cNvSpPr/>
          <p:nvPr/>
        </p:nvSpPr>
        <p:spPr>
          <a:xfrm rot="10800000">
            <a:off x="338738" y="1898248"/>
            <a:ext cx="4157648" cy="738663"/>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30" name="한쪽 모서리가 잘린 사각형 29"/>
          <p:cNvSpPr/>
          <p:nvPr/>
        </p:nvSpPr>
        <p:spPr>
          <a:xfrm rot="10800000">
            <a:off x="4752118" y="1029224"/>
            <a:ext cx="4157648" cy="738663"/>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31" name="한쪽 모서리가 잘린 사각형 30"/>
          <p:cNvSpPr/>
          <p:nvPr/>
        </p:nvSpPr>
        <p:spPr>
          <a:xfrm rot="10800000">
            <a:off x="4752118" y="1898248"/>
            <a:ext cx="4157648" cy="738663"/>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32" name="한쪽 모서리가 잘린 사각형 31"/>
          <p:cNvSpPr/>
          <p:nvPr/>
        </p:nvSpPr>
        <p:spPr>
          <a:xfrm rot="10800000">
            <a:off x="338738" y="1029224"/>
            <a:ext cx="4157648" cy="738663"/>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33" name="직사각형 32"/>
          <p:cNvSpPr/>
          <p:nvPr/>
        </p:nvSpPr>
        <p:spPr>
          <a:xfrm>
            <a:off x="323527" y="1029225"/>
            <a:ext cx="4172859" cy="738664"/>
          </a:xfrm>
          <a:prstGeom prst="rect">
            <a:avLst/>
          </a:prstGeom>
          <a:ln>
            <a:noFill/>
          </a:ln>
        </p:spPr>
        <p:txBody>
          <a:bodyPr wrap="square" lIns="0" rIns="0">
            <a:spAutoFit/>
          </a:bodyPr>
          <a:lstStyle/>
          <a:p>
            <a:pPr algn="ctr"/>
            <a:r>
              <a:rPr lang="en-US" altLang="ko-KR" sz="1400" b="1" dirty="0" smtClean="0">
                <a:latin typeface="Calibri" pitchFamily="34" charset="0"/>
                <a:cs typeface="Calibri" pitchFamily="34" charset="0"/>
              </a:rPr>
              <a:t>doc 1</a:t>
            </a:r>
          </a:p>
          <a:p>
            <a:r>
              <a:rPr lang="en-US" altLang="ko-KR" sz="1400" dirty="0" smtClean="0">
                <a:latin typeface="Calibri" pitchFamily="34" charset="0"/>
                <a:cs typeface="Calibri" pitchFamily="34" charset="0"/>
              </a:rPr>
              <a:t>     "modem </a:t>
            </a:r>
            <a:r>
              <a:rPr lang="en-US" altLang="ko-KR" sz="1400" dirty="0">
                <a:latin typeface="Calibri" pitchFamily="34" charset="0"/>
                <a:cs typeface="Calibri" pitchFamily="34" charset="0"/>
              </a:rPr>
              <a:t>the steering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modem, </a:t>
            </a:r>
            <a:endParaRPr lang="en-US" altLang="ko-KR" sz="1400" dirty="0" smtClean="0">
              <a:latin typeface="Calibri" pitchFamily="34" charset="0"/>
              <a:cs typeface="Calibri" pitchFamily="34" charset="0"/>
            </a:endParaRPr>
          </a:p>
          <a:p>
            <a:r>
              <a:rPr lang="en-US" altLang="ko-KR" sz="1400" dirty="0" smtClean="0">
                <a:latin typeface="Calibri" pitchFamily="34" charset="0"/>
                <a:cs typeface="Calibri" pitchFamily="34" charset="0"/>
              </a:rPr>
              <a:t>       </a:t>
            </a:r>
            <a:r>
              <a:rPr lang="en-US" altLang="ko-KR" sz="1400" dirty="0" err="1" smtClean="0">
                <a:latin typeface="Calibri" pitchFamily="34" charset="0"/>
                <a:cs typeface="Calibri" pitchFamily="34" charset="0"/>
              </a:rPr>
              <a:t>linux</a:t>
            </a:r>
            <a:r>
              <a:rPr lang="en-US" altLang="ko-KR" sz="1400" dirty="0" smtClean="0">
                <a:latin typeface="Calibri" pitchFamily="34" charset="0"/>
                <a:cs typeface="Calibri" pitchFamily="34" charset="0"/>
              </a:rPr>
              <a:t> </a:t>
            </a:r>
            <a:r>
              <a:rPr lang="en-US" altLang="ko-KR" sz="1400" dirty="0">
                <a:latin typeface="Calibri" pitchFamily="34" charset="0"/>
                <a:cs typeface="Calibri" pitchFamily="34" charset="0"/>
              </a:rPr>
              <a:t>the modem. steering the modem.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a:t>
            </a:r>
            <a:endParaRPr lang="en-US" altLang="ko-KR" sz="1400" dirty="0" smtClean="0">
              <a:latin typeface="Calibri" pitchFamily="34" charset="0"/>
              <a:cs typeface="Calibri" pitchFamily="34" charset="0"/>
            </a:endParaRPr>
          </a:p>
        </p:txBody>
      </p:sp>
      <p:sp>
        <p:nvSpPr>
          <p:cNvPr id="34" name="직사각형 33"/>
          <p:cNvSpPr/>
          <p:nvPr/>
        </p:nvSpPr>
        <p:spPr>
          <a:xfrm>
            <a:off x="4778402" y="1029225"/>
            <a:ext cx="4114078" cy="738664"/>
          </a:xfrm>
          <a:prstGeom prst="rect">
            <a:avLst/>
          </a:prstGeom>
          <a:ln>
            <a:noFill/>
          </a:ln>
        </p:spPr>
        <p:txBody>
          <a:bodyPr wrap="square" lIns="0" rIns="0">
            <a:spAutoFit/>
          </a:bodyPr>
          <a:lstStyle/>
          <a:p>
            <a:pPr algn="ctr"/>
            <a:r>
              <a:rPr lang="en-US" altLang="ko-KR" sz="1400" b="1" dirty="0" smtClean="0">
                <a:latin typeface="Calibri" pitchFamily="34" charset="0"/>
                <a:cs typeface="Calibri" pitchFamily="34" charset="0"/>
              </a:rPr>
              <a:t>doc 2</a:t>
            </a:r>
          </a:p>
          <a:p>
            <a:r>
              <a:rPr lang="en-US" altLang="ko-KR" sz="1400" b="1" dirty="0" smtClean="0">
                <a:latin typeface="Calibri" pitchFamily="34" charset="0"/>
                <a:cs typeface="Calibri" pitchFamily="34" charset="0"/>
              </a:rPr>
              <a:t>     </a:t>
            </a:r>
            <a:r>
              <a:rPr lang="en-US" altLang="ko-KR" sz="1400" dirty="0" smtClean="0">
                <a:latin typeface="Calibri" pitchFamily="34" charset="0"/>
                <a:cs typeface="Calibri" pitchFamily="34" charset="0"/>
              </a:rPr>
              <a:t>"</a:t>
            </a:r>
            <a:r>
              <a:rPr lang="en-US" altLang="ko-KR" sz="1400" dirty="0" err="1" smtClean="0">
                <a:latin typeface="Calibri" pitchFamily="34" charset="0"/>
                <a:cs typeface="Calibri" pitchFamily="34" charset="0"/>
              </a:rPr>
              <a:t>linux</a:t>
            </a:r>
            <a:r>
              <a:rPr lang="en-US" altLang="ko-KR" sz="1400" dirty="0">
                <a:latin typeface="Calibri" pitchFamily="34" charset="0"/>
                <a:cs typeface="Calibri" pitchFamily="34" charset="0"/>
              </a:rPr>
              <a:t>; the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the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modem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a:t>
            </a:r>
            <a:endParaRPr lang="en-US" altLang="ko-KR" sz="1400" dirty="0" smtClean="0">
              <a:latin typeface="Calibri" pitchFamily="34" charset="0"/>
              <a:cs typeface="Calibri" pitchFamily="34" charset="0"/>
            </a:endParaRPr>
          </a:p>
          <a:p>
            <a:r>
              <a:rPr lang="en-US" altLang="ko-KR" sz="1400" dirty="0" smtClean="0">
                <a:latin typeface="Calibri" pitchFamily="34" charset="0"/>
                <a:cs typeface="Calibri" pitchFamily="34" charset="0"/>
              </a:rPr>
              <a:t>       the </a:t>
            </a:r>
            <a:r>
              <a:rPr lang="en-US" altLang="ko-KR" sz="1400" dirty="0">
                <a:latin typeface="Calibri" pitchFamily="34" charset="0"/>
                <a:cs typeface="Calibri" pitchFamily="34" charset="0"/>
              </a:rPr>
              <a:t>modem, clutch the modem. petrol "</a:t>
            </a:r>
            <a:endParaRPr lang="en-US" altLang="ko-KR" sz="1400" dirty="0" smtClean="0">
              <a:latin typeface="Calibri" pitchFamily="34" charset="0"/>
              <a:cs typeface="Calibri" pitchFamily="34" charset="0"/>
            </a:endParaRPr>
          </a:p>
        </p:txBody>
      </p:sp>
      <p:sp>
        <p:nvSpPr>
          <p:cNvPr id="35" name="직사각형 34"/>
          <p:cNvSpPr/>
          <p:nvPr/>
        </p:nvSpPr>
        <p:spPr>
          <a:xfrm>
            <a:off x="312524" y="1898248"/>
            <a:ext cx="4183863" cy="738664"/>
          </a:xfrm>
          <a:prstGeom prst="rect">
            <a:avLst/>
          </a:prstGeom>
          <a:ln>
            <a:noFill/>
          </a:ln>
        </p:spPr>
        <p:txBody>
          <a:bodyPr wrap="square" lIns="0" rIns="0">
            <a:spAutoFit/>
          </a:bodyPr>
          <a:lstStyle/>
          <a:p>
            <a:pPr algn="ctr"/>
            <a:r>
              <a:rPr lang="en-US" altLang="ko-KR" sz="1400" b="1" dirty="0" smtClean="0">
                <a:latin typeface="Calibri" pitchFamily="34" charset="0"/>
                <a:cs typeface="Calibri" pitchFamily="34" charset="0"/>
              </a:rPr>
              <a:t>doc 3</a:t>
            </a:r>
          </a:p>
          <a:p>
            <a:r>
              <a:rPr lang="en-US" altLang="ko-KR" sz="1400" dirty="0" smtClean="0">
                <a:latin typeface="Calibri" pitchFamily="34" charset="0"/>
                <a:cs typeface="Calibri" pitchFamily="34" charset="0"/>
              </a:rPr>
              <a:t>     "petrol</a:t>
            </a:r>
            <a:r>
              <a:rPr lang="en-US" altLang="ko-KR" sz="1400" dirty="0">
                <a:latin typeface="Calibri" pitchFamily="34" charset="0"/>
                <a:cs typeface="Calibri" pitchFamily="34" charset="0"/>
              </a:rPr>
              <a:t>! clutch the steering, steering,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a:t>
            </a:r>
            <a:r>
              <a:rPr lang="en-US" altLang="ko-KR" sz="1400" dirty="0" smtClean="0">
                <a:latin typeface="Calibri" pitchFamily="34" charset="0"/>
                <a:cs typeface="Calibri" pitchFamily="34" charset="0"/>
              </a:rPr>
              <a:t>the</a:t>
            </a:r>
          </a:p>
          <a:p>
            <a:r>
              <a:rPr lang="en-US" altLang="ko-KR" sz="1400" dirty="0" smtClean="0">
                <a:latin typeface="Calibri" pitchFamily="34" charset="0"/>
                <a:cs typeface="Calibri" pitchFamily="34" charset="0"/>
              </a:rPr>
              <a:t>       steering </a:t>
            </a:r>
            <a:r>
              <a:rPr lang="en-US" altLang="ko-KR" sz="1400" dirty="0">
                <a:latin typeface="Calibri" pitchFamily="34" charset="0"/>
                <a:cs typeface="Calibri" pitchFamily="34" charset="0"/>
              </a:rPr>
              <a:t>clutch petrol. clutch the petrol; the clutch "</a:t>
            </a:r>
            <a:endParaRPr lang="en-US" altLang="ko-KR" sz="1400" dirty="0" smtClean="0">
              <a:latin typeface="Calibri" pitchFamily="34" charset="0"/>
              <a:cs typeface="Calibri" pitchFamily="34" charset="0"/>
            </a:endParaRPr>
          </a:p>
        </p:txBody>
      </p:sp>
      <p:sp>
        <p:nvSpPr>
          <p:cNvPr id="36" name="직사각형 35"/>
          <p:cNvSpPr/>
          <p:nvPr/>
        </p:nvSpPr>
        <p:spPr>
          <a:xfrm>
            <a:off x="4784419" y="1898248"/>
            <a:ext cx="4108061" cy="738664"/>
          </a:xfrm>
          <a:prstGeom prst="rect">
            <a:avLst/>
          </a:prstGeom>
          <a:ln>
            <a:noFill/>
          </a:ln>
        </p:spPr>
        <p:txBody>
          <a:bodyPr wrap="square" lIns="0" rIns="0">
            <a:spAutoFit/>
          </a:bodyPr>
          <a:lstStyle/>
          <a:p>
            <a:pPr algn="ctr"/>
            <a:r>
              <a:rPr lang="en-US" altLang="ko-KR" sz="1400" b="1" dirty="0" smtClean="0">
                <a:latin typeface="Calibri" pitchFamily="34" charset="0"/>
                <a:cs typeface="Calibri" pitchFamily="34" charset="0"/>
              </a:rPr>
              <a:t>doc 4</a:t>
            </a:r>
          </a:p>
          <a:p>
            <a:r>
              <a:rPr lang="en-US" altLang="ko-KR" sz="1400" b="1" dirty="0" smtClean="0">
                <a:latin typeface="Calibri" pitchFamily="34" charset="0"/>
                <a:cs typeface="Calibri" pitchFamily="34" charset="0"/>
              </a:rPr>
              <a:t>     </a:t>
            </a:r>
            <a:r>
              <a:rPr lang="en-US" altLang="ko-KR" sz="1400" dirty="0" smtClean="0">
                <a:latin typeface="Calibri" pitchFamily="34" charset="0"/>
                <a:cs typeface="Calibri" pitchFamily="34" charset="0"/>
              </a:rPr>
              <a:t>"the </a:t>
            </a:r>
            <a:r>
              <a:rPr lang="en-US" altLang="ko-KR" sz="1400" dirty="0" err="1">
                <a:latin typeface="Calibri" pitchFamily="34" charset="0"/>
                <a:cs typeface="Calibri" pitchFamily="34" charset="0"/>
              </a:rPr>
              <a:t>the</a:t>
            </a:r>
            <a:r>
              <a:rPr lang="en-US" altLang="ko-KR" sz="1400" dirty="0">
                <a:latin typeface="Calibri" pitchFamily="34" charset="0"/>
                <a:cs typeface="Calibri" pitchFamily="34" charset="0"/>
              </a:rPr>
              <a:t> </a:t>
            </a:r>
            <a:r>
              <a:rPr lang="en-US" altLang="ko-KR" sz="1400" dirty="0" err="1">
                <a:latin typeface="Calibri" pitchFamily="34" charset="0"/>
                <a:cs typeface="Calibri" pitchFamily="34" charset="0"/>
              </a:rPr>
              <a:t>the</a:t>
            </a:r>
            <a:r>
              <a:rPr lang="en-US" altLang="ko-KR" sz="1400" dirty="0">
                <a:latin typeface="Calibri" pitchFamily="34" charset="0"/>
                <a:cs typeface="Calibri" pitchFamily="34" charset="0"/>
              </a:rPr>
              <a:t>. clutch </a:t>
            </a:r>
            <a:r>
              <a:rPr lang="en-US" altLang="ko-KR" sz="1400" dirty="0" err="1">
                <a:latin typeface="Calibri" pitchFamily="34" charset="0"/>
                <a:cs typeface="Calibri" pitchFamily="34" charset="0"/>
              </a:rPr>
              <a:t>clutch</a:t>
            </a:r>
            <a:r>
              <a:rPr lang="en-US" altLang="ko-KR" sz="1400" dirty="0">
                <a:latin typeface="Calibri" pitchFamily="34" charset="0"/>
                <a:cs typeface="Calibri" pitchFamily="34" charset="0"/>
              </a:rPr>
              <a:t> </a:t>
            </a:r>
            <a:r>
              <a:rPr lang="en-US" altLang="ko-KR" sz="1400" dirty="0" err="1">
                <a:latin typeface="Calibri" pitchFamily="34" charset="0"/>
                <a:cs typeface="Calibri" pitchFamily="34" charset="0"/>
              </a:rPr>
              <a:t>clutch</a:t>
            </a:r>
            <a:r>
              <a:rPr lang="en-US" altLang="ko-KR" sz="1400" dirty="0">
                <a:latin typeface="Calibri" pitchFamily="34" charset="0"/>
                <a:cs typeface="Calibri" pitchFamily="34" charset="0"/>
              </a:rPr>
              <a:t>! steering petrol; </a:t>
            </a:r>
            <a:endParaRPr lang="en-US" altLang="ko-KR" sz="1400" dirty="0" smtClean="0">
              <a:latin typeface="Calibri" pitchFamily="34" charset="0"/>
              <a:cs typeface="Calibri" pitchFamily="34" charset="0"/>
            </a:endParaRPr>
          </a:p>
          <a:p>
            <a:r>
              <a:rPr lang="en-US" altLang="ko-KR" sz="1400" dirty="0" smtClean="0">
                <a:latin typeface="Calibri" pitchFamily="34" charset="0"/>
                <a:cs typeface="Calibri" pitchFamily="34" charset="0"/>
              </a:rPr>
              <a:t>       steering </a:t>
            </a:r>
            <a:r>
              <a:rPr lang="en-US" altLang="ko-KR" sz="1400" dirty="0">
                <a:latin typeface="Calibri" pitchFamily="34" charset="0"/>
                <a:cs typeface="Calibri" pitchFamily="34" charset="0"/>
              </a:rPr>
              <a:t>petrol </a:t>
            </a:r>
            <a:r>
              <a:rPr lang="en-US" altLang="ko-KR" sz="1400" dirty="0" err="1">
                <a:latin typeface="Calibri" pitchFamily="34" charset="0"/>
                <a:cs typeface="Calibri" pitchFamily="34" charset="0"/>
              </a:rPr>
              <a:t>petrol</a:t>
            </a:r>
            <a:r>
              <a:rPr lang="en-US" altLang="ko-KR" sz="1400" dirty="0">
                <a:latin typeface="Calibri" pitchFamily="34" charset="0"/>
                <a:cs typeface="Calibri" pitchFamily="34" charset="0"/>
              </a:rPr>
              <a:t>; steering petrol "</a:t>
            </a:r>
            <a:endParaRPr lang="en-US" altLang="ko-KR" sz="1400" dirty="0" smtClean="0">
              <a:latin typeface="Calibri" pitchFamily="34" charset="0"/>
              <a:cs typeface="Calibri" pitchFamily="34" charset="0"/>
            </a:endParaRPr>
          </a:p>
        </p:txBody>
      </p:sp>
      <p:sp>
        <p:nvSpPr>
          <p:cNvPr id="37" name="직사각형 36"/>
          <p:cNvSpPr/>
          <p:nvPr/>
        </p:nvSpPr>
        <p:spPr>
          <a:xfrm>
            <a:off x="431638" y="5589240"/>
            <a:ext cx="1332050" cy="646331"/>
          </a:xfrm>
          <a:prstGeom prst="rect">
            <a:avLst/>
          </a:prstGeom>
        </p:spPr>
        <p:txBody>
          <a:bodyPr wrap="square">
            <a:spAutoFit/>
          </a:bodyPr>
          <a:lstStyle/>
          <a:p>
            <a:pPr algn="ctr"/>
            <a:r>
              <a:rPr lang="en-US" altLang="ko-KR" b="1" dirty="0" smtClean="0">
                <a:latin typeface="Calibri" pitchFamily="34" charset="0"/>
                <a:cs typeface="Calibri" pitchFamily="34" charset="0"/>
              </a:rPr>
              <a:t>word</a:t>
            </a:r>
          </a:p>
          <a:p>
            <a:pPr algn="ctr"/>
            <a:r>
              <a:rPr lang="en-US" altLang="ko-KR" b="1" dirty="0" smtClean="0">
                <a:latin typeface="Calibri" pitchFamily="34" charset="0"/>
                <a:cs typeface="Calibri" pitchFamily="34" charset="0"/>
              </a:rPr>
              <a:t>similarity</a:t>
            </a:r>
            <a:endParaRPr lang="ko-KR" altLang="en-US" b="1" dirty="0">
              <a:latin typeface="Calibri" pitchFamily="34" charset="0"/>
              <a:cs typeface="Calibri" pitchFamily="34" charset="0"/>
            </a:endParaRPr>
          </a:p>
        </p:txBody>
      </p:sp>
      <p:sp>
        <p:nvSpPr>
          <p:cNvPr id="38" name="직사각형 37"/>
          <p:cNvSpPr/>
          <p:nvPr/>
        </p:nvSpPr>
        <p:spPr>
          <a:xfrm>
            <a:off x="504748" y="3356992"/>
            <a:ext cx="1186932" cy="646331"/>
          </a:xfrm>
          <a:prstGeom prst="rect">
            <a:avLst/>
          </a:prstGeom>
        </p:spPr>
        <p:txBody>
          <a:bodyPr wrap="square">
            <a:spAutoFit/>
          </a:bodyPr>
          <a:lstStyle/>
          <a:p>
            <a:pPr algn="ctr"/>
            <a:r>
              <a:rPr lang="en-US" altLang="ko-KR" b="1" dirty="0" smtClean="0">
                <a:latin typeface="Calibri" pitchFamily="34" charset="0"/>
                <a:cs typeface="Calibri" pitchFamily="34" charset="0"/>
              </a:rPr>
              <a:t>document</a:t>
            </a:r>
          </a:p>
          <a:p>
            <a:pPr algn="ctr"/>
            <a:r>
              <a:rPr lang="en-US" altLang="ko-KR" b="1" dirty="0" smtClean="0">
                <a:latin typeface="Calibri" pitchFamily="34" charset="0"/>
                <a:cs typeface="Calibri" pitchFamily="34" charset="0"/>
              </a:rPr>
              <a:t>similarity</a:t>
            </a:r>
            <a:endParaRPr lang="ko-KR" altLang="en-US" b="1" dirty="0">
              <a:latin typeface="Calibri" pitchFamily="34" charset="0"/>
              <a:cs typeface="Calibri" pitchFamily="34" charset="0"/>
            </a:endParaRPr>
          </a:p>
        </p:txBody>
      </p:sp>
      <p:graphicFrame>
        <p:nvGraphicFramePr>
          <p:cNvPr id="39" name="표 38"/>
          <p:cNvGraphicFramePr>
            <a:graphicFrameLocks noGrp="1"/>
          </p:cNvGraphicFramePr>
          <p:nvPr>
            <p:extLst>
              <p:ext uri="{D42A27DB-BD31-4B8C-83A1-F6EECF244321}">
                <p14:modId xmlns:p14="http://schemas.microsoft.com/office/powerpoint/2010/main" val="4083909249"/>
              </p:ext>
            </p:extLst>
          </p:nvPr>
        </p:nvGraphicFramePr>
        <p:xfrm>
          <a:off x="1898082" y="3068960"/>
          <a:ext cx="2880320" cy="13716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576064"/>
                <a:gridCol w="576064"/>
                <a:gridCol w="576064"/>
                <a:gridCol w="576064"/>
                <a:gridCol w="576064"/>
              </a:tblGrid>
              <a:tr h="216024">
                <a:tc>
                  <a:txBody>
                    <a:bodyPr/>
                    <a:lstStyle/>
                    <a:p>
                      <a:pPr marL="0" algn="ctr" defTabSz="914400" rtl="0" eaLnBrk="1" latinLnBrk="1" hangingPunct="1"/>
                      <a:endParaRPr lang="ko-KR" altLang="en-US" sz="1200" b="1" kern="1200" dirty="0">
                        <a:solidFill>
                          <a:schemeClr val="tx1"/>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d1</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d2</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d3</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d4</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d1</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0.99</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0.46</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d2</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0.99</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0.58</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0.54</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d3</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0.58</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0.99</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d4</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0.46</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0.54</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0.99</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graphicFrame>
        <p:nvGraphicFramePr>
          <p:cNvPr id="40" name="표 39"/>
          <p:cNvGraphicFramePr>
            <a:graphicFrameLocks noGrp="1"/>
          </p:cNvGraphicFramePr>
          <p:nvPr>
            <p:extLst>
              <p:ext uri="{D42A27DB-BD31-4B8C-83A1-F6EECF244321}">
                <p14:modId xmlns:p14="http://schemas.microsoft.com/office/powerpoint/2010/main" val="1070050741"/>
              </p:ext>
            </p:extLst>
          </p:nvPr>
        </p:nvGraphicFramePr>
        <p:xfrm>
          <a:off x="1907704" y="4616420"/>
          <a:ext cx="4680520" cy="18288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36104"/>
                <a:gridCol w="648692"/>
                <a:gridCol w="863476"/>
                <a:gridCol w="720080"/>
                <a:gridCol w="864096"/>
                <a:gridCol w="648072"/>
              </a:tblGrid>
              <a:tr h="216024">
                <a:tc>
                  <a:txBody>
                    <a:bodyPr/>
                    <a:lstStyle/>
                    <a:p>
                      <a:pPr algn="ctr" latinLnBrk="1"/>
                      <a:endParaRPr lang="ko-KR" altLang="en-US" sz="1200" b="1"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400" b="1" dirty="0" err="1" smtClean="0">
                          <a:solidFill>
                            <a:srgbClr val="C00000"/>
                          </a:solidFill>
                          <a:latin typeface="Calibri" pitchFamily="34" charset="0"/>
                          <a:cs typeface="Calibri" pitchFamily="34" charset="0"/>
                        </a:rPr>
                        <a:t>linux</a:t>
                      </a:r>
                      <a:endParaRPr lang="ko-KR" altLang="en-US" sz="14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400" b="1" dirty="0" smtClean="0">
                          <a:solidFill>
                            <a:srgbClr val="C00000"/>
                          </a:solidFill>
                          <a:latin typeface="Calibri" pitchFamily="34" charset="0"/>
                          <a:cs typeface="Calibri" pitchFamily="34" charset="0"/>
                        </a:rPr>
                        <a:t>modem</a:t>
                      </a:r>
                      <a:endParaRPr lang="ko-KR" altLang="en-US" sz="14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400" b="1" dirty="0" smtClean="0">
                          <a:solidFill>
                            <a:srgbClr val="0070C0"/>
                          </a:solidFill>
                          <a:latin typeface="Calibri" pitchFamily="34" charset="0"/>
                          <a:cs typeface="Calibri" pitchFamily="34" charset="0"/>
                        </a:rPr>
                        <a:t>clutch</a:t>
                      </a:r>
                      <a:endParaRPr lang="ko-KR" altLang="en-US" sz="14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400" b="1" dirty="0" smtClean="0">
                          <a:solidFill>
                            <a:srgbClr val="0070C0"/>
                          </a:solidFill>
                          <a:latin typeface="Calibri" pitchFamily="34" charset="0"/>
                          <a:cs typeface="Calibri" pitchFamily="34" charset="0"/>
                        </a:rPr>
                        <a:t>steering</a:t>
                      </a:r>
                      <a:endParaRPr lang="ko-KR" altLang="en-US" sz="14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400" b="1" dirty="0" smtClean="0">
                          <a:solidFill>
                            <a:srgbClr val="0070C0"/>
                          </a:solidFill>
                          <a:latin typeface="Calibri" pitchFamily="34" charset="0"/>
                          <a:cs typeface="Calibri" pitchFamily="34" charset="0"/>
                        </a:rPr>
                        <a:t>petrol</a:t>
                      </a:r>
                      <a:endParaRPr lang="ko-KR" altLang="en-US" sz="14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400" b="1" dirty="0" err="1" smtClean="0">
                          <a:solidFill>
                            <a:srgbClr val="C00000"/>
                          </a:solidFill>
                          <a:latin typeface="Calibri" pitchFamily="34" charset="0"/>
                          <a:cs typeface="Calibri" pitchFamily="34" charset="0"/>
                        </a:rPr>
                        <a:t>linux</a:t>
                      </a:r>
                      <a:endParaRPr lang="ko-KR" altLang="en-US" sz="14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0.99</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0.29</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0.45</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0.28</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400" b="1" dirty="0" smtClean="0">
                          <a:solidFill>
                            <a:srgbClr val="C00000"/>
                          </a:solidFill>
                          <a:latin typeface="Calibri" pitchFamily="34" charset="0"/>
                          <a:cs typeface="Calibri" pitchFamily="34" charset="0"/>
                        </a:rPr>
                        <a:t>modem</a:t>
                      </a:r>
                      <a:endParaRPr lang="ko-KR" altLang="en-US" sz="14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0.99</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0.27</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0.44</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0.26</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400" b="1" dirty="0" smtClean="0">
                          <a:solidFill>
                            <a:srgbClr val="0070C0"/>
                          </a:solidFill>
                          <a:latin typeface="Calibri" pitchFamily="34" charset="0"/>
                          <a:cs typeface="Calibri" pitchFamily="34" charset="0"/>
                        </a:rPr>
                        <a:t>clutch</a:t>
                      </a:r>
                      <a:endParaRPr lang="ko-KR" altLang="en-US" sz="14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0.29</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0.27</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0.99</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400" b="1" dirty="0" smtClean="0">
                          <a:solidFill>
                            <a:srgbClr val="0070C0"/>
                          </a:solidFill>
                          <a:latin typeface="Calibri" pitchFamily="34" charset="0"/>
                          <a:cs typeface="Calibri" pitchFamily="34" charset="0"/>
                        </a:rPr>
                        <a:t>steering</a:t>
                      </a:r>
                      <a:endParaRPr lang="ko-KR" altLang="en-US" sz="14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0.45</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0.44</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400" b="1" dirty="0" smtClean="0">
                          <a:solidFill>
                            <a:srgbClr val="0070C0"/>
                          </a:solidFill>
                          <a:latin typeface="Calibri" pitchFamily="34" charset="0"/>
                          <a:cs typeface="Calibri" pitchFamily="34" charset="0"/>
                        </a:rPr>
                        <a:t>petrol</a:t>
                      </a:r>
                      <a:endParaRPr lang="ko-KR" altLang="en-US" sz="14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0.28</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0.26</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0.99</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grpSp>
        <p:nvGrpSpPr>
          <p:cNvPr id="41" name="그룹 40"/>
          <p:cNvGrpSpPr/>
          <p:nvPr/>
        </p:nvGrpSpPr>
        <p:grpSpPr>
          <a:xfrm>
            <a:off x="1763688" y="2971800"/>
            <a:ext cx="2503512" cy="2590800"/>
            <a:chOff x="-992212" y="5448300"/>
            <a:chExt cx="2503512" cy="2590800"/>
          </a:xfrm>
        </p:grpSpPr>
        <p:sp>
          <p:nvSpPr>
            <p:cNvPr id="42" name="모서리가 둥근 직사각형 41"/>
            <p:cNvSpPr/>
            <p:nvPr/>
          </p:nvSpPr>
          <p:spPr>
            <a:xfrm>
              <a:off x="-992212" y="5448300"/>
              <a:ext cx="1792312" cy="925252"/>
            </a:xfrm>
            <a:prstGeom prst="roundRect">
              <a:avLst>
                <a:gd name="adj" fmla="val 11786"/>
              </a:avLst>
            </a:prstGeom>
            <a:no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모서리가 둥근 직사각형 42"/>
            <p:cNvSpPr/>
            <p:nvPr/>
          </p:nvSpPr>
          <p:spPr>
            <a:xfrm>
              <a:off x="-974159" y="7019528"/>
              <a:ext cx="2485459" cy="1019572"/>
            </a:xfrm>
            <a:prstGeom prst="roundRect">
              <a:avLst>
                <a:gd name="adj" fmla="val 11786"/>
              </a:avLst>
            </a:prstGeom>
            <a:no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연결선 43"/>
            <p:cNvCxnSpPr>
              <a:stCxn id="42" idx="2"/>
              <a:endCxn id="43" idx="0"/>
            </p:cNvCxnSpPr>
            <p:nvPr/>
          </p:nvCxnSpPr>
          <p:spPr>
            <a:xfrm>
              <a:off x="-96056" y="6373552"/>
              <a:ext cx="364627" cy="645976"/>
            </a:xfrm>
            <a:prstGeom prst="line">
              <a:avLst/>
            </a:prstGeom>
            <a:no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45" name="그룹 44"/>
          <p:cNvGrpSpPr/>
          <p:nvPr/>
        </p:nvGrpSpPr>
        <p:grpSpPr>
          <a:xfrm>
            <a:off x="3672619" y="2965992"/>
            <a:ext cx="3058381" cy="3549107"/>
            <a:chOff x="3728785" y="3282617"/>
            <a:chExt cx="3058381" cy="3549107"/>
          </a:xfrm>
        </p:grpSpPr>
        <p:sp>
          <p:nvSpPr>
            <p:cNvPr id="46" name="모서리가 둥근 직사각형 45"/>
            <p:cNvSpPr/>
            <p:nvPr/>
          </p:nvSpPr>
          <p:spPr>
            <a:xfrm>
              <a:off x="3728785" y="3282617"/>
              <a:ext cx="1470882" cy="1428208"/>
            </a:xfrm>
            <a:prstGeom prst="roundRect">
              <a:avLst>
                <a:gd name="adj" fmla="val 11786"/>
              </a:avLst>
            </a:prstGeom>
            <a:noFill/>
            <a:ln w="127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모서리가 둥근 직사각형 46"/>
            <p:cNvSpPr/>
            <p:nvPr/>
          </p:nvSpPr>
          <p:spPr>
            <a:xfrm>
              <a:off x="4449812" y="4878339"/>
              <a:ext cx="2337354" cy="1953385"/>
            </a:xfrm>
            <a:prstGeom prst="roundRect">
              <a:avLst>
                <a:gd name="adj" fmla="val 11786"/>
              </a:avLst>
            </a:prstGeom>
            <a:noFill/>
            <a:ln w="127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8" name="직선 연결선 47"/>
            <p:cNvCxnSpPr>
              <a:stCxn id="46" idx="2"/>
              <a:endCxn id="47" idx="0"/>
            </p:cNvCxnSpPr>
            <p:nvPr/>
          </p:nvCxnSpPr>
          <p:spPr>
            <a:xfrm>
              <a:off x="4464226" y="4710825"/>
              <a:ext cx="1154263" cy="167514"/>
            </a:xfrm>
            <a:prstGeom prst="line">
              <a:avLst/>
            </a:prstGeom>
            <a:noFill/>
            <a:ln w="127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61689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3">
                                            <p:txEl>
                                              <p:pRg st="1" end="1"/>
                                            </p:txEl>
                                          </p:spTgt>
                                        </p:tgtEl>
                                      </p:cBhvr>
                                    </p:animEffect>
                                    <p:set>
                                      <p:cBhvr>
                                        <p:cTn id="18" dur="1" fill="hold">
                                          <p:stCondLst>
                                            <p:cond delay="499"/>
                                          </p:stCondLst>
                                        </p:cTn>
                                        <p:tgtEl>
                                          <p:spTgt spid="3">
                                            <p:txEl>
                                              <p:pRg st="1" end="1"/>
                                            </p:txEl>
                                          </p:spTgt>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3">
                                            <p:txEl>
                                              <p:pRg st="2" end="2"/>
                                            </p:txEl>
                                          </p:spTgt>
                                        </p:tgtEl>
                                      </p:cBhvr>
                                    </p:animEffect>
                                    <p:set>
                                      <p:cBhvr>
                                        <p:cTn id="21" dur="1" fill="hold">
                                          <p:stCondLst>
                                            <p:cond delay="499"/>
                                          </p:stCondLst>
                                        </p:cTn>
                                        <p:tgtEl>
                                          <p:spTgt spid="3">
                                            <p:txEl>
                                              <p:pRg st="2" end="2"/>
                                            </p:txEl>
                                          </p:spTgt>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3">
                                            <p:txEl>
                                              <p:pRg st="3" end="3"/>
                                            </p:txEl>
                                          </p:spTgt>
                                        </p:tgtEl>
                                      </p:cBhvr>
                                    </p:animEffect>
                                    <p:set>
                                      <p:cBhvr>
                                        <p:cTn id="24" dur="1" fill="hold">
                                          <p:stCondLst>
                                            <p:cond delay="499"/>
                                          </p:stCondLst>
                                        </p:cTn>
                                        <p:tgtEl>
                                          <p:spTgt spid="3">
                                            <p:txEl>
                                              <p:pRg st="3" end="3"/>
                                            </p:txEl>
                                          </p:spTgt>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21"/>
                                        </p:tgtEl>
                                      </p:cBhvr>
                                    </p:animEffect>
                                    <p:set>
                                      <p:cBhvr>
                                        <p:cTn id="48" dur="1" fill="hold">
                                          <p:stCondLst>
                                            <p:cond delay="499"/>
                                          </p:stCondLst>
                                        </p:cTn>
                                        <p:tgtEl>
                                          <p:spTgt spid="21"/>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25"/>
                                        </p:tgtEl>
                                      </p:cBhvr>
                                    </p:animEffect>
                                    <p:set>
                                      <p:cBhvr>
                                        <p:cTn id="60" dur="1" fill="hold">
                                          <p:stCondLst>
                                            <p:cond delay="499"/>
                                          </p:stCondLst>
                                        </p:cTn>
                                        <p:tgtEl>
                                          <p:spTgt spid="25"/>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500"/>
                                        <p:tgtEl>
                                          <p:spTgt spid="3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par>
                                <p:cTn id="91" presetID="10" presetClass="entr" presetSubtype="0" fill="hold"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par>
                                <p:cTn id="94" presetID="10" presetClass="entr" presetSubtype="0" fill="hold"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fade">
                                      <p:cBhvr>
                                        <p:cTn id="96" dur="50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15" grpId="0"/>
      <p:bldP spid="16" grpId="0" animBg="1"/>
      <p:bldP spid="17" grpId="0"/>
      <p:bldP spid="18" grpId="0" animBg="1"/>
      <p:bldP spid="19" grpId="0"/>
      <p:bldP spid="20" grpId="0" animBg="1"/>
      <p:bldP spid="21" grpId="0"/>
      <p:bldP spid="22" grpId="0"/>
      <p:bldP spid="23" grpId="0"/>
      <p:bldP spid="24" grpId="0" animBg="1"/>
      <p:bldP spid="25" grpId="0"/>
      <p:bldP spid="29" grpId="0" animBg="1"/>
      <p:bldP spid="30" grpId="0" animBg="1"/>
      <p:bldP spid="31" grpId="0" animBg="1"/>
      <p:bldP spid="32" grpId="0" animBg="1"/>
      <p:bldP spid="33" grpId="0"/>
      <p:bldP spid="34" grpId="0"/>
      <p:bldP spid="35" grpId="0"/>
      <p:bldP spid="3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LSA: Singular Value Decomposition (SVD)</a:t>
            </a:r>
            <a:endParaRPr lang="ko-KR" altLang="en-US" dirty="0"/>
          </a:p>
        </p:txBody>
      </p:sp>
      <p:sp>
        <p:nvSpPr>
          <p:cNvPr id="3" name="내용 개체 틀 2"/>
          <p:cNvSpPr>
            <a:spLocks noGrp="1"/>
          </p:cNvSpPr>
          <p:nvPr>
            <p:ph idx="1"/>
          </p:nvPr>
        </p:nvSpPr>
        <p:spPr>
          <a:xfrm>
            <a:off x="179512" y="1063277"/>
            <a:ext cx="8784976" cy="1069579"/>
          </a:xfrm>
        </p:spPr>
        <p:txBody>
          <a:bodyPr>
            <a:normAutofit/>
          </a:bodyPr>
          <a:lstStyle/>
          <a:p>
            <a:r>
              <a:rPr lang="en-US" altLang="ko-KR" sz="2000" dirty="0" err="1" smtClean="0"/>
              <a:t>Eigendecomposition</a:t>
            </a:r>
            <a:endParaRPr lang="en-US" altLang="ko-KR" sz="2000" dirty="0" smtClean="0"/>
          </a:p>
          <a:p>
            <a:pPr lvl="1"/>
            <a:r>
              <a:rPr lang="en-US" altLang="ko-KR" sz="1600" dirty="0" smtClean="0"/>
              <a:t>Must be a diagonalizable and square matrix</a:t>
            </a:r>
          </a:p>
        </p:txBody>
      </p:sp>
      <p:grpSp>
        <p:nvGrpSpPr>
          <p:cNvPr id="48" name="그룹 47"/>
          <p:cNvGrpSpPr/>
          <p:nvPr/>
        </p:nvGrpSpPr>
        <p:grpSpPr>
          <a:xfrm>
            <a:off x="2435621" y="3684102"/>
            <a:ext cx="3955757" cy="791151"/>
            <a:chOff x="3424924" y="1556792"/>
            <a:chExt cx="5040560" cy="1008112"/>
          </a:xfrm>
        </p:grpSpPr>
        <p:sp>
          <p:nvSpPr>
            <p:cNvPr id="49" name="직사각형 48"/>
            <p:cNvSpPr/>
            <p:nvPr/>
          </p:nvSpPr>
          <p:spPr>
            <a:xfrm>
              <a:off x="3424924" y="1556793"/>
              <a:ext cx="1101060" cy="720080"/>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p:cNvSpPr/>
            <p:nvPr/>
          </p:nvSpPr>
          <p:spPr>
            <a:xfrm>
              <a:off x="5153116" y="1556792"/>
              <a:ext cx="1224136" cy="1008112"/>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6521268" y="1556792"/>
              <a:ext cx="936104" cy="1008112"/>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7601388" y="1556792"/>
              <a:ext cx="864096" cy="720080"/>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등호 52"/>
            <p:cNvSpPr/>
            <p:nvPr/>
          </p:nvSpPr>
          <p:spPr>
            <a:xfrm>
              <a:off x="4668829" y="1772816"/>
              <a:ext cx="288032" cy="288032"/>
            </a:xfrm>
            <a:prstGeom prst="mathEqual">
              <a:avLst>
                <a:gd name="adj1" fmla="val 15252"/>
                <a:gd name="adj2" fmla="val 9921"/>
              </a:avLst>
            </a:prstGeom>
            <a:solidFill>
              <a:srgbClr val="0070C0"/>
            </a:solidFill>
            <a:ln w="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4" name="직사각형 53"/>
            <p:cNvSpPr/>
            <p:nvPr/>
          </p:nvSpPr>
          <p:spPr>
            <a:xfrm>
              <a:off x="3681899" y="1683502"/>
              <a:ext cx="563806" cy="369332"/>
            </a:xfrm>
            <a:prstGeom prst="rect">
              <a:avLst/>
            </a:prstGeom>
          </p:spPr>
          <p:txBody>
            <a:bodyPr wrap="square">
              <a:spAutoFit/>
            </a:bodyPr>
            <a:lstStyle/>
            <a:p>
              <a:pPr algn="ctr"/>
              <a:r>
                <a:rPr lang="en-US" altLang="ko-KR" b="1" dirty="0" smtClean="0">
                  <a:latin typeface="Calibri" pitchFamily="34" charset="0"/>
                  <a:cs typeface="Calibri" pitchFamily="34" charset="0"/>
                </a:rPr>
                <a:t>A</a:t>
              </a:r>
              <a:endParaRPr lang="ko-KR" altLang="en-US" b="1" dirty="0">
                <a:latin typeface="Calibri" pitchFamily="34" charset="0"/>
                <a:cs typeface="Calibri" pitchFamily="34" charset="0"/>
              </a:endParaRPr>
            </a:p>
          </p:txBody>
        </p:sp>
        <p:sp>
          <p:nvSpPr>
            <p:cNvPr id="55" name="직사각형 54"/>
            <p:cNvSpPr/>
            <p:nvPr/>
          </p:nvSpPr>
          <p:spPr>
            <a:xfrm>
              <a:off x="5483281" y="1732166"/>
              <a:ext cx="563806" cy="369332"/>
            </a:xfrm>
            <a:prstGeom prst="rect">
              <a:avLst/>
            </a:prstGeom>
          </p:spPr>
          <p:txBody>
            <a:bodyPr wrap="square">
              <a:spAutoFit/>
            </a:bodyPr>
            <a:lstStyle/>
            <a:p>
              <a:pPr algn="ctr"/>
              <a:r>
                <a:rPr lang="en-US" altLang="ko-KR" b="1" dirty="0" smtClean="0">
                  <a:latin typeface="Calibri" pitchFamily="34" charset="0"/>
                  <a:cs typeface="Calibri" pitchFamily="34" charset="0"/>
                </a:rPr>
                <a:t>U</a:t>
              </a:r>
              <a:endParaRPr lang="ko-KR" altLang="en-US" b="1" dirty="0">
                <a:latin typeface="Calibri" pitchFamily="34" charset="0"/>
                <a:cs typeface="Calibri" pitchFamily="34" charset="0"/>
              </a:endParaRPr>
            </a:p>
          </p:txBody>
        </p:sp>
        <p:sp>
          <p:nvSpPr>
            <p:cNvPr id="56" name="직사각형 55"/>
            <p:cNvSpPr/>
            <p:nvPr/>
          </p:nvSpPr>
          <p:spPr>
            <a:xfrm>
              <a:off x="6707417" y="1732166"/>
              <a:ext cx="563806" cy="392180"/>
            </a:xfrm>
            <a:prstGeom prst="rect">
              <a:avLst/>
            </a:prstGeom>
          </p:spPr>
          <p:txBody>
            <a:bodyPr wrap="square">
              <a:spAutoFit/>
            </a:bodyPr>
            <a:lstStyle/>
            <a:p>
              <a:pPr algn="ctr"/>
              <a:r>
                <a:rPr lang="en-US" altLang="ko-KR" sz="1400" b="1" dirty="0"/>
                <a:t>∑</a:t>
              </a:r>
              <a:endParaRPr lang="ko-KR" altLang="en-US" sz="1400" b="1" dirty="0">
                <a:latin typeface="Calibri" pitchFamily="34" charset="0"/>
                <a:cs typeface="Calibri" pitchFamily="34" charset="0"/>
              </a:endParaRPr>
            </a:p>
          </p:txBody>
        </p:sp>
        <p:sp>
          <p:nvSpPr>
            <p:cNvPr id="57" name="직사각형 56"/>
            <p:cNvSpPr/>
            <p:nvPr/>
          </p:nvSpPr>
          <p:spPr>
            <a:xfrm>
              <a:off x="7751533" y="1732166"/>
              <a:ext cx="563806" cy="369332"/>
            </a:xfrm>
            <a:prstGeom prst="rect">
              <a:avLst/>
            </a:prstGeom>
          </p:spPr>
          <p:txBody>
            <a:bodyPr wrap="square">
              <a:spAutoFit/>
            </a:bodyPr>
            <a:lstStyle/>
            <a:p>
              <a:pPr algn="ctr"/>
              <a:r>
                <a:rPr lang="en-US" altLang="ko-KR" b="1" dirty="0" smtClean="0">
                  <a:latin typeface="Calibri" pitchFamily="34" charset="0"/>
                  <a:cs typeface="Calibri" pitchFamily="34" charset="0"/>
                </a:rPr>
                <a:t>V</a:t>
              </a:r>
              <a:r>
                <a:rPr lang="en-US" altLang="ko-KR" b="1" baseline="30000" dirty="0" smtClean="0">
                  <a:latin typeface="Calibri" pitchFamily="34" charset="0"/>
                  <a:cs typeface="Calibri" pitchFamily="34" charset="0"/>
                </a:rPr>
                <a:t>T</a:t>
              </a:r>
              <a:endParaRPr lang="ko-KR" altLang="en-US" b="1" baseline="30000" dirty="0">
                <a:latin typeface="Calibri" pitchFamily="34" charset="0"/>
                <a:cs typeface="Calibri" pitchFamily="34" charset="0"/>
              </a:endParaRPr>
            </a:p>
          </p:txBody>
        </p:sp>
      </p:grpSp>
      <p:grpSp>
        <p:nvGrpSpPr>
          <p:cNvPr id="80" name="그룹 79"/>
          <p:cNvGrpSpPr/>
          <p:nvPr/>
        </p:nvGrpSpPr>
        <p:grpSpPr>
          <a:xfrm>
            <a:off x="2555776" y="1988840"/>
            <a:ext cx="3418204" cy="565110"/>
            <a:chOff x="3718691" y="1556791"/>
            <a:chExt cx="4355596" cy="720083"/>
          </a:xfrm>
        </p:grpSpPr>
        <p:sp>
          <p:nvSpPr>
            <p:cNvPr id="81" name="직사각형 80"/>
            <p:cNvSpPr/>
            <p:nvPr/>
          </p:nvSpPr>
          <p:spPr>
            <a:xfrm>
              <a:off x="6269335" y="1556791"/>
              <a:ext cx="864097" cy="720083"/>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81"/>
            <p:cNvSpPr/>
            <p:nvPr/>
          </p:nvSpPr>
          <p:spPr>
            <a:xfrm>
              <a:off x="5333135" y="1556791"/>
              <a:ext cx="864097" cy="720083"/>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p:cNvSpPr/>
            <p:nvPr/>
          </p:nvSpPr>
          <p:spPr>
            <a:xfrm>
              <a:off x="3718691" y="1556791"/>
              <a:ext cx="864097" cy="720083"/>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직사각형 83"/>
            <p:cNvSpPr/>
            <p:nvPr/>
          </p:nvSpPr>
          <p:spPr>
            <a:xfrm>
              <a:off x="7210190" y="1556791"/>
              <a:ext cx="864097" cy="720083"/>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등호 84"/>
            <p:cNvSpPr/>
            <p:nvPr/>
          </p:nvSpPr>
          <p:spPr>
            <a:xfrm>
              <a:off x="4801254" y="1772816"/>
              <a:ext cx="288032" cy="288032"/>
            </a:xfrm>
            <a:prstGeom prst="mathEqual">
              <a:avLst>
                <a:gd name="adj1" fmla="val 15252"/>
                <a:gd name="adj2" fmla="val 9921"/>
              </a:avLst>
            </a:prstGeom>
            <a:solidFill>
              <a:srgbClr val="0070C0"/>
            </a:solidFill>
            <a:ln w="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6" name="직사각형 85"/>
            <p:cNvSpPr/>
            <p:nvPr/>
          </p:nvSpPr>
          <p:spPr>
            <a:xfrm>
              <a:off x="3857180" y="1683502"/>
              <a:ext cx="563806" cy="369332"/>
            </a:xfrm>
            <a:prstGeom prst="rect">
              <a:avLst/>
            </a:prstGeom>
          </p:spPr>
          <p:txBody>
            <a:bodyPr wrap="square">
              <a:spAutoFit/>
            </a:bodyPr>
            <a:lstStyle/>
            <a:p>
              <a:pPr algn="ctr"/>
              <a:r>
                <a:rPr lang="en-US" altLang="ko-KR" b="1" dirty="0" smtClean="0">
                  <a:latin typeface="Calibri" pitchFamily="34" charset="0"/>
                  <a:cs typeface="Calibri" pitchFamily="34" charset="0"/>
                </a:rPr>
                <a:t>A</a:t>
              </a:r>
              <a:endParaRPr lang="ko-KR" altLang="en-US" b="1" dirty="0">
                <a:latin typeface="Calibri" pitchFamily="34" charset="0"/>
                <a:cs typeface="Calibri" pitchFamily="34" charset="0"/>
              </a:endParaRPr>
            </a:p>
          </p:txBody>
        </p:sp>
        <p:sp>
          <p:nvSpPr>
            <p:cNvPr id="87" name="직사각형 86"/>
            <p:cNvSpPr/>
            <p:nvPr/>
          </p:nvSpPr>
          <p:spPr>
            <a:xfrm>
              <a:off x="5483281" y="1732166"/>
              <a:ext cx="563805" cy="470615"/>
            </a:xfrm>
            <a:prstGeom prst="rect">
              <a:avLst/>
            </a:prstGeom>
          </p:spPr>
          <p:txBody>
            <a:bodyPr wrap="square">
              <a:spAutoFit/>
            </a:bodyPr>
            <a:lstStyle/>
            <a:p>
              <a:pPr algn="ctr"/>
              <a:r>
                <a:rPr lang="en-US" altLang="ko-KR" b="1" dirty="0" smtClean="0">
                  <a:latin typeface="Calibri" pitchFamily="34" charset="0"/>
                  <a:cs typeface="Calibri" pitchFamily="34" charset="0"/>
                </a:rPr>
                <a:t>P</a:t>
              </a:r>
              <a:endParaRPr lang="ko-KR" altLang="en-US" b="1" dirty="0">
                <a:latin typeface="Calibri" pitchFamily="34" charset="0"/>
                <a:cs typeface="Calibri" pitchFamily="34" charset="0"/>
              </a:endParaRPr>
            </a:p>
          </p:txBody>
        </p:sp>
        <p:sp>
          <p:nvSpPr>
            <p:cNvPr id="88" name="직사각형 87"/>
            <p:cNvSpPr/>
            <p:nvPr/>
          </p:nvSpPr>
          <p:spPr>
            <a:xfrm>
              <a:off x="6432176" y="1732167"/>
              <a:ext cx="563805" cy="431397"/>
            </a:xfrm>
            <a:prstGeom prst="rect">
              <a:avLst/>
            </a:prstGeom>
          </p:spPr>
          <p:txBody>
            <a:bodyPr wrap="square">
              <a:spAutoFit/>
            </a:bodyPr>
            <a:lstStyle/>
            <a:p>
              <a:pPr algn="ctr"/>
              <a:r>
                <a:rPr lang="en-US" altLang="ko-KR" sz="1600" b="1" dirty="0">
                  <a:latin typeface="Calibri" pitchFamily="34" charset="0"/>
                  <a:cs typeface="Calibri" pitchFamily="34" charset="0"/>
                </a:rPr>
                <a:t>Ʌ</a:t>
              </a:r>
              <a:endParaRPr lang="ko-KR" altLang="en-US" sz="1600" b="1" dirty="0">
                <a:latin typeface="Calibri" pitchFamily="34" charset="0"/>
                <a:cs typeface="Calibri" pitchFamily="34" charset="0"/>
              </a:endParaRPr>
            </a:p>
          </p:txBody>
        </p:sp>
        <p:sp>
          <p:nvSpPr>
            <p:cNvPr id="89" name="직사각형 88"/>
            <p:cNvSpPr/>
            <p:nvPr/>
          </p:nvSpPr>
          <p:spPr>
            <a:xfrm>
              <a:off x="7360334" y="1732167"/>
              <a:ext cx="563806" cy="470615"/>
            </a:xfrm>
            <a:prstGeom prst="rect">
              <a:avLst/>
            </a:prstGeom>
          </p:spPr>
          <p:txBody>
            <a:bodyPr wrap="square">
              <a:spAutoFit/>
            </a:bodyPr>
            <a:lstStyle/>
            <a:p>
              <a:pPr algn="ctr"/>
              <a:r>
                <a:rPr lang="en-US" altLang="ko-KR" b="1" dirty="0" smtClean="0">
                  <a:latin typeface="Calibri" pitchFamily="34" charset="0"/>
                  <a:cs typeface="Calibri" pitchFamily="34" charset="0"/>
                </a:rPr>
                <a:t>P</a:t>
              </a:r>
              <a:r>
                <a:rPr lang="en-US" altLang="ko-KR" b="1" baseline="30000" dirty="0" smtClean="0">
                  <a:latin typeface="Calibri" pitchFamily="34" charset="0"/>
                  <a:cs typeface="Calibri" pitchFamily="34" charset="0"/>
                </a:rPr>
                <a:t>-1</a:t>
              </a:r>
              <a:endParaRPr lang="ko-KR" altLang="en-US" b="1" baseline="30000" dirty="0">
                <a:latin typeface="Calibri" pitchFamily="34" charset="0"/>
                <a:cs typeface="Calibri" pitchFamily="34" charset="0"/>
              </a:endParaRPr>
            </a:p>
          </p:txBody>
        </p:sp>
      </p:grpSp>
      <p:sp>
        <p:nvSpPr>
          <p:cNvPr id="29" name="내용 개체 틀 2"/>
          <p:cNvSpPr txBox="1">
            <a:spLocks/>
          </p:cNvSpPr>
          <p:nvPr/>
        </p:nvSpPr>
        <p:spPr>
          <a:xfrm>
            <a:off x="179512" y="2820006"/>
            <a:ext cx="8784976" cy="698594"/>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rgbClr val="C00000"/>
              </a:buClr>
              <a:buFontTx/>
              <a:buBlip>
                <a:blip r:embed="rId3"/>
              </a:buBlip>
              <a:defRPr sz="1800" kern="1200" baseline="0">
                <a:solidFill>
                  <a:schemeClr val="tx1"/>
                </a:solidFill>
                <a:latin typeface="Open Sans" pitchFamily="34" charset="0"/>
                <a:ea typeface="+mn-ea"/>
                <a:cs typeface="Calibri" pitchFamily="34" charset="0"/>
              </a:defRPr>
            </a:lvl1pPr>
            <a:lvl2pPr marL="742950" indent="-285750" algn="l" defTabSz="914400" rtl="0" eaLnBrk="1" latinLnBrk="1" hangingPunct="1">
              <a:spcBef>
                <a:spcPct val="20000"/>
              </a:spcBef>
              <a:buClr>
                <a:srgbClr val="002060"/>
              </a:buClr>
              <a:buFont typeface="Open Sans" pitchFamily="34" charset="0"/>
              <a:buChar char="–"/>
              <a:defRPr sz="1600" kern="1200" baseline="0">
                <a:solidFill>
                  <a:schemeClr val="tx1"/>
                </a:solidFill>
                <a:latin typeface="Open Sans" pitchFamily="34" charset="0"/>
                <a:ea typeface="+mn-ea"/>
                <a:cs typeface="Calibri" pitchFamily="34" charset="0"/>
              </a:defRPr>
            </a:lvl2pPr>
            <a:lvl3pPr marL="1143000" indent="-228600" algn="l" defTabSz="914400" rtl="0" eaLnBrk="1" latinLnBrk="1" hangingPunct="1">
              <a:spcBef>
                <a:spcPct val="20000"/>
              </a:spcBef>
              <a:buClr>
                <a:srgbClr val="C00000"/>
              </a:buClr>
              <a:buFontTx/>
              <a:buBlip>
                <a:blip r:embed="rId3"/>
              </a:buBlip>
              <a:defRPr sz="1400" kern="1200" baseline="0">
                <a:solidFill>
                  <a:schemeClr val="tx1"/>
                </a:solidFill>
                <a:latin typeface="Open Sans" pitchFamily="34" charset="0"/>
                <a:ea typeface="+mn-ea"/>
                <a:cs typeface="Calibri" pitchFamily="34" charset="0"/>
              </a:defRPr>
            </a:lvl3pPr>
            <a:lvl4pPr marL="1600200" indent="-228600" algn="l" defTabSz="914400" rtl="0" eaLnBrk="1" latinLnBrk="1" hangingPunct="1">
              <a:spcBef>
                <a:spcPct val="20000"/>
              </a:spcBef>
              <a:buClr>
                <a:srgbClr val="C00000"/>
              </a:buClr>
              <a:buFontTx/>
              <a:buBlip>
                <a:blip r:embed="rId3"/>
              </a:buBlip>
              <a:defRPr sz="1200" kern="1200" baseline="0">
                <a:solidFill>
                  <a:schemeClr val="tx1"/>
                </a:solidFill>
                <a:latin typeface="Open Sans" pitchFamily="34" charset="0"/>
                <a:ea typeface="+mn-ea"/>
                <a:cs typeface="Calibri" pitchFamily="34" charset="0"/>
              </a:defRPr>
            </a:lvl4pPr>
            <a:lvl5pPr marL="2057400" indent="-228600" algn="l" defTabSz="914400" rtl="0" eaLnBrk="1" latinLnBrk="1" hangingPunct="1">
              <a:spcBef>
                <a:spcPct val="20000"/>
              </a:spcBef>
              <a:buClr>
                <a:srgbClr val="C00000"/>
              </a:buClr>
              <a:buFontTx/>
              <a:buBlip>
                <a:blip r:embed="rId3"/>
              </a:buBlip>
              <a:defRPr sz="1200" kern="1200" baseline="0">
                <a:solidFill>
                  <a:schemeClr val="tx1"/>
                </a:solidFill>
                <a:latin typeface="Open Sans" pitchFamily="34" charset="0"/>
                <a:ea typeface="+mn-ea"/>
                <a:cs typeface="Calibri"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smtClean="0"/>
              <a:t>Singular Value Decomposition</a:t>
            </a:r>
          </a:p>
          <a:p>
            <a:pPr lvl="1"/>
            <a:r>
              <a:rPr lang="en-US" altLang="ko-KR" dirty="0" smtClean="0"/>
              <a:t>Computable for any size (M x n) of matrix</a:t>
            </a:r>
            <a:endParaRPr lang="ko-KR" altLang="en-US" dirty="0"/>
          </a:p>
        </p:txBody>
      </p:sp>
      <p:grpSp>
        <p:nvGrpSpPr>
          <p:cNvPr id="8" name="그룹 7"/>
          <p:cNvGrpSpPr/>
          <p:nvPr/>
        </p:nvGrpSpPr>
        <p:grpSpPr>
          <a:xfrm>
            <a:off x="179512" y="4631260"/>
            <a:ext cx="8784976" cy="2182116"/>
            <a:chOff x="179512" y="4437112"/>
            <a:chExt cx="8784976" cy="2182116"/>
          </a:xfrm>
        </p:grpSpPr>
        <p:sp>
          <p:nvSpPr>
            <p:cNvPr id="30" name="내용 개체 틀 2"/>
            <p:cNvSpPr txBox="1">
              <a:spLocks/>
            </p:cNvSpPr>
            <p:nvPr/>
          </p:nvSpPr>
          <p:spPr>
            <a:xfrm>
              <a:off x="179512" y="4437112"/>
              <a:ext cx="8784976" cy="698594"/>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rgbClr val="C00000"/>
                </a:buClr>
                <a:buFontTx/>
                <a:buBlip>
                  <a:blip r:embed="rId3"/>
                </a:buBlip>
                <a:defRPr sz="1800" kern="1200" baseline="0">
                  <a:solidFill>
                    <a:schemeClr val="tx1"/>
                  </a:solidFill>
                  <a:latin typeface="Open Sans" pitchFamily="34" charset="0"/>
                  <a:ea typeface="+mn-ea"/>
                  <a:cs typeface="Calibri" pitchFamily="34" charset="0"/>
                </a:defRPr>
              </a:lvl1pPr>
              <a:lvl2pPr marL="742950" indent="-285750" algn="l" defTabSz="914400" rtl="0" eaLnBrk="1" latinLnBrk="1" hangingPunct="1">
                <a:spcBef>
                  <a:spcPct val="20000"/>
                </a:spcBef>
                <a:buClr>
                  <a:srgbClr val="002060"/>
                </a:buClr>
                <a:buFont typeface="Open Sans" pitchFamily="34" charset="0"/>
                <a:buChar char="–"/>
                <a:defRPr sz="1600" kern="1200" baseline="0">
                  <a:solidFill>
                    <a:schemeClr val="tx1"/>
                  </a:solidFill>
                  <a:latin typeface="Open Sans" pitchFamily="34" charset="0"/>
                  <a:ea typeface="+mn-ea"/>
                  <a:cs typeface="Calibri" pitchFamily="34" charset="0"/>
                </a:defRPr>
              </a:lvl2pPr>
              <a:lvl3pPr marL="1143000" indent="-228600" algn="l" defTabSz="914400" rtl="0" eaLnBrk="1" latinLnBrk="1" hangingPunct="1">
                <a:spcBef>
                  <a:spcPct val="20000"/>
                </a:spcBef>
                <a:buClr>
                  <a:srgbClr val="C00000"/>
                </a:buClr>
                <a:buFontTx/>
                <a:buBlip>
                  <a:blip r:embed="rId3"/>
                </a:buBlip>
                <a:defRPr sz="1400" kern="1200" baseline="0">
                  <a:solidFill>
                    <a:schemeClr val="tx1"/>
                  </a:solidFill>
                  <a:latin typeface="Open Sans" pitchFamily="34" charset="0"/>
                  <a:ea typeface="+mn-ea"/>
                  <a:cs typeface="Calibri" pitchFamily="34" charset="0"/>
                </a:defRPr>
              </a:lvl3pPr>
              <a:lvl4pPr marL="1600200" indent="-228600" algn="l" defTabSz="914400" rtl="0" eaLnBrk="1" latinLnBrk="1" hangingPunct="1">
                <a:spcBef>
                  <a:spcPct val="20000"/>
                </a:spcBef>
                <a:buClr>
                  <a:srgbClr val="C00000"/>
                </a:buClr>
                <a:buFontTx/>
                <a:buBlip>
                  <a:blip r:embed="rId3"/>
                </a:buBlip>
                <a:defRPr sz="1200" kern="1200" baseline="0">
                  <a:solidFill>
                    <a:schemeClr val="tx1"/>
                  </a:solidFill>
                  <a:latin typeface="Open Sans" pitchFamily="34" charset="0"/>
                  <a:ea typeface="+mn-ea"/>
                  <a:cs typeface="Calibri" pitchFamily="34" charset="0"/>
                </a:defRPr>
              </a:lvl4pPr>
              <a:lvl5pPr marL="2057400" indent="-228600" algn="l" defTabSz="914400" rtl="0" eaLnBrk="1" latinLnBrk="1" hangingPunct="1">
                <a:spcBef>
                  <a:spcPct val="20000"/>
                </a:spcBef>
                <a:buClr>
                  <a:srgbClr val="C00000"/>
                </a:buClr>
                <a:buFontTx/>
                <a:buBlip>
                  <a:blip r:embed="rId3"/>
                </a:buBlip>
                <a:defRPr sz="1200" kern="1200" baseline="0">
                  <a:solidFill>
                    <a:schemeClr val="tx1"/>
                  </a:solidFill>
                  <a:latin typeface="Open Sans" pitchFamily="34" charset="0"/>
                  <a:ea typeface="+mn-ea"/>
                  <a:cs typeface="Calibri"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t>LSA </a:t>
              </a:r>
              <a:endParaRPr lang="en-US" altLang="ko-KR" sz="2000" dirty="0" smtClean="0"/>
            </a:p>
            <a:p>
              <a:pPr lvl="1"/>
              <a:r>
                <a:rPr lang="en-US" altLang="ko-KR" dirty="0" smtClean="0"/>
                <a:t>Adopt </a:t>
              </a:r>
              <a:r>
                <a:rPr lang="en-US" altLang="ko-KR" dirty="0"/>
                <a:t>SVD to compute hidden value</a:t>
              </a:r>
              <a:endParaRPr lang="ko-KR" altLang="en-US" dirty="0"/>
            </a:p>
          </p:txBody>
        </p:sp>
        <p:sp>
          <p:nvSpPr>
            <p:cNvPr id="31" name="직사각형 30"/>
            <p:cNvSpPr/>
            <p:nvPr/>
          </p:nvSpPr>
          <p:spPr>
            <a:xfrm>
              <a:off x="1898520" y="5237817"/>
              <a:ext cx="894074" cy="535081"/>
            </a:xfrm>
            <a:prstGeom prst="rect">
              <a:avLst/>
            </a:prstGeom>
            <a:pattFill prst="lgGrid">
              <a:fgClr>
                <a:schemeClr val="accent4">
                  <a:lumMod val="20000"/>
                  <a:lumOff val="80000"/>
                </a:schemeClr>
              </a:fgClr>
              <a:bgClr>
                <a:schemeClr val="bg1"/>
              </a:bgClr>
            </a:pattFill>
            <a:ln w="6350">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1608531" y="6016897"/>
              <a:ext cx="1533364" cy="307777"/>
            </a:xfrm>
            <a:prstGeom prst="rect">
              <a:avLst/>
            </a:prstGeom>
            <a:noFill/>
          </p:spPr>
          <p:txBody>
            <a:bodyPr wrap="square" rtlCol="0">
              <a:spAutoFit/>
            </a:bodyPr>
            <a:lstStyle/>
            <a:p>
              <a:r>
                <a:rPr lang="en-US" altLang="ko-KR" sz="1400" b="1" dirty="0" smtClean="0">
                  <a:solidFill>
                    <a:srgbClr val="C00000"/>
                  </a:solidFill>
                  <a:latin typeface="Calibri" pitchFamily="34" charset="0"/>
                  <a:cs typeface="Calibri" pitchFamily="34" charset="0"/>
                </a:rPr>
                <a:t>Term</a:t>
              </a:r>
              <a:r>
                <a:rPr lang="en-US" altLang="ko-KR" sz="1400" b="1" dirty="0" smtClean="0">
                  <a:latin typeface="Calibri" pitchFamily="34" charset="0"/>
                  <a:cs typeface="Calibri" pitchFamily="34" charset="0"/>
                </a:rPr>
                <a:t> x </a:t>
              </a:r>
              <a:r>
                <a:rPr lang="en-US" altLang="ko-KR" sz="1400" b="1" dirty="0" smtClean="0">
                  <a:solidFill>
                    <a:srgbClr val="0070C0"/>
                  </a:solidFill>
                  <a:latin typeface="Calibri" pitchFamily="34" charset="0"/>
                  <a:cs typeface="Calibri" pitchFamily="34" charset="0"/>
                </a:rPr>
                <a:t>Document</a:t>
              </a:r>
              <a:endParaRPr lang="ko-KR" altLang="en-US" sz="1400" b="1" dirty="0">
                <a:solidFill>
                  <a:srgbClr val="0070C0"/>
                </a:solidFill>
                <a:latin typeface="Calibri" pitchFamily="34" charset="0"/>
                <a:cs typeface="Calibri" pitchFamily="34" charset="0"/>
              </a:endParaRPr>
            </a:p>
          </p:txBody>
        </p:sp>
        <p:sp>
          <p:nvSpPr>
            <p:cNvPr id="33" name="직사각형 32"/>
            <p:cNvSpPr/>
            <p:nvPr/>
          </p:nvSpPr>
          <p:spPr>
            <a:xfrm>
              <a:off x="3787244" y="5237817"/>
              <a:ext cx="897737" cy="535081"/>
            </a:xfrm>
            <a:prstGeom prst="rect">
              <a:avLst/>
            </a:prstGeom>
            <a:pattFill prst="lgGrid">
              <a:fgClr>
                <a:schemeClr val="accent2">
                  <a:lumMod val="20000"/>
                  <a:lumOff val="80000"/>
                </a:schemeClr>
              </a:fgClr>
              <a:bgClr>
                <a:schemeClr val="bg1"/>
              </a:bgClr>
            </a:pattFill>
            <a:ln w="63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3110644" y="6096008"/>
              <a:ext cx="2016224" cy="307777"/>
            </a:xfrm>
            <a:prstGeom prst="rect">
              <a:avLst/>
            </a:prstGeom>
            <a:noFill/>
          </p:spPr>
          <p:txBody>
            <a:bodyPr wrap="square" rtlCol="0">
              <a:spAutoFit/>
            </a:bodyPr>
            <a:lstStyle/>
            <a:p>
              <a:r>
                <a:rPr lang="en-US" altLang="ko-KR" sz="1400" b="1" dirty="0" smtClean="0">
                  <a:solidFill>
                    <a:srgbClr val="C00000"/>
                  </a:solidFill>
                  <a:latin typeface="Calibri" pitchFamily="34" charset="0"/>
                  <a:cs typeface="Calibri" pitchFamily="34" charset="0"/>
                </a:rPr>
                <a:t>Term</a:t>
              </a:r>
              <a:r>
                <a:rPr lang="en-US" altLang="ko-KR" sz="1400" b="1" dirty="0" smtClean="0">
                  <a:latin typeface="Calibri" pitchFamily="34" charset="0"/>
                  <a:cs typeface="Calibri" pitchFamily="34" charset="0"/>
                </a:rPr>
                <a:t> x </a:t>
              </a:r>
              <a:r>
                <a:rPr lang="en-US" altLang="ko-KR" sz="1400" b="1" dirty="0" smtClean="0">
                  <a:solidFill>
                    <a:srgbClr val="69A12B"/>
                  </a:solidFill>
                  <a:latin typeface="Calibri" pitchFamily="34" charset="0"/>
                  <a:cs typeface="Calibri" pitchFamily="34" charset="0"/>
                </a:rPr>
                <a:t>Latent Semantic</a:t>
              </a:r>
              <a:endParaRPr lang="ko-KR" altLang="en-US" sz="1400" b="1" dirty="0">
                <a:solidFill>
                  <a:srgbClr val="69A12B"/>
                </a:solidFill>
                <a:latin typeface="Calibri" pitchFamily="34" charset="0"/>
                <a:cs typeface="Calibri" pitchFamily="34" charset="0"/>
              </a:endParaRPr>
            </a:p>
          </p:txBody>
        </p:sp>
        <p:sp>
          <p:nvSpPr>
            <p:cNvPr id="35" name="직사각형 34"/>
            <p:cNvSpPr/>
            <p:nvPr/>
          </p:nvSpPr>
          <p:spPr>
            <a:xfrm>
              <a:off x="5268403" y="5237816"/>
              <a:ext cx="940545" cy="782285"/>
            </a:xfrm>
            <a:prstGeom prst="rect">
              <a:avLst/>
            </a:prstGeom>
            <a:pattFill prst="lgGrid">
              <a:fgClr>
                <a:schemeClr val="accent3">
                  <a:lumMod val="20000"/>
                  <a:lumOff val="80000"/>
                </a:schemeClr>
              </a:fgClr>
              <a:bgClr>
                <a:schemeClr val="bg1"/>
              </a:bgClr>
            </a:pattFill>
            <a:ln w="6350">
              <a:solidFill>
                <a:srgbClr val="69A12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5020952" y="6096008"/>
              <a:ext cx="1440160" cy="523220"/>
            </a:xfrm>
            <a:prstGeom prst="rect">
              <a:avLst/>
            </a:prstGeom>
            <a:noFill/>
          </p:spPr>
          <p:txBody>
            <a:bodyPr wrap="square" rtlCol="0">
              <a:spAutoFit/>
            </a:bodyPr>
            <a:lstStyle/>
            <a:p>
              <a:pPr algn="ctr"/>
              <a:r>
                <a:rPr lang="en-US" altLang="ko-KR" sz="1400" b="1" dirty="0" smtClean="0">
                  <a:solidFill>
                    <a:srgbClr val="69A12B"/>
                  </a:solidFill>
                  <a:latin typeface="Calibri" pitchFamily="34" charset="0"/>
                  <a:cs typeface="Calibri" pitchFamily="34" charset="0"/>
                </a:rPr>
                <a:t>Latent Semantic Space</a:t>
              </a:r>
              <a:endParaRPr lang="ko-KR" altLang="en-US" sz="1400" b="1" dirty="0">
                <a:solidFill>
                  <a:srgbClr val="69A12B"/>
                </a:solidFill>
                <a:latin typeface="Calibri" pitchFamily="34" charset="0"/>
                <a:cs typeface="Calibri" pitchFamily="34" charset="0"/>
              </a:endParaRPr>
            </a:p>
          </p:txBody>
        </p:sp>
        <p:sp>
          <p:nvSpPr>
            <p:cNvPr id="37" name="직사각형 36"/>
            <p:cNvSpPr/>
            <p:nvPr/>
          </p:nvSpPr>
          <p:spPr>
            <a:xfrm>
              <a:off x="6801356" y="5237817"/>
              <a:ext cx="999244" cy="782285"/>
            </a:xfrm>
            <a:prstGeom prst="rect">
              <a:avLst/>
            </a:prstGeom>
            <a:pattFill prst="lgGrid">
              <a:fgClr>
                <a:schemeClr val="accent5">
                  <a:lumMod val="20000"/>
                  <a:lumOff val="80000"/>
                </a:schemeClr>
              </a:fgClr>
              <a:bgClr>
                <a:schemeClr val="bg1"/>
              </a:bgClr>
            </a:patt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6406988" y="6096008"/>
              <a:ext cx="2392288" cy="307777"/>
            </a:xfrm>
            <a:prstGeom prst="rect">
              <a:avLst/>
            </a:prstGeom>
            <a:noFill/>
          </p:spPr>
          <p:txBody>
            <a:bodyPr wrap="square" rtlCol="0">
              <a:spAutoFit/>
            </a:bodyPr>
            <a:lstStyle/>
            <a:p>
              <a:r>
                <a:rPr lang="en-US" altLang="ko-KR" sz="1400" b="1" dirty="0" smtClean="0">
                  <a:solidFill>
                    <a:srgbClr val="69A12B"/>
                  </a:solidFill>
                  <a:latin typeface="Calibri" pitchFamily="34" charset="0"/>
                  <a:cs typeface="Calibri" pitchFamily="34" charset="0"/>
                </a:rPr>
                <a:t>Latent Semantic </a:t>
              </a:r>
              <a:r>
                <a:rPr lang="en-US" altLang="ko-KR" sz="1400" b="1" dirty="0" smtClean="0">
                  <a:latin typeface="Calibri" pitchFamily="34" charset="0"/>
                  <a:cs typeface="Calibri" pitchFamily="34" charset="0"/>
                </a:rPr>
                <a:t>x </a:t>
              </a:r>
              <a:r>
                <a:rPr lang="en-US" altLang="ko-KR" sz="1400" b="1" dirty="0" smtClean="0">
                  <a:solidFill>
                    <a:srgbClr val="0070C0"/>
                  </a:solidFill>
                  <a:latin typeface="Calibri" pitchFamily="34" charset="0"/>
                  <a:cs typeface="Calibri" pitchFamily="34" charset="0"/>
                </a:rPr>
                <a:t>Document</a:t>
              </a:r>
              <a:endParaRPr lang="ko-KR" altLang="en-US" sz="1400" b="1" dirty="0">
                <a:solidFill>
                  <a:srgbClr val="0070C0"/>
                </a:solidFill>
                <a:latin typeface="Calibri" pitchFamily="34" charset="0"/>
                <a:cs typeface="Calibri" pitchFamily="34" charset="0"/>
              </a:endParaRPr>
            </a:p>
          </p:txBody>
        </p:sp>
        <p:sp>
          <p:nvSpPr>
            <p:cNvPr id="42" name="등호 41"/>
            <p:cNvSpPr/>
            <p:nvPr/>
          </p:nvSpPr>
          <p:spPr>
            <a:xfrm>
              <a:off x="3179996" y="5353501"/>
              <a:ext cx="226043" cy="226043"/>
            </a:xfrm>
            <a:prstGeom prst="mathEqual">
              <a:avLst>
                <a:gd name="adj1" fmla="val 15252"/>
                <a:gd name="adj2" fmla="val 9921"/>
              </a:avLst>
            </a:prstGeom>
            <a:solidFill>
              <a:srgbClr val="0070C0"/>
            </a:solidFill>
            <a:ln w="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5" name="TextBox 44"/>
            <p:cNvSpPr txBox="1"/>
            <p:nvPr/>
          </p:nvSpPr>
          <p:spPr>
            <a:xfrm>
              <a:off x="4822484" y="5312633"/>
              <a:ext cx="334634" cy="307777"/>
            </a:xfrm>
            <a:prstGeom prst="rect">
              <a:avLst/>
            </a:prstGeom>
            <a:noFill/>
          </p:spPr>
          <p:txBody>
            <a:bodyPr wrap="square" rtlCol="0">
              <a:spAutoFit/>
            </a:bodyPr>
            <a:lstStyle/>
            <a:p>
              <a:r>
                <a:rPr lang="en-US" altLang="ko-KR" sz="1400" b="1" dirty="0" smtClean="0">
                  <a:latin typeface="Calibri" pitchFamily="34" charset="0"/>
                  <a:cs typeface="Calibri" pitchFamily="34" charset="0"/>
                </a:rPr>
                <a:t>X</a:t>
              </a:r>
              <a:endParaRPr lang="ko-KR" altLang="en-US" sz="1400" b="1" dirty="0">
                <a:solidFill>
                  <a:srgbClr val="69A12B"/>
                </a:solidFill>
                <a:latin typeface="Calibri" pitchFamily="34" charset="0"/>
                <a:cs typeface="Calibri" pitchFamily="34" charset="0"/>
              </a:endParaRPr>
            </a:p>
          </p:txBody>
        </p:sp>
        <p:sp>
          <p:nvSpPr>
            <p:cNvPr id="46" name="TextBox 45"/>
            <p:cNvSpPr txBox="1"/>
            <p:nvPr/>
          </p:nvSpPr>
          <p:spPr>
            <a:xfrm>
              <a:off x="6355975" y="5312633"/>
              <a:ext cx="334634" cy="307777"/>
            </a:xfrm>
            <a:prstGeom prst="rect">
              <a:avLst/>
            </a:prstGeom>
            <a:noFill/>
          </p:spPr>
          <p:txBody>
            <a:bodyPr wrap="square" rtlCol="0">
              <a:spAutoFit/>
            </a:bodyPr>
            <a:lstStyle/>
            <a:p>
              <a:r>
                <a:rPr lang="en-US" altLang="ko-KR" sz="1400" b="1" dirty="0" smtClean="0">
                  <a:latin typeface="Calibri" pitchFamily="34" charset="0"/>
                  <a:cs typeface="Calibri" pitchFamily="34" charset="0"/>
                </a:rPr>
                <a:t>X</a:t>
              </a:r>
              <a:endParaRPr lang="ko-KR" altLang="en-US" sz="1400" b="1" dirty="0">
                <a:solidFill>
                  <a:srgbClr val="69A12B"/>
                </a:solidFill>
                <a:latin typeface="Calibri" pitchFamily="34" charset="0"/>
                <a:cs typeface="Calibri" pitchFamily="34" charset="0"/>
              </a:endParaRPr>
            </a:p>
          </p:txBody>
        </p:sp>
      </p:grpSp>
    </p:spTree>
    <p:extLst>
      <p:ext uri="{BB962C8B-B14F-4D97-AF65-F5344CB8AC3E}">
        <p14:creationId xmlns:p14="http://schemas.microsoft.com/office/powerpoint/2010/main" val="1046113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LSA: SVD Dimension Reduction</a:t>
            </a:r>
            <a:endParaRPr lang="ko-KR" altLang="en-US" dirty="0"/>
          </a:p>
        </p:txBody>
      </p:sp>
      <p:sp>
        <p:nvSpPr>
          <p:cNvPr id="3" name="내용 개체 틀 2"/>
          <p:cNvSpPr>
            <a:spLocks noGrp="1"/>
          </p:cNvSpPr>
          <p:nvPr>
            <p:ph idx="1"/>
          </p:nvPr>
        </p:nvSpPr>
        <p:spPr>
          <a:xfrm>
            <a:off x="179512" y="1063277"/>
            <a:ext cx="8784976" cy="5617851"/>
          </a:xfrm>
        </p:spPr>
        <p:txBody>
          <a:bodyPr>
            <a:normAutofit/>
          </a:bodyPr>
          <a:lstStyle/>
          <a:p>
            <a:r>
              <a:rPr lang="en-US" altLang="ko-KR" dirty="0" smtClean="0"/>
              <a:t>Full SVD</a:t>
            </a:r>
          </a:p>
          <a:p>
            <a:endParaRPr lang="en-US" altLang="ko-KR" dirty="0"/>
          </a:p>
          <a:p>
            <a:endParaRPr lang="en-US" altLang="ko-KR" dirty="0" smtClean="0"/>
          </a:p>
          <a:p>
            <a:endParaRPr lang="en-US" altLang="ko-KR" dirty="0" smtClean="0"/>
          </a:p>
          <a:p>
            <a:endParaRPr lang="en-US" altLang="ko-KR" sz="1050" dirty="0"/>
          </a:p>
          <a:p>
            <a:r>
              <a:rPr lang="en-US" altLang="ko-KR" dirty="0" smtClean="0"/>
              <a:t>Reduced SVD</a:t>
            </a:r>
          </a:p>
          <a:p>
            <a:endParaRPr lang="en-US" altLang="ko-KR" dirty="0"/>
          </a:p>
          <a:p>
            <a:endParaRPr lang="en-US" altLang="ko-KR" dirty="0" smtClean="0"/>
          </a:p>
          <a:p>
            <a:endParaRPr lang="en-US" altLang="ko-KR" sz="1800" dirty="0"/>
          </a:p>
          <a:p>
            <a:r>
              <a:rPr lang="en-US" altLang="ko-KR" dirty="0" smtClean="0"/>
              <a:t>More reduced SVD</a:t>
            </a:r>
          </a:p>
          <a:p>
            <a:endParaRPr lang="en-US" altLang="ko-KR" dirty="0"/>
          </a:p>
          <a:p>
            <a:endParaRPr lang="en-US" altLang="ko-KR" dirty="0" smtClean="0"/>
          </a:p>
          <a:p>
            <a:endParaRPr lang="en-US" altLang="ko-KR" dirty="0"/>
          </a:p>
        </p:txBody>
      </p:sp>
      <p:grpSp>
        <p:nvGrpSpPr>
          <p:cNvPr id="4" name="그룹 3"/>
          <p:cNvGrpSpPr/>
          <p:nvPr/>
        </p:nvGrpSpPr>
        <p:grpSpPr>
          <a:xfrm>
            <a:off x="1003010" y="1700808"/>
            <a:ext cx="3955757" cy="791151"/>
            <a:chOff x="3424924" y="1556792"/>
            <a:chExt cx="5040560" cy="1008112"/>
          </a:xfrm>
        </p:grpSpPr>
        <p:sp>
          <p:nvSpPr>
            <p:cNvPr id="5" name="직사각형 4"/>
            <p:cNvSpPr/>
            <p:nvPr/>
          </p:nvSpPr>
          <p:spPr>
            <a:xfrm>
              <a:off x="3424924" y="1556792"/>
              <a:ext cx="1027881" cy="1008112"/>
            </a:xfrm>
            <a:prstGeom prst="rect">
              <a:avLst/>
            </a:prstGeom>
            <a:pattFill prst="lgGrid">
              <a:fgClr>
                <a:schemeClr val="bg1">
                  <a:lumMod val="85000"/>
                </a:schemeClr>
              </a:fgClr>
              <a:bgClr>
                <a:schemeClr val="bg1"/>
              </a:bgClr>
            </a:patt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5153116" y="1556792"/>
              <a:ext cx="1224136" cy="1008112"/>
            </a:xfrm>
            <a:prstGeom prst="rect">
              <a:avLst/>
            </a:prstGeom>
            <a:pattFill prst="lgGrid">
              <a:fgClr>
                <a:schemeClr val="bg1">
                  <a:lumMod val="85000"/>
                </a:schemeClr>
              </a:fgClr>
              <a:bgClr>
                <a:schemeClr val="bg1"/>
              </a:bgClr>
            </a:patt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6521268" y="1556792"/>
              <a:ext cx="936104" cy="1008112"/>
            </a:xfrm>
            <a:prstGeom prst="rect">
              <a:avLst/>
            </a:prstGeom>
            <a:pattFill prst="lgGrid">
              <a:fgClr>
                <a:schemeClr val="bg1">
                  <a:lumMod val="85000"/>
                </a:schemeClr>
              </a:fgClr>
              <a:bgClr>
                <a:schemeClr val="bg1"/>
              </a:bgClr>
            </a:patt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601388" y="1556792"/>
              <a:ext cx="864096" cy="720080"/>
            </a:xfrm>
            <a:prstGeom prst="rect">
              <a:avLst/>
            </a:prstGeom>
            <a:pattFill prst="lgGrid">
              <a:fgClr>
                <a:schemeClr val="bg1">
                  <a:lumMod val="85000"/>
                </a:schemeClr>
              </a:fgClr>
              <a:bgClr>
                <a:schemeClr val="bg1"/>
              </a:bgClr>
            </a:patt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등호 8"/>
            <p:cNvSpPr/>
            <p:nvPr/>
          </p:nvSpPr>
          <p:spPr>
            <a:xfrm>
              <a:off x="4668829" y="1772816"/>
              <a:ext cx="288032" cy="288032"/>
            </a:xfrm>
            <a:prstGeom prst="mathEqual">
              <a:avLst>
                <a:gd name="adj1" fmla="val 15252"/>
                <a:gd name="adj2" fmla="val 9921"/>
              </a:avLst>
            </a:prstGeom>
            <a:solidFill>
              <a:srgbClr val="0070C0"/>
            </a:solidFill>
            <a:ln w="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직사각형 9"/>
            <p:cNvSpPr/>
            <p:nvPr/>
          </p:nvSpPr>
          <p:spPr>
            <a:xfrm>
              <a:off x="3656961" y="1732166"/>
              <a:ext cx="563806" cy="369332"/>
            </a:xfrm>
            <a:prstGeom prst="rect">
              <a:avLst/>
            </a:prstGeom>
          </p:spPr>
          <p:txBody>
            <a:bodyPr wrap="square">
              <a:spAutoFit/>
            </a:bodyPr>
            <a:lstStyle/>
            <a:p>
              <a:pPr algn="ctr"/>
              <a:r>
                <a:rPr lang="en-US" altLang="ko-KR" b="1" dirty="0" smtClean="0">
                  <a:latin typeface="Calibri" pitchFamily="34" charset="0"/>
                  <a:cs typeface="Calibri" pitchFamily="34" charset="0"/>
                </a:rPr>
                <a:t>A</a:t>
              </a:r>
              <a:endParaRPr lang="ko-KR" altLang="en-US" b="1" dirty="0">
                <a:latin typeface="Calibri" pitchFamily="34" charset="0"/>
                <a:cs typeface="Calibri" pitchFamily="34" charset="0"/>
              </a:endParaRPr>
            </a:p>
          </p:txBody>
        </p:sp>
        <p:sp>
          <p:nvSpPr>
            <p:cNvPr id="11" name="직사각형 10"/>
            <p:cNvSpPr/>
            <p:nvPr/>
          </p:nvSpPr>
          <p:spPr>
            <a:xfrm>
              <a:off x="5483281" y="1732166"/>
              <a:ext cx="563806" cy="369332"/>
            </a:xfrm>
            <a:prstGeom prst="rect">
              <a:avLst/>
            </a:prstGeom>
          </p:spPr>
          <p:txBody>
            <a:bodyPr wrap="square">
              <a:spAutoFit/>
            </a:bodyPr>
            <a:lstStyle/>
            <a:p>
              <a:pPr algn="ctr"/>
              <a:r>
                <a:rPr lang="en-US" altLang="ko-KR" b="1" dirty="0" smtClean="0">
                  <a:latin typeface="Calibri" pitchFamily="34" charset="0"/>
                  <a:cs typeface="Calibri" pitchFamily="34" charset="0"/>
                </a:rPr>
                <a:t>U</a:t>
              </a:r>
              <a:endParaRPr lang="ko-KR" altLang="en-US" b="1" dirty="0">
                <a:latin typeface="Calibri" pitchFamily="34" charset="0"/>
                <a:cs typeface="Calibri" pitchFamily="34" charset="0"/>
              </a:endParaRPr>
            </a:p>
          </p:txBody>
        </p:sp>
        <p:sp>
          <p:nvSpPr>
            <p:cNvPr id="12" name="직사각형 11"/>
            <p:cNvSpPr/>
            <p:nvPr/>
          </p:nvSpPr>
          <p:spPr>
            <a:xfrm>
              <a:off x="6707417" y="1732166"/>
              <a:ext cx="563806" cy="307777"/>
            </a:xfrm>
            <a:prstGeom prst="rect">
              <a:avLst/>
            </a:prstGeom>
          </p:spPr>
          <p:txBody>
            <a:bodyPr wrap="square">
              <a:spAutoFit/>
            </a:bodyPr>
            <a:lstStyle/>
            <a:p>
              <a:pPr algn="ctr"/>
              <a:r>
                <a:rPr lang="en-US" altLang="ko-KR" sz="1400" dirty="0"/>
                <a:t>∑</a:t>
              </a:r>
              <a:endParaRPr lang="ko-KR" altLang="en-US" sz="1400" b="1" dirty="0">
                <a:latin typeface="Calibri" pitchFamily="34" charset="0"/>
                <a:cs typeface="Calibri" pitchFamily="34" charset="0"/>
              </a:endParaRPr>
            </a:p>
          </p:txBody>
        </p:sp>
        <p:sp>
          <p:nvSpPr>
            <p:cNvPr id="13" name="직사각형 12"/>
            <p:cNvSpPr/>
            <p:nvPr/>
          </p:nvSpPr>
          <p:spPr>
            <a:xfrm>
              <a:off x="7751533" y="1732166"/>
              <a:ext cx="563806" cy="369332"/>
            </a:xfrm>
            <a:prstGeom prst="rect">
              <a:avLst/>
            </a:prstGeom>
          </p:spPr>
          <p:txBody>
            <a:bodyPr wrap="square">
              <a:spAutoFit/>
            </a:bodyPr>
            <a:lstStyle/>
            <a:p>
              <a:pPr algn="ctr"/>
              <a:r>
                <a:rPr lang="en-US" altLang="ko-KR" b="1" dirty="0" smtClean="0">
                  <a:latin typeface="Calibri" pitchFamily="34" charset="0"/>
                  <a:cs typeface="Calibri" pitchFamily="34" charset="0"/>
                </a:rPr>
                <a:t>V</a:t>
              </a:r>
              <a:r>
                <a:rPr lang="en-US" altLang="ko-KR" b="1" baseline="30000" dirty="0" smtClean="0">
                  <a:latin typeface="Calibri" pitchFamily="34" charset="0"/>
                  <a:cs typeface="Calibri" pitchFamily="34" charset="0"/>
                </a:rPr>
                <a:t>T</a:t>
              </a:r>
              <a:endParaRPr lang="ko-KR" altLang="en-US" b="1" baseline="30000" dirty="0">
                <a:latin typeface="Calibri" pitchFamily="34" charset="0"/>
                <a:cs typeface="Calibri" pitchFamily="34" charset="0"/>
              </a:endParaRPr>
            </a:p>
          </p:txBody>
        </p:sp>
      </p:grpSp>
      <p:grpSp>
        <p:nvGrpSpPr>
          <p:cNvPr id="14" name="그룹 13"/>
          <p:cNvGrpSpPr/>
          <p:nvPr/>
        </p:nvGrpSpPr>
        <p:grpSpPr>
          <a:xfrm>
            <a:off x="1003010" y="5460015"/>
            <a:ext cx="3956683" cy="838781"/>
            <a:chOff x="1003010" y="5460015"/>
            <a:chExt cx="3956683" cy="838781"/>
          </a:xfrm>
        </p:grpSpPr>
        <p:sp>
          <p:nvSpPr>
            <p:cNvPr id="82" name="직사각형 81"/>
            <p:cNvSpPr/>
            <p:nvPr/>
          </p:nvSpPr>
          <p:spPr>
            <a:xfrm>
              <a:off x="4280637" y="5504452"/>
              <a:ext cx="679056" cy="565108"/>
            </a:xfrm>
            <a:prstGeom prst="rect">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1003010" y="5507645"/>
              <a:ext cx="806666" cy="791151"/>
            </a:xfrm>
            <a:prstGeom prst="rect">
              <a:avLst/>
            </a:prstGeom>
            <a:pattFill prst="lgGrid">
              <a:fgClr>
                <a:schemeClr val="accent5">
                  <a:lumMod val="60000"/>
                  <a:lumOff val="40000"/>
                </a:schemeClr>
              </a:fgClr>
              <a:bgClr>
                <a:schemeClr val="bg1"/>
              </a:bgClr>
            </a:pattFill>
            <a:ln w="63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2359270" y="5507645"/>
              <a:ext cx="960684" cy="791151"/>
            </a:xfrm>
            <a:prstGeom prst="rect">
              <a:avLst/>
            </a:prstGeom>
            <a:pattFill prst="lgGrid">
              <a:fgClr>
                <a:schemeClr val="accent5">
                  <a:lumMod val="60000"/>
                  <a:lumOff val="40000"/>
                </a:schemeClr>
              </a:fgClr>
              <a:bgClr>
                <a:schemeClr val="bg1"/>
              </a:bgClr>
            </a:pattFill>
            <a:ln w="63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3432975" y="5507645"/>
              <a:ext cx="734641" cy="791151"/>
            </a:xfrm>
            <a:prstGeom prst="rect">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4280637" y="5507645"/>
              <a:ext cx="678130" cy="254482"/>
            </a:xfrm>
            <a:prstGeom prst="rect">
              <a:avLst/>
            </a:prstGeom>
            <a:pattFill prst="lgGrid">
              <a:fgClr>
                <a:schemeClr val="accent5">
                  <a:lumMod val="60000"/>
                  <a:lumOff val="40000"/>
                </a:schemeClr>
              </a:fgClr>
              <a:bgClr>
                <a:schemeClr val="bg1"/>
              </a:bgClr>
            </a:pattFill>
            <a:ln w="63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등호 47"/>
            <p:cNvSpPr/>
            <p:nvPr/>
          </p:nvSpPr>
          <p:spPr>
            <a:xfrm>
              <a:off x="1979208" y="5677177"/>
              <a:ext cx="226043" cy="226043"/>
            </a:xfrm>
            <a:prstGeom prst="mathEqual">
              <a:avLst>
                <a:gd name="adj1" fmla="val 15252"/>
                <a:gd name="adj2" fmla="val 9921"/>
              </a:avLst>
            </a:prstGeom>
            <a:solidFill>
              <a:srgbClr val="0070C0"/>
            </a:solidFill>
            <a:ln w="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9" name="직사각형 48"/>
            <p:cNvSpPr/>
            <p:nvPr/>
          </p:nvSpPr>
          <p:spPr>
            <a:xfrm>
              <a:off x="1185109" y="5460015"/>
              <a:ext cx="442467" cy="289846"/>
            </a:xfrm>
            <a:prstGeom prst="rect">
              <a:avLst/>
            </a:prstGeom>
          </p:spPr>
          <p:txBody>
            <a:bodyPr wrap="square">
              <a:spAutoFit/>
            </a:bodyPr>
            <a:lstStyle/>
            <a:p>
              <a:pPr algn="ctr"/>
              <a:r>
                <a:rPr lang="en-US" altLang="ko-KR" b="1" dirty="0" smtClean="0">
                  <a:latin typeface="Calibri" pitchFamily="34" charset="0"/>
                  <a:cs typeface="Calibri" pitchFamily="34" charset="0"/>
                </a:rPr>
                <a:t>A</a:t>
              </a:r>
              <a:endParaRPr lang="ko-KR" altLang="en-US" b="1" dirty="0">
                <a:latin typeface="Calibri" pitchFamily="34" charset="0"/>
                <a:cs typeface="Calibri" pitchFamily="34" charset="0"/>
              </a:endParaRPr>
            </a:p>
          </p:txBody>
        </p:sp>
        <p:sp>
          <p:nvSpPr>
            <p:cNvPr id="50" name="직사각형 49"/>
            <p:cNvSpPr/>
            <p:nvPr/>
          </p:nvSpPr>
          <p:spPr>
            <a:xfrm>
              <a:off x="2304320" y="5561808"/>
              <a:ext cx="442467" cy="289846"/>
            </a:xfrm>
            <a:prstGeom prst="rect">
              <a:avLst/>
            </a:prstGeom>
          </p:spPr>
          <p:txBody>
            <a:bodyPr wrap="square">
              <a:spAutoFit/>
            </a:bodyPr>
            <a:lstStyle/>
            <a:p>
              <a:pPr algn="ctr"/>
              <a:r>
                <a:rPr lang="en-US" altLang="ko-KR" b="1" dirty="0" smtClean="0">
                  <a:latin typeface="Calibri" pitchFamily="34" charset="0"/>
                  <a:cs typeface="Calibri" pitchFamily="34" charset="0"/>
                </a:rPr>
                <a:t>U</a:t>
              </a:r>
              <a:endParaRPr lang="ko-KR" altLang="en-US" b="1" dirty="0">
                <a:latin typeface="Calibri" pitchFamily="34" charset="0"/>
                <a:cs typeface="Calibri" pitchFamily="34" charset="0"/>
              </a:endParaRPr>
            </a:p>
          </p:txBody>
        </p:sp>
        <p:sp>
          <p:nvSpPr>
            <p:cNvPr id="51" name="직사각형 50"/>
            <p:cNvSpPr/>
            <p:nvPr/>
          </p:nvSpPr>
          <p:spPr>
            <a:xfrm>
              <a:off x="4398469" y="5460015"/>
              <a:ext cx="442467" cy="289846"/>
            </a:xfrm>
            <a:prstGeom prst="rect">
              <a:avLst/>
            </a:prstGeom>
          </p:spPr>
          <p:txBody>
            <a:bodyPr wrap="square">
              <a:spAutoFit/>
            </a:bodyPr>
            <a:lstStyle/>
            <a:p>
              <a:pPr algn="ctr"/>
              <a:r>
                <a:rPr lang="en-US" altLang="ko-KR" b="1" dirty="0" smtClean="0">
                  <a:latin typeface="Calibri" pitchFamily="34" charset="0"/>
                  <a:cs typeface="Calibri" pitchFamily="34" charset="0"/>
                </a:rPr>
                <a:t>V</a:t>
              </a:r>
              <a:r>
                <a:rPr lang="en-US" altLang="ko-KR" b="1" baseline="30000" dirty="0" smtClean="0">
                  <a:latin typeface="Calibri" pitchFamily="34" charset="0"/>
                  <a:cs typeface="Calibri" pitchFamily="34" charset="0"/>
                </a:rPr>
                <a:t>T</a:t>
              </a:r>
              <a:endParaRPr lang="ko-KR" altLang="en-US" b="1" baseline="30000" dirty="0">
                <a:latin typeface="Calibri" pitchFamily="34" charset="0"/>
                <a:cs typeface="Calibri" pitchFamily="34" charset="0"/>
              </a:endParaRPr>
            </a:p>
          </p:txBody>
        </p:sp>
        <p:sp>
          <p:nvSpPr>
            <p:cNvPr id="52" name="직사각형 51"/>
            <p:cNvSpPr/>
            <p:nvPr/>
          </p:nvSpPr>
          <p:spPr>
            <a:xfrm>
              <a:off x="2699792" y="5507645"/>
              <a:ext cx="620162" cy="791151"/>
            </a:xfrm>
            <a:prstGeom prst="rect">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p:cNvSpPr/>
            <p:nvPr/>
          </p:nvSpPr>
          <p:spPr>
            <a:xfrm>
              <a:off x="3432975" y="5507645"/>
              <a:ext cx="306921" cy="307939"/>
            </a:xfrm>
            <a:prstGeom prst="rect">
              <a:avLst/>
            </a:prstGeom>
            <a:pattFill prst="lgGrid">
              <a:fgClr>
                <a:schemeClr val="accent5">
                  <a:lumMod val="60000"/>
                  <a:lumOff val="40000"/>
                </a:schemeClr>
              </a:fgClr>
              <a:bgClr>
                <a:schemeClr val="bg1"/>
              </a:bgClr>
            </a:pattFill>
            <a:ln w="63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3372877" y="5508088"/>
              <a:ext cx="442467" cy="241539"/>
            </a:xfrm>
            <a:prstGeom prst="rect">
              <a:avLst/>
            </a:prstGeom>
          </p:spPr>
          <p:txBody>
            <a:bodyPr wrap="square">
              <a:spAutoFit/>
            </a:bodyPr>
            <a:lstStyle/>
            <a:p>
              <a:pPr algn="ctr"/>
              <a:r>
                <a:rPr lang="en-US" altLang="ko-KR" sz="1400" dirty="0"/>
                <a:t>∑</a:t>
              </a:r>
              <a:endParaRPr lang="ko-KR" altLang="en-US" sz="1400" b="1" dirty="0">
                <a:latin typeface="Calibri" pitchFamily="34" charset="0"/>
                <a:cs typeface="Calibri" pitchFamily="34" charset="0"/>
              </a:endParaRPr>
            </a:p>
          </p:txBody>
        </p:sp>
      </p:grpSp>
      <p:grpSp>
        <p:nvGrpSpPr>
          <p:cNvPr id="68" name="그룹 67"/>
          <p:cNvGrpSpPr/>
          <p:nvPr/>
        </p:nvGrpSpPr>
        <p:grpSpPr>
          <a:xfrm>
            <a:off x="1003010" y="3645024"/>
            <a:ext cx="3955757" cy="791151"/>
            <a:chOff x="1003010" y="4726081"/>
            <a:chExt cx="3955757" cy="791151"/>
          </a:xfrm>
        </p:grpSpPr>
        <p:sp>
          <p:nvSpPr>
            <p:cNvPr id="69" name="직사각형 68"/>
            <p:cNvSpPr/>
            <p:nvPr/>
          </p:nvSpPr>
          <p:spPr>
            <a:xfrm>
              <a:off x="4279711" y="4726082"/>
              <a:ext cx="679056" cy="565108"/>
            </a:xfrm>
            <a:prstGeom prst="rect">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p:cNvSpPr/>
            <p:nvPr/>
          </p:nvSpPr>
          <p:spPr>
            <a:xfrm>
              <a:off x="1003010" y="4726081"/>
              <a:ext cx="806666" cy="791151"/>
            </a:xfrm>
            <a:prstGeom prst="rect">
              <a:avLst/>
            </a:prstGeom>
            <a:pattFill prst="lgGrid">
              <a:fgClr>
                <a:schemeClr val="accent3">
                  <a:lumMod val="40000"/>
                  <a:lumOff val="60000"/>
                </a:schemeClr>
              </a:fgClr>
              <a:bgClr>
                <a:schemeClr val="bg1"/>
              </a:bgClr>
            </a:pattFill>
            <a:ln w="6350">
              <a:solidFill>
                <a:schemeClr val="accent3">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a:off x="2359270" y="4726081"/>
              <a:ext cx="960684" cy="791151"/>
            </a:xfrm>
            <a:prstGeom prst="rect">
              <a:avLst/>
            </a:prstGeom>
            <a:pattFill prst="lgGrid">
              <a:fgClr>
                <a:schemeClr val="accent3">
                  <a:lumMod val="40000"/>
                  <a:lumOff val="60000"/>
                </a:schemeClr>
              </a:fgClr>
              <a:bgClr>
                <a:schemeClr val="bg1"/>
              </a:bgClr>
            </a:pattFill>
            <a:ln w="6350">
              <a:solidFill>
                <a:schemeClr val="accent3">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p:cNvSpPr/>
            <p:nvPr/>
          </p:nvSpPr>
          <p:spPr>
            <a:xfrm>
              <a:off x="3432975" y="4726081"/>
              <a:ext cx="734641" cy="791151"/>
            </a:xfrm>
            <a:prstGeom prst="rect">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p:cNvSpPr/>
            <p:nvPr/>
          </p:nvSpPr>
          <p:spPr>
            <a:xfrm>
              <a:off x="4280637" y="4726081"/>
              <a:ext cx="678130" cy="360269"/>
            </a:xfrm>
            <a:prstGeom prst="rect">
              <a:avLst/>
            </a:prstGeom>
            <a:pattFill prst="lgGrid">
              <a:fgClr>
                <a:schemeClr val="accent3">
                  <a:lumMod val="40000"/>
                  <a:lumOff val="60000"/>
                </a:schemeClr>
              </a:fgClr>
              <a:bgClr>
                <a:schemeClr val="bg1"/>
              </a:bgClr>
            </a:pattFill>
            <a:ln w="6350">
              <a:solidFill>
                <a:schemeClr val="accent3">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등호 73"/>
            <p:cNvSpPr/>
            <p:nvPr/>
          </p:nvSpPr>
          <p:spPr>
            <a:xfrm>
              <a:off x="1979208" y="4895613"/>
              <a:ext cx="226043" cy="226043"/>
            </a:xfrm>
            <a:prstGeom prst="mathEqual">
              <a:avLst>
                <a:gd name="adj1" fmla="val 15252"/>
                <a:gd name="adj2" fmla="val 9921"/>
              </a:avLst>
            </a:prstGeom>
            <a:solidFill>
              <a:srgbClr val="0070C0"/>
            </a:solidFill>
            <a:ln w="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5" name="직사각형 74"/>
            <p:cNvSpPr/>
            <p:nvPr/>
          </p:nvSpPr>
          <p:spPr>
            <a:xfrm>
              <a:off x="1185109" y="4863712"/>
              <a:ext cx="442467" cy="289846"/>
            </a:xfrm>
            <a:prstGeom prst="rect">
              <a:avLst/>
            </a:prstGeom>
          </p:spPr>
          <p:txBody>
            <a:bodyPr wrap="square">
              <a:spAutoFit/>
            </a:bodyPr>
            <a:lstStyle/>
            <a:p>
              <a:pPr algn="ctr"/>
              <a:r>
                <a:rPr lang="en-US" altLang="ko-KR" b="1" dirty="0" smtClean="0">
                  <a:latin typeface="Calibri" pitchFamily="34" charset="0"/>
                  <a:cs typeface="Calibri" pitchFamily="34" charset="0"/>
                </a:rPr>
                <a:t>A</a:t>
              </a:r>
              <a:endParaRPr lang="ko-KR" altLang="en-US" b="1" dirty="0">
                <a:latin typeface="Calibri" pitchFamily="34" charset="0"/>
                <a:cs typeface="Calibri" pitchFamily="34" charset="0"/>
              </a:endParaRPr>
            </a:p>
          </p:txBody>
        </p:sp>
        <p:sp>
          <p:nvSpPr>
            <p:cNvPr id="76" name="직사각형 75"/>
            <p:cNvSpPr/>
            <p:nvPr/>
          </p:nvSpPr>
          <p:spPr>
            <a:xfrm>
              <a:off x="2416601" y="4750689"/>
              <a:ext cx="442467" cy="289846"/>
            </a:xfrm>
            <a:prstGeom prst="rect">
              <a:avLst/>
            </a:prstGeom>
          </p:spPr>
          <p:txBody>
            <a:bodyPr wrap="square">
              <a:spAutoFit/>
            </a:bodyPr>
            <a:lstStyle/>
            <a:p>
              <a:pPr algn="ctr"/>
              <a:r>
                <a:rPr lang="en-US" altLang="ko-KR" b="1" dirty="0" smtClean="0">
                  <a:latin typeface="Calibri" pitchFamily="34" charset="0"/>
                  <a:cs typeface="Calibri" pitchFamily="34" charset="0"/>
                </a:rPr>
                <a:t>U</a:t>
              </a:r>
              <a:endParaRPr lang="ko-KR" altLang="en-US" b="1" dirty="0">
                <a:latin typeface="Calibri" pitchFamily="34" charset="0"/>
                <a:cs typeface="Calibri" pitchFamily="34" charset="0"/>
              </a:endParaRPr>
            </a:p>
          </p:txBody>
        </p:sp>
        <p:sp>
          <p:nvSpPr>
            <p:cNvPr id="77" name="직사각형 76"/>
            <p:cNvSpPr/>
            <p:nvPr/>
          </p:nvSpPr>
          <p:spPr>
            <a:xfrm>
              <a:off x="4398469" y="4750689"/>
              <a:ext cx="442467" cy="289846"/>
            </a:xfrm>
            <a:prstGeom prst="rect">
              <a:avLst/>
            </a:prstGeom>
          </p:spPr>
          <p:txBody>
            <a:bodyPr wrap="square">
              <a:spAutoFit/>
            </a:bodyPr>
            <a:lstStyle/>
            <a:p>
              <a:pPr algn="ctr"/>
              <a:r>
                <a:rPr lang="en-US" altLang="ko-KR" b="1" dirty="0" smtClean="0">
                  <a:latin typeface="Calibri" pitchFamily="34" charset="0"/>
                  <a:cs typeface="Calibri" pitchFamily="34" charset="0"/>
                </a:rPr>
                <a:t>V</a:t>
              </a:r>
              <a:r>
                <a:rPr lang="en-US" altLang="ko-KR" b="1" baseline="30000" dirty="0" smtClean="0">
                  <a:latin typeface="Calibri" pitchFamily="34" charset="0"/>
                  <a:cs typeface="Calibri" pitchFamily="34" charset="0"/>
                </a:rPr>
                <a:t>T</a:t>
              </a:r>
              <a:endParaRPr lang="ko-KR" altLang="en-US" b="1" baseline="30000" dirty="0">
                <a:latin typeface="Calibri" pitchFamily="34" charset="0"/>
                <a:cs typeface="Calibri" pitchFamily="34" charset="0"/>
              </a:endParaRPr>
            </a:p>
          </p:txBody>
        </p:sp>
        <p:sp>
          <p:nvSpPr>
            <p:cNvPr id="78" name="직사각형 77"/>
            <p:cNvSpPr/>
            <p:nvPr/>
          </p:nvSpPr>
          <p:spPr>
            <a:xfrm>
              <a:off x="2915816" y="4726081"/>
              <a:ext cx="404138" cy="791151"/>
            </a:xfrm>
            <a:prstGeom prst="rect">
              <a:avLst/>
            </a:prstGeom>
            <a:solidFill>
              <a:schemeClr val="bg1"/>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직사각형 78"/>
            <p:cNvSpPr/>
            <p:nvPr/>
          </p:nvSpPr>
          <p:spPr>
            <a:xfrm>
              <a:off x="3432975" y="4726081"/>
              <a:ext cx="442467" cy="485792"/>
            </a:xfrm>
            <a:prstGeom prst="rect">
              <a:avLst/>
            </a:prstGeom>
            <a:pattFill prst="lgGrid">
              <a:fgClr>
                <a:schemeClr val="accent3">
                  <a:lumMod val="40000"/>
                  <a:lumOff val="60000"/>
                </a:schemeClr>
              </a:fgClr>
              <a:bgClr>
                <a:schemeClr val="bg1"/>
              </a:bgClr>
            </a:pattFill>
            <a:ln w="6350">
              <a:solidFill>
                <a:schemeClr val="accent3">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직사각형 79"/>
            <p:cNvSpPr/>
            <p:nvPr/>
          </p:nvSpPr>
          <p:spPr>
            <a:xfrm>
              <a:off x="3432975" y="4774843"/>
              <a:ext cx="442467" cy="241539"/>
            </a:xfrm>
            <a:prstGeom prst="rect">
              <a:avLst/>
            </a:prstGeom>
          </p:spPr>
          <p:txBody>
            <a:bodyPr wrap="square">
              <a:spAutoFit/>
            </a:bodyPr>
            <a:lstStyle/>
            <a:p>
              <a:pPr algn="ctr"/>
              <a:r>
                <a:rPr lang="en-US" altLang="ko-KR" sz="1400" dirty="0"/>
                <a:t>∑</a:t>
              </a:r>
              <a:endParaRPr lang="ko-KR" altLang="en-US" sz="1400" b="1" dirty="0">
                <a:latin typeface="Calibri" pitchFamily="34" charset="0"/>
                <a:cs typeface="Calibri" pitchFamily="34" charset="0"/>
              </a:endParaRPr>
            </a:p>
          </p:txBody>
        </p:sp>
      </p:grpSp>
      <p:pic>
        <p:nvPicPr>
          <p:cNvPr id="2058" name="Picture 10" descr="F:\WORK\02 앨범\앨범2-Art\기타\베스트\새싹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4796" y="1498797"/>
            <a:ext cx="2129612" cy="158196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060" name="Picture 12" descr="C:\Users\Administrator\Desktop\그림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4797" y="3292867"/>
            <a:ext cx="2129612" cy="1583901"/>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061" name="Picture 13" descr="C:\Users\Administrator\Desktop\그림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551" y="5092792"/>
            <a:ext cx="2132464" cy="1576568"/>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232248" y="2658022"/>
            <a:ext cx="2987824" cy="338554"/>
          </a:xfrm>
          <a:prstGeom prst="rect">
            <a:avLst/>
          </a:prstGeom>
          <a:noFill/>
        </p:spPr>
        <p:txBody>
          <a:bodyPr wrap="square" rtlCol="0">
            <a:spAutoFit/>
          </a:bodyPr>
          <a:lstStyle/>
          <a:p>
            <a:pPr algn="ctr"/>
            <a:r>
              <a:rPr lang="en-US" altLang="ko-KR" sz="1600" b="1" dirty="0" smtClean="0">
                <a:solidFill>
                  <a:schemeClr val="bg1">
                    <a:lumMod val="50000"/>
                  </a:schemeClr>
                </a:solidFill>
                <a:latin typeface="Calibri" pitchFamily="34" charset="0"/>
                <a:cs typeface="Calibri" pitchFamily="34" charset="0"/>
              </a:rPr>
              <a:t>100 x </a:t>
            </a:r>
            <a:r>
              <a:rPr lang="en-US" altLang="ko-KR" sz="1600" b="1" dirty="0" smtClean="0">
                <a:latin typeface="Calibri" pitchFamily="34" charset="0"/>
                <a:cs typeface="Calibri" pitchFamily="34" charset="0"/>
              </a:rPr>
              <a:t>100    100 x 100   100 </a:t>
            </a:r>
            <a:r>
              <a:rPr lang="en-US" altLang="ko-KR" sz="1600" b="1" dirty="0" smtClean="0">
                <a:solidFill>
                  <a:schemeClr val="bg1">
                    <a:lumMod val="50000"/>
                  </a:schemeClr>
                </a:solidFill>
                <a:latin typeface="Calibri" pitchFamily="34" charset="0"/>
                <a:cs typeface="Calibri" pitchFamily="34" charset="0"/>
              </a:rPr>
              <a:t>x 20</a:t>
            </a:r>
            <a:endParaRPr lang="ko-KR" altLang="en-US" sz="1600" b="1" dirty="0">
              <a:solidFill>
                <a:schemeClr val="bg1">
                  <a:lumMod val="50000"/>
                </a:schemeClr>
              </a:solidFill>
              <a:latin typeface="Calibri" pitchFamily="34" charset="0"/>
              <a:cs typeface="Calibri" pitchFamily="34" charset="0"/>
            </a:endParaRPr>
          </a:p>
        </p:txBody>
      </p:sp>
      <p:sp>
        <p:nvSpPr>
          <p:cNvPr id="55" name="TextBox 54"/>
          <p:cNvSpPr txBox="1"/>
          <p:nvPr/>
        </p:nvSpPr>
        <p:spPr>
          <a:xfrm>
            <a:off x="2233244" y="4485900"/>
            <a:ext cx="2987824" cy="338554"/>
          </a:xfrm>
          <a:prstGeom prst="rect">
            <a:avLst/>
          </a:prstGeom>
          <a:noFill/>
        </p:spPr>
        <p:txBody>
          <a:bodyPr wrap="square" rtlCol="0">
            <a:spAutoFit/>
          </a:bodyPr>
          <a:lstStyle/>
          <a:p>
            <a:pPr algn="ctr"/>
            <a:r>
              <a:rPr lang="en-US" altLang="ko-KR" sz="1600" b="1" dirty="0" smtClean="0">
                <a:solidFill>
                  <a:schemeClr val="bg1">
                    <a:lumMod val="50000"/>
                  </a:schemeClr>
                </a:solidFill>
                <a:latin typeface="Calibri" pitchFamily="34" charset="0"/>
                <a:cs typeface="Calibri" pitchFamily="34" charset="0"/>
              </a:rPr>
              <a:t>100 x </a:t>
            </a:r>
            <a:r>
              <a:rPr lang="en-US" altLang="ko-KR" sz="1600" b="1" dirty="0" smtClean="0">
                <a:solidFill>
                  <a:schemeClr val="accent6"/>
                </a:solidFill>
                <a:latin typeface="Calibri" pitchFamily="34" charset="0"/>
                <a:cs typeface="Calibri" pitchFamily="34" charset="0"/>
              </a:rPr>
              <a:t>50     50 x 50     50 </a:t>
            </a:r>
            <a:r>
              <a:rPr lang="en-US" altLang="ko-KR" sz="1600" b="1" dirty="0" smtClean="0">
                <a:solidFill>
                  <a:schemeClr val="bg1">
                    <a:lumMod val="50000"/>
                  </a:schemeClr>
                </a:solidFill>
                <a:latin typeface="Calibri" pitchFamily="34" charset="0"/>
                <a:cs typeface="Calibri" pitchFamily="34" charset="0"/>
              </a:rPr>
              <a:t>x 20</a:t>
            </a:r>
            <a:endParaRPr lang="ko-KR" altLang="en-US" sz="1600" b="1" dirty="0">
              <a:solidFill>
                <a:schemeClr val="bg1">
                  <a:lumMod val="50000"/>
                </a:schemeClr>
              </a:solidFill>
              <a:latin typeface="Calibri" pitchFamily="34" charset="0"/>
              <a:cs typeface="Calibri" pitchFamily="34" charset="0"/>
            </a:endParaRPr>
          </a:p>
        </p:txBody>
      </p:sp>
      <p:sp>
        <p:nvSpPr>
          <p:cNvPr id="56" name="TextBox 55"/>
          <p:cNvSpPr txBox="1"/>
          <p:nvPr/>
        </p:nvSpPr>
        <p:spPr>
          <a:xfrm>
            <a:off x="2233244" y="6342574"/>
            <a:ext cx="2987824" cy="338554"/>
          </a:xfrm>
          <a:prstGeom prst="rect">
            <a:avLst/>
          </a:prstGeom>
          <a:noFill/>
        </p:spPr>
        <p:txBody>
          <a:bodyPr wrap="square" rtlCol="0">
            <a:spAutoFit/>
          </a:bodyPr>
          <a:lstStyle/>
          <a:p>
            <a:pPr algn="ctr"/>
            <a:r>
              <a:rPr lang="en-US" altLang="ko-KR" sz="1600" b="1" dirty="0" smtClean="0">
                <a:solidFill>
                  <a:schemeClr val="bg1">
                    <a:lumMod val="50000"/>
                  </a:schemeClr>
                </a:solidFill>
                <a:latin typeface="Calibri" pitchFamily="34" charset="0"/>
                <a:cs typeface="Calibri" pitchFamily="34" charset="0"/>
              </a:rPr>
              <a:t>100 x </a:t>
            </a:r>
            <a:r>
              <a:rPr lang="en-US" altLang="ko-KR" sz="1600" b="1" dirty="0" smtClean="0">
                <a:solidFill>
                  <a:srgbClr val="C00000"/>
                </a:solidFill>
                <a:latin typeface="Calibri" pitchFamily="34" charset="0"/>
                <a:cs typeface="Calibri" pitchFamily="34" charset="0"/>
              </a:rPr>
              <a:t>10     10 x 10     10 </a:t>
            </a:r>
            <a:r>
              <a:rPr lang="en-US" altLang="ko-KR" sz="1600" b="1" dirty="0" smtClean="0">
                <a:solidFill>
                  <a:schemeClr val="bg1">
                    <a:lumMod val="50000"/>
                  </a:schemeClr>
                </a:solidFill>
                <a:latin typeface="Calibri" pitchFamily="34" charset="0"/>
                <a:cs typeface="Calibri" pitchFamily="34" charset="0"/>
              </a:rPr>
              <a:t>x 20</a:t>
            </a:r>
            <a:endParaRPr lang="ko-KR" altLang="en-US" sz="1600" b="1" dirty="0">
              <a:solidFill>
                <a:schemeClr val="bg1">
                  <a:lumMod val="50000"/>
                </a:schemeClr>
              </a:solidFill>
              <a:latin typeface="Calibri" pitchFamily="34" charset="0"/>
              <a:cs typeface="Calibri" pitchFamily="34" charset="0"/>
            </a:endParaRPr>
          </a:p>
        </p:txBody>
      </p:sp>
      <p:sp>
        <p:nvSpPr>
          <p:cNvPr id="57" name="직사각형 56"/>
          <p:cNvSpPr/>
          <p:nvPr/>
        </p:nvSpPr>
        <p:spPr>
          <a:xfrm>
            <a:off x="5919767" y="897164"/>
            <a:ext cx="2468657" cy="523220"/>
          </a:xfrm>
          <a:prstGeom prst="rect">
            <a:avLst/>
          </a:prstGeom>
        </p:spPr>
        <p:txBody>
          <a:bodyPr wrap="square">
            <a:spAutoFit/>
          </a:bodyPr>
          <a:lstStyle/>
          <a:p>
            <a:pPr algn="ctr"/>
            <a:r>
              <a:rPr lang="en-US" altLang="ko-KR" sz="1400" b="1" dirty="0" smtClean="0">
                <a:latin typeface="Calibri" pitchFamily="34" charset="0"/>
                <a:cs typeface="Calibri" pitchFamily="34" charset="0"/>
              </a:rPr>
              <a:t>reduction with preserved significant information</a:t>
            </a:r>
            <a:endParaRPr lang="ko-KR" altLang="en-US" sz="1400" b="1" dirty="0">
              <a:latin typeface="Calibri" pitchFamily="34" charset="0"/>
              <a:cs typeface="Calibri" pitchFamily="34" charset="0"/>
            </a:endParaRPr>
          </a:p>
        </p:txBody>
      </p:sp>
      <p:sp>
        <p:nvSpPr>
          <p:cNvPr id="58" name="TextBox 57"/>
          <p:cNvSpPr txBox="1"/>
          <p:nvPr/>
        </p:nvSpPr>
        <p:spPr>
          <a:xfrm>
            <a:off x="2497665" y="1350475"/>
            <a:ext cx="683891" cy="307777"/>
          </a:xfrm>
          <a:prstGeom prst="rect">
            <a:avLst/>
          </a:prstGeom>
          <a:noFill/>
        </p:spPr>
        <p:txBody>
          <a:bodyPr wrap="square" rtlCol="0">
            <a:spAutoFit/>
          </a:bodyPr>
          <a:lstStyle/>
          <a:p>
            <a:pPr algn="ctr"/>
            <a:r>
              <a:rPr lang="en-US" altLang="ko-KR" sz="1400" b="1" dirty="0" smtClean="0">
                <a:solidFill>
                  <a:srgbClr val="C00000"/>
                </a:solidFill>
                <a:latin typeface="Calibri" pitchFamily="34" charset="0"/>
                <a:cs typeface="Calibri" pitchFamily="34" charset="0"/>
              </a:rPr>
              <a:t>Term</a:t>
            </a:r>
            <a:endParaRPr lang="ko-KR" altLang="en-US" sz="1400" b="1" dirty="0">
              <a:solidFill>
                <a:srgbClr val="69A12B"/>
              </a:solidFill>
              <a:latin typeface="Calibri" pitchFamily="34" charset="0"/>
              <a:cs typeface="Calibri" pitchFamily="34" charset="0"/>
            </a:endParaRPr>
          </a:p>
        </p:txBody>
      </p:sp>
      <p:sp>
        <p:nvSpPr>
          <p:cNvPr id="59" name="TextBox 58"/>
          <p:cNvSpPr txBox="1"/>
          <p:nvPr/>
        </p:nvSpPr>
        <p:spPr>
          <a:xfrm>
            <a:off x="3441192" y="1184174"/>
            <a:ext cx="724408" cy="523220"/>
          </a:xfrm>
          <a:prstGeom prst="rect">
            <a:avLst/>
          </a:prstGeom>
          <a:noFill/>
        </p:spPr>
        <p:txBody>
          <a:bodyPr wrap="square" rtlCol="0">
            <a:spAutoFit/>
          </a:bodyPr>
          <a:lstStyle/>
          <a:p>
            <a:pPr algn="ctr"/>
            <a:r>
              <a:rPr lang="en-US" altLang="ko-KR" sz="1400" b="1" dirty="0" smtClean="0">
                <a:solidFill>
                  <a:srgbClr val="69A12B"/>
                </a:solidFill>
                <a:latin typeface="Calibri" pitchFamily="34" charset="0"/>
                <a:cs typeface="Calibri" pitchFamily="34" charset="0"/>
              </a:rPr>
              <a:t>Latent</a:t>
            </a:r>
          </a:p>
          <a:p>
            <a:pPr algn="ctr"/>
            <a:r>
              <a:rPr lang="en-US" altLang="ko-KR" sz="1400" b="1" dirty="0" smtClean="0">
                <a:solidFill>
                  <a:srgbClr val="69A12B"/>
                </a:solidFill>
                <a:latin typeface="Calibri" pitchFamily="34" charset="0"/>
                <a:cs typeface="Calibri" pitchFamily="34" charset="0"/>
              </a:rPr>
              <a:t>Value</a:t>
            </a:r>
            <a:endParaRPr lang="ko-KR" altLang="en-US" sz="1400" b="1" dirty="0">
              <a:solidFill>
                <a:srgbClr val="69A12B"/>
              </a:solidFill>
              <a:latin typeface="Calibri" pitchFamily="34" charset="0"/>
              <a:cs typeface="Calibri" pitchFamily="34" charset="0"/>
            </a:endParaRPr>
          </a:p>
        </p:txBody>
      </p:sp>
      <p:sp>
        <p:nvSpPr>
          <p:cNvPr id="60" name="TextBox 59"/>
          <p:cNvSpPr txBox="1"/>
          <p:nvPr/>
        </p:nvSpPr>
        <p:spPr>
          <a:xfrm>
            <a:off x="4160224" y="1359122"/>
            <a:ext cx="965898" cy="307778"/>
          </a:xfrm>
          <a:prstGeom prst="rect">
            <a:avLst/>
          </a:prstGeom>
          <a:noFill/>
        </p:spPr>
        <p:txBody>
          <a:bodyPr wrap="square" rtlCol="0">
            <a:spAutoFit/>
          </a:bodyPr>
          <a:lstStyle/>
          <a:p>
            <a:pPr algn="ctr"/>
            <a:r>
              <a:rPr lang="en-US" altLang="ko-KR" sz="1400" b="1" dirty="0" smtClean="0">
                <a:solidFill>
                  <a:srgbClr val="0070C0"/>
                </a:solidFill>
                <a:latin typeface="Calibri" pitchFamily="34" charset="0"/>
                <a:cs typeface="Calibri" pitchFamily="34" charset="0"/>
              </a:rPr>
              <a:t>Document</a:t>
            </a:r>
            <a:endParaRPr lang="ko-KR" altLang="en-US" sz="1400" b="1" dirty="0">
              <a:solidFill>
                <a:srgbClr val="0070C0"/>
              </a:solidFill>
              <a:latin typeface="Calibri" pitchFamily="34" charset="0"/>
              <a:cs typeface="Calibri" pitchFamily="34" charset="0"/>
            </a:endParaRPr>
          </a:p>
        </p:txBody>
      </p:sp>
    </p:spTree>
    <p:extLst>
      <p:ext uri="{BB962C8B-B14F-4D97-AF65-F5344CB8AC3E}">
        <p14:creationId xmlns:p14="http://schemas.microsoft.com/office/powerpoint/2010/main" val="1044722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Outline</a:t>
            </a:r>
            <a:endParaRPr lang="ko-KR" altLang="en-US" dirty="0"/>
          </a:p>
        </p:txBody>
      </p:sp>
      <p:sp>
        <p:nvSpPr>
          <p:cNvPr id="3" name="내용 개체 틀 2"/>
          <p:cNvSpPr>
            <a:spLocks noGrp="1"/>
          </p:cNvSpPr>
          <p:nvPr>
            <p:ph idx="1"/>
          </p:nvPr>
        </p:nvSpPr>
        <p:spPr/>
        <p:txBody>
          <a:bodyPr>
            <a:normAutofit/>
          </a:bodyPr>
          <a:lstStyle/>
          <a:p>
            <a:pPr>
              <a:lnSpc>
                <a:spcPct val="150000"/>
              </a:lnSpc>
            </a:pPr>
            <a:r>
              <a:rPr lang="en-US" altLang="ko-KR" sz="2400" b="1" u="sng" dirty="0" smtClean="0">
                <a:latin typeface="Open Sans" charset="0"/>
                <a:ea typeface="Open Sans" charset="0"/>
                <a:cs typeface="Open Sans" charset="0"/>
              </a:rPr>
              <a:t>Introduction</a:t>
            </a:r>
          </a:p>
          <a:p>
            <a:pPr>
              <a:lnSpc>
                <a:spcPct val="150000"/>
              </a:lnSpc>
            </a:pPr>
            <a:r>
              <a:rPr lang="en-US" altLang="ko-KR" sz="2400" dirty="0" smtClean="0">
                <a:latin typeface="Open Sans" charset="0"/>
                <a:ea typeface="Open Sans" charset="0"/>
                <a:cs typeface="Open Sans" charset="0"/>
              </a:rPr>
              <a:t>Backgrounds</a:t>
            </a:r>
          </a:p>
          <a:p>
            <a:pPr>
              <a:lnSpc>
                <a:spcPct val="150000"/>
              </a:lnSpc>
            </a:pPr>
            <a:r>
              <a:rPr lang="en-US" altLang="ko-KR" sz="2400" dirty="0" smtClean="0">
                <a:latin typeface="Open Sans" charset="0"/>
                <a:ea typeface="Open Sans" charset="0"/>
                <a:cs typeface="Open Sans" charset="0"/>
              </a:rPr>
              <a:t>Topic Model</a:t>
            </a:r>
          </a:p>
          <a:p>
            <a:pPr>
              <a:lnSpc>
                <a:spcPct val="150000"/>
              </a:lnSpc>
            </a:pPr>
            <a:r>
              <a:rPr lang="en-US" altLang="ko-KR" sz="2400" dirty="0" smtClean="0">
                <a:latin typeface="Open Sans" charset="0"/>
                <a:ea typeface="Open Sans" charset="0"/>
                <a:cs typeface="Open Sans" charset="0"/>
              </a:rPr>
              <a:t>Research Direction</a:t>
            </a:r>
            <a:endParaRPr lang="ko-KR" altLang="en-US" sz="2400" dirty="0">
              <a:latin typeface="Open Sans" charset="0"/>
              <a:cs typeface="Open Sans" charset="0"/>
            </a:endParaRPr>
          </a:p>
        </p:txBody>
      </p:sp>
    </p:spTree>
    <p:extLst>
      <p:ext uri="{BB962C8B-B14F-4D97-AF65-F5344CB8AC3E}">
        <p14:creationId xmlns:p14="http://schemas.microsoft.com/office/powerpoint/2010/main" val="2777209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smtClean="0"/>
              <a:t>Pros</a:t>
            </a:r>
          </a:p>
          <a:p>
            <a:pPr lvl="1"/>
            <a:r>
              <a:rPr lang="en-US" altLang="ko-KR" dirty="0" smtClean="0"/>
              <a:t>Compute document similarity</a:t>
            </a:r>
          </a:p>
          <a:p>
            <a:pPr lvl="1"/>
            <a:r>
              <a:rPr lang="en-US" altLang="ko-KR" dirty="0" smtClean="0"/>
              <a:t>Even if they do not have common words</a:t>
            </a:r>
          </a:p>
          <a:p>
            <a:endParaRPr lang="en-US" altLang="ko-KR" sz="1100" dirty="0" smtClean="0"/>
          </a:p>
          <a:p>
            <a:r>
              <a:rPr lang="en-US" altLang="ko-KR" dirty="0" smtClean="0"/>
              <a:t>Cons</a:t>
            </a:r>
            <a:endParaRPr lang="en-US" altLang="ko-KR" dirty="0"/>
          </a:p>
          <a:p>
            <a:pPr lvl="1"/>
            <a:r>
              <a:rPr lang="en-US" altLang="ko-KR" dirty="0" smtClean="0"/>
              <a:t>Statistical foundation missing</a:t>
            </a:r>
          </a:p>
          <a:p>
            <a:pPr lvl="1"/>
            <a:endParaRPr lang="en-US" altLang="ko-KR" dirty="0" smtClean="0"/>
          </a:p>
          <a:p>
            <a:pPr lvl="1"/>
            <a:endParaRPr lang="en-US" altLang="ko-KR" sz="1050" dirty="0" smtClean="0"/>
          </a:p>
          <a:p>
            <a:pPr lvl="1"/>
            <a:r>
              <a:rPr lang="en-US" altLang="ko-KR" dirty="0" smtClean="0"/>
              <a:t>Not elaborate enough for choosing latent values to reduction</a:t>
            </a:r>
            <a:endParaRPr lang="en-US" altLang="ko-KR" dirty="0"/>
          </a:p>
          <a:p>
            <a:pPr lvl="1"/>
            <a:endParaRPr lang="en-US" altLang="ko-KR" dirty="0" smtClean="0"/>
          </a:p>
        </p:txBody>
      </p:sp>
      <p:sp>
        <p:nvSpPr>
          <p:cNvPr id="4" name="모서리가 둥근 직사각형 3"/>
          <p:cNvSpPr/>
          <p:nvPr/>
        </p:nvSpPr>
        <p:spPr>
          <a:xfrm>
            <a:off x="683568" y="4876467"/>
            <a:ext cx="2304256" cy="1441900"/>
          </a:xfrm>
          <a:prstGeom prst="roundRect">
            <a:avLst>
              <a:gd name="adj" fmla="val 100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solidFill>
                <a:schemeClr val="tx1">
                  <a:lumMod val="95000"/>
                  <a:lumOff val="5000"/>
                </a:schemeClr>
              </a:solidFill>
              <a:latin typeface="Calibri" pitchFamily="34" charset="0"/>
              <a:cs typeface="Calibri" pitchFamily="34" charset="0"/>
            </a:endParaRPr>
          </a:p>
        </p:txBody>
      </p:sp>
      <p:sp>
        <p:nvSpPr>
          <p:cNvPr id="2" name="제목 1"/>
          <p:cNvSpPr>
            <a:spLocks noGrp="1"/>
          </p:cNvSpPr>
          <p:nvPr>
            <p:ph type="title"/>
          </p:nvPr>
        </p:nvSpPr>
        <p:spPr/>
        <p:txBody>
          <a:bodyPr/>
          <a:lstStyle/>
          <a:p>
            <a:r>
              <a:rPr lang="en-US" altLang="ko-KR" dirty="0" smtClean="0"/>
              <a:t>LSA: Discussion</a:t>
            </a:r>
            <a:endParaRPr lang="ko-KR" altLang="en-US" dirty="0"/>
          </a:p>
        </p:txBody>
      </p:sp>
      <p:sp>
        <p:nvSpPr>
          <p:cNvPr id="11" name="직사각형 10"/>
          <p:cNvSpPr/>
          <p:nvPr/>
        </p:nvSpPr>
        <p:spPr>
          <a:xfrm>
            <a:off x="827583" y="5022223"/>
            <a:ext cx="2019464" cy="369332"/>
          </a:xfrm>
          <a:prstGeom prst="rect">
            <a:avLst/>
          </a:prstGeom>
        </p:spPr>
        <p:txBody>
          <a:bodyPr wrap="none">
            <a:spAutoFit/>
          </a:bodyPr>
          <a:lstStyle/>
          <a:p>
            <a:r>
              <a:rPr lang="en-US" altLang="ko-KR" dirty="0" smtClean="0">
                <a:latin typeface="Calibri" pitchFamily="34" charset="0"/>
                <a:cs typeface="Calibri" pitchFamily="34" charset="0"/>
              </a:rPr>
              <a:t>given topic size = 4</a:t>
            </a:r>
            <a:endParaRPr lang="ko-KR" altLang="en-US" dirty="0"/>
          </a:p>
        </p:txBody>
      </p:sp>
      <p:sp>
        <p:nvSpPr>
          <p:cNvPr id="13" name="모서리가 둥근 직사각형 12"/>
          <p:cNvSpPr/>
          <p:nvPr/>
        </p:nvSpPr>
        <p:spPr>
          <a:xfrm>
            <a:off x="803440" y="5452847"/>
            <a:ext cx="966060" cy="311533"/>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lumMod val="95000"/>
                    <a:lumOff val="5000"/>
                  </a:schemeClr>
                </a:solidFill>
                <a:latin typeface="Calibri" pitchFamily="34" charset="0"/>
                <a:cs typeface="Calibri" pitchFamily="34" charset="0"/>
              </a:rPr>
              <a:t>topic1</a:t>
            </a:r>
          </a:p>
        </p:txBody>
      </p:sp>
      <p:sp>
        <p:nvSpPr>
          <p:cNvPr id="14" name="모서리가 둥근 직사각형 13"/>
          <p:cNvSpPr/>
          <p:nvPr/>
        </p:nvSpPr>
        <p:spPr>
          <a:xfrm>
            <a:off x="1856366" y="5452847"/>
            <a:ext cx="966060" cy="311533"/>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lumMod val="95000"/>
                    <a:lumOff val="5000"/>
                  </a:schemeClr>
                </a:solidFill>
                <a:latin typeface="Calibri" pitchFamily="34" charset="0"/>
                <a:cs typeface="Calibri" pitchFamily="34" charset="0"/>
              </a:rPr>
              <a:t>topic2</a:t>
            </a:r>
          </a:p>
        </p:txBody>
      </p:sp>
      <p:sp>
        <p:nvSpPr>
          <p:cNvPr id="15" name="모서리가 둥근 직사각형 14"/>
          <p:cNvSpPr/>
          <p:nvPr/>
        </p:nvSpPr>
        <p:spPr>
          <a:xfrm>
            <a:off x="798139" y="5856747"/>
            <a:ext cx="966060" cy="311533"/>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lumMod val="95000"/>
                    <a:lumOff val="5000"/>
                  </a:schemeClr>
                </a:solidFill>
                <a:latin typeface="Calibri" pitchFamily="34" charset="0"/>
                <a:cs typeface="Calibri" pitchFamily="34" charset="0"/>
              </a:rPr>
              <a:t>topic3</a:t>
            </a:r>
          </a:p>
        </p:txBody>
      </p:sp>
      <p:sp>
        <p:nvSpPr>
          <p:cNvPr id="16" name="모서리가 둥근 직사각형 15"/>
          <p:cNvSpPr/>
          <p:nvPr/>
        </p:nvSpPr>
        <p:spPr>
          <a:xfrm>
            <a:off x="1856365" y="5867944"/>
            <a:ext cx="966060" cy="311533"/>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tx1">
                    <a:lumMod val="95000"/>
                    <a:lumOff val="5000"/>
                  </a:schemeClr>
                </a:solidFill>
                <a:latin typeface="Calibri" pitchFamily="34" charset="0"/>
                <a:cs typeface="Calibri" pitchFamily="34" charset="0"/>
              </a:rPr>
              <a:t>topic4</a:t>
            </a:r>
          </a:p>
        </p:txBody>
      </p:sp>
      <p:graphicFrame>
        <p:nvGraphicFramePr>
          <p:cNvPr id="23" name="차트 22"/>
          <p:cNvGraphicFramePr/>
          <p:nvPr>
            <p:extLst>
              <p:ext uri="{D42A27DB-BD31-4B8C-83A1-F6EECF244321}">
                <p14:modId xmlns:p14="http://schemas.microsoft.com/office/powerpoint/2010/main" val="456540952"/>
              </p:ext>
            </p:extLst>
          </p:nvPr>
        </p:nvGraphicFramePr>
        <p:xfrm>
          <a:off x="4535996" y="2842650"/>
          <a:ext cx="1463029" cy="1312363"/>
        </p:xfrm>
        <a:graphic>
          <a:graphicData uri="http://schemas.openxmlformats.org/drawingml/2006/chart">
            <c:chart xmlns:c="http://schemas.openxmlformats.org/drawingml/2006/chart" xmlns:r="http://schemas.openxmlformats.org/officeDocument/2006/relationships" r:id="rId3"/>
          </a:graphicData>
        </a:graphic>
      </p:graphicFrame>
      <p:sp>
        <p:nvSpPr>
          <p:cNvPr id="5" name="곱셈 기호 4"/>
          <p:cNvSpPr/>
          <p:nvPr/>
        </p:nvSpPr>
        <p:spPr>
          <a:xfrm>
            <a:off x="4355976" y="2626626"/>
            <a:ext cx="1944216" cy="1666470"/>
          </a:xfrm>
          <a:prstGeom prst="mathMultiply">
            <a:avLst>
              <a:gd name="adj1" fmla="val 42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모서리가 둥근 직사각형 26"/>
          <p:cNvSpPr/>
          <p:nvPr/>
        </p:nvSpPr>
        <p:spPr>
          <a:xfrm>
            <a:off x="5862650" y="4876467"/>
            <a:ext cx="2304256" cy="1441900"/>
          </a:xfrm>
          <a:prstGeom prst="roundRect">
            <a:avLst>
              <a:gd name="adj" fmla="val 100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solidFill>
                <a:schemeClr val="tx1">
                  <a:lumMod val="95000"/>
                  <a:lumOff val="5000"/>
                </a:schemeClr>
              </a:solidFill>
              <a:latin typeface="Calibri" pitchFamily="34" charset="0"/>
              <a:cs typeface="Calibri" pitchFamily="34" charset="0"/>
            </a:endParaRPr>
          </a:p>
        </p:txBody>
      </p:sp>
      <p:sp>
        <p:nvSpPr>
          <p:cNvPr id="28" name="직사각형 27"/>
          <p:cNvSpPr/>
          <p:nvPr/>
        </p:nvSpPr>
        <p:spPr>
          <a:xfrm>
            <a:off x="5959165" y="5022223"/>
            <a:ext cx="2213235" cy="369332"/>
          </a:xfrm>
          <a:prstGeom prst="rect">
            <a:avLst/>
          </a:prstGeom>
        </p:spPr>
        <p:txBody>
          <a:bodyPr wrap="none">
            <a:spAutoFit/>
          </a:bodyPr>
          <a:lstStyle/>
          <a:p>
            <a:r>
              <a:rPr lang="en-US" altLang="ko-KR" dirty="0">
                <a:latin typeface="Calibri" pitchFamily="34" charset="0"/>
                <a:cs typeface="Calibri" pitchFamily="34" charset="0"/>
              </a:rPr>
              <a:t>reduced topic </a:t>
            </a:r>
            <a:r>
              <a:rPr lang="en-US" altLang="ko-KR" dirty="0" smtClean="0">
                <a:latin typeface="Calibri" pitchFamily="34" charset="0"/>
                <a:cs typeface="Calibri" pitchFamily="34" charset="0"/>
              </a:rPr>
              <a:t>size = 2</a:t>
            </a:r>
            <a:endParaRPr lang="ko-KR" altLang="en-US" dirty="0"/>
          </a:p>
        </p:txBody>
      </p:sp>
      <p:sp>
        <p:nvSpPr>
          <p:cNvPr id="29" name="모서리가 둥근 직사각형 28"/>
          <p:cNvSpPr/>
          <p:nvPr/>
        </p:nvSpPr>
        <p:spPr>
          <a:xfrm>
            <a:off x="5982522" y="5589240"/>
            <a:ext cx="966060" cy="311533"/>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bg1">
                    <a:lumMod val="50000"/>
                  </a:schemeClr>
                </a:solidFill>
                <a:latin typeface="Calibri" pitchFamily="34" charset="0"/>
                <a:cs typeface="Calibri" pitchFamily="34" charset="0"/>
              </a:rPr>
              <a:t>topic</a:t>
            </a:r>
            <a:r>
              <a:rPr lang="en-US" altLang="ko-KR" sz="1600" b="1" dirty="0" smtClean="0">
                <a:solidFill>
                  <a:schemeClr val="tx1">
                    <a:lumMod val="95000"/>
                    <a:lumOff val="5000"/>
                  </a:schemeClr>
                </a:solidFill>
                <a:latin typeface="Calibri" pitchFamily="34" charset="0"/>
                <a:cs typeface="Calibri" pitchFamily="34" charset="0"/>
              </a:rPr>
              <a:t> </a:t>
            </a:r>
            <a:r>
              <a:rPr lang="en-US" altLang="ko-KR" sz="1600" b="1" dirty="0" smtClean="0">
                <a:solidFill>
                  <a:srgbClr val="C00000"/>
                </a:solidFill>
                <a:latin typeface="Calibri" pitchFamily="34" charset="0"/>
                <a:cs typeface="Calibri" pitchFamily="34" charset="0"/>
              </a:rPr>
              <a:t>?</a:t>
            </a:r>
          </a:p>
        </p:txBody>
      </p:sp>
      <p:sp>
        <p:nvSpPr>
          <p:cNvPr id="30" name="모서리가 둥근 직사각형 29"/>
          <p:cNvSpPr/>
          <p:nvPr/>
        </p:nvSpPr>
        <p:spPr>
          <a:xfrm>
            <a:off x="7035448" y="5589240"/>
            <a:ext cx="966060" cy="311533"/>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chemeClr val="bg1">
                    <a:lumMod val="50000"/>
                  </a:schemeClr>
                </a:solidFill>
                <a:latin typeface="Calibri" pitchFamily="34" charset="0"/>
                <a:cs typeface="Calibri" pitchFamily="34" charset="0"/>
              </a:rPr>
              <a:t>topic</a:t>
            </a:r>
            <a:r>
              <a:rPr lang="en-US" altLang="ko-KR" sz="1600" b="1" dirty="0" smtClean="0">
                <a:solidFill>
                  <a:schemeClr val="tx1">
                    <a:lumMod val="95000"/>
                    <a:lumOff val="5000"/>
                  </a:schemeClr>
                </a:solidFill>
                <a:latin typeface="Calibri" pitchFamily="34" charset="0"/>
                <a:cs typeface="Calibri" pitchFamily="34" charset="0"/>
              </a:rPr>
              <a:t> </a:t>
            </a:r>
            <a:r>
              <a:rPr lang="en-US" altLang="ko-KR" sz="1600" b="1" dirty="0" smtClean="0">
                <a:solidFill>
                  <a:srgbClr val="C00000"/>
                </a:solidFill>
                <a:latin typeface="Calibri" pitchFamily="34" charset="0"/>
                <a:cs typeface="Calibri" pitchFamily="34" charset="0"/>
              </a:rPr>
              <a:t>?</a:t>
            </a:r>
          </a:p>
        </p:txBody>
      </p:sp>
      <p:sp>
        <p:nvSpPr>
          <p:cNvPr id="33" name="직사각형 32"/>
          <p:cNvSpPr/>
          <p:nvPr/>
        </p:nvSpPr>
        <p:spPr>
          <a:xfrm>
            <a:off x="3203848" y="4942909"/>
            <a:ext cx="2653868" cy="646331"/>
          </a:xfrm>
          <a:prstGeom prst="rect">
            <a:avLst/>
          </a:prstGeom>
        </p:spPr>
        <p:txBody>
          <a:bodyPr wrap="none">
            <a:spAutoFit/>
          </a:bodyPr>
          <a:lstStyle/>
          <a:p>
            <a:r>
              <a:rPr lang="en-US" altLang="ko-KR" dirty="0" smtClean="0">
                <a:solidFill>
                  <a:srgbClr val="C00000"/>
                </a:solidFill>
                <a:latin typeface="Calibri" pitchFamily="34" charset="0"/>
                <a:cs typeface="Calibri" pitchFamily="34" charset="0"/>
              </a:rPr>
              <a:t>unable to distinguish the</a:t>
            </a:r>
          </a:p>
          <a:p>
            <a:r>
              <a:rPr lang="en-US" altLang="ko-KR" dirty="0" smtClean="0">
                <a:solidFill>
                  <a:srgbClr val="C00000"/>
                </a:solidFill>
                <a:latin typeface="Calibri" pitchFamily="34" charset="0"/>
                <a:cs typeface="Calibri" pitchFamily="34" charset="0"/>
              </a:rPr>
              <a:t>best set of reduced topics</a:t>
            </a:r>
            <a:endParaRPr lang="ko-KR" altLang="en-US" dirty="0">
              <a:solidFill>
                <a:srgbClr val="C00000"/>
              </a:solidFill>
            </a:endParaRPr>
          </a:p>
        </p:txBody>
      </p:sp>
      <p:sp>
        <p:nvSpPr>
          <p:cNvPr id="34" name="아래쪽 화살표 33"/>
          <p:cNvSpPr/>
          <p:nvPr/>
        </p:nvSpPr>
        <p:spPr>
          <a:xfrm rot="5400000" flipV="1">
            <a:off x="4340625" y="4839562"/>
            <a:ext cx="186469" cy="2027975"/>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97826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normAutofit fontScale="90000"/>
          </a:bodyPr>
          <a:lstStyle/>
          <a:p>
            <a:r>
              <a:rPr lang="en-US" altLang="ko-KR" dirty="0" smtClean="0"/>
              <a:t>Probabilistic Latent Semantic Analysis (PLSA)</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lnSpcReduction="10000"/>
              </a:bodyPr>
              <a:lstStyle/>
              <a:p>
                <a:r>
                  <a:rPr lang="en-US" altLang="ko-KR" dirty="0"/>
                  <a:t>PLSA </a:t>
                </a:r>
                <a:r>
                  <a:rPr lang="en-US" altLang="ko-KR" sz="1800" dirty="0" smtClean="0">
                    <a:solidFill>
                      <a:schemeClr val="accent6">
                        <a:lumMod val="50000"/>
                      </a:schemeClr>
                    </a:solidFill>
                  </a:rPr>
                  <a:t>[Thomas Hofmann, SIGIR 1999]</a:t>
                </a:r>
              </a:p>
              <a:p>
                <a:pPr lvl="1"/>
                <a:r>
                  <a:rPr lang="en-US" altLang="ko-KR" dirty="0" smtClean="0"/>
                  <a:t>Better statistical foundation than LSA (Batch learning)</a:t>
                </a:r>
              </a:p>
              <a:p>
                <a:pPr lvl="1"/>
                <a:r>
                  <a:rPr lang="en-US" altLang="ko-KR" dirty="0" smtClean="0"/>
                  <a:t>Adopt EM algorithm (Incremental learning )</a:t>
                </a:r>
              </a:p>
              <a:p>
                <a:endParaRPr lang="en-US" altLang="ko-KR" sz="1400" dirty="0" smtClean="0"/>
              </a:p>
              <a:p>
                <a:r>
                  <a:rPr lang="en-US" altLang="ko-KR" dirty="0" smtClean="0"/>
                  <a:t>Topics per documents</a:t>
                </a:r>
              </a:p>
              <a:p>
                <a:pPr lvl="1"/>
                <a14:m>
                  <m:oMath xmlns:m="http://schemas.openxmlformats.org/officeDocument/2006/math">
                    <m:r>
                      <a:rPr lang="en-US" altLang="ko-KR" i="1" dirty="0" smtClean="0">
                        <a:latin typeface="Cambria Math"/>
                      </a:rPr>
                      <m:t>𝑃</m:t>
                    </m:r>
                    <m:r>
                      <a:rPr lang="en-US" altLang="ko-KR" i="1" dirty="0" smtClean="0">
                        <a:latin typeface="Cambria Math"/>
                      </a:rPr>
                      <m:t>(</m:t>
                    </m:r>
                    <m:r>
                      <a:rPr lang="en-US" altLang="ko-KR" i="1" dirty="0" err="1" smtClean="0">
                        <a:latin typeface="Cambria Math"/>
                      </a:rPr>
                      <m:t>𝑧</m:t>
                    </m:r>
                    <m:r>
                      <a:rPr lang="en-US" altLang="ko-KR" i="1" dirty="0" err="1" smtClean="0">
                        <a:latin typeface="Cambria Math"/>
                      </a:rPr>
                      <m:t>|</m:t>
                    </m:r>
                    <m:r>
                      <a:rPr lang="en-US" altLang="ko-KR" i="1" dirty="0" err="1" smtClean="0">
                        <a:latin typeface="Cambria Math"/>
                      </a:rPr>
                      <m:t>𝑑</m:t>
                    </m:r>
                    <m:r>
                      <a:rPr lang="en-US" altLang="ko-KR" i="1" dirty="0" smtClean="0">
                        <a:latin typeface="Cambria Math"/>
                      </a:rPr>
                      <m:t>)</m:t>
                    </m:r>
                  </m:oMath>
                </a14:m>
                <a:endParaRPr lang="en-US" altLang="ko-KR" i="1" dirty="0"/>
              </a:p>
              <a:p>
                <a:pPr lvl="1"/>
                <a:r>
                  <a:rPr lang="en-US" altLang="ko-KR" dirty="0"/>
                  <a:t>Probability </a:t>
                </a:r>
                <a:r>
                  <a:rPr lang="en-US" altLang="ko-KR" dirty="0" smtClean="0"/>
                  <a:t>distribution</a:t>
                </a:r>
              </a:p>
              <a:p>
                <a:pPr marL="457200" lvl="1" indent="0">
                  <a:buNone/>
                </a:pPr>
                <a:r>
                  <a:rPr lang="en-US" altLang="ko-KR" dirty="0"/>
                  <a:t> </a:t>
                </a:r>
                <a:r>
                  <a:rPr lang="en-US" altLang="ko-KR" dirty="0" smtClean="0"/>
                  <a:t>    </a:t>
                </a:r>
                <a:r>
                  <a:rPr lang="en-US" altLang="ko-KR" dirty="0"/>
                  <a:t>over </a:t>
                </a:r>
                <a:r>
                  <a:rPr lang="en-US" altLang="ko-KR" dirty="0" smtClean="0"/>
                  <a:t>topic z</a:t>
                </a:r>
                <a:endParaRPr lang="en-US" altLang="ko-KR" dirty="0"/>
              </a:p>
              <a:p>
                <a:endParaRPr lang="en-US" altLang="ko-KR" dirty="0" smtClean="0"/>
              </a:p>
              <a:p>
                <a:r>
                  <a:rPr lang="en-US" altLang="ko-KR" dirty="0" smtClean="0"/>
                  <a:t>Words per topics</a:t>
                </a:r>
              </a:p>
              <a:p>
                <a:pPr lvl="1"/>
                <a14:m>
                  <m:oMath xmlns:m="http://schemas.openxmlformats.org/officeDocument/2006/math">
                    <m:r>
                      <a:rPr lang="en-US" altLang="ko-KR" i="1" dirty="0" smtClean="0">
                        <a:latin typeface="Cambria Math"/>
                      </a:rPr>
                      <m:t>𝑃</m:t>
                    </m:r>
                    <m:r>
                      <a:rPr lang="en-US" altLang="ko-KR" i="1" dirty="0" smtClean="0">
                        <a:latin typeface="Cambria Math"/>
                      </a:rPr>
                      <m:t>(</m:t>
                    </m:r>
                    <m:r>
                      <a:rPr lang="en-US" altLang="ko-KR" i="1" dirty="0" err="1" smtClean="0">
                        <a:latin typeface="Cambria Math"/>
                      </a:rPr>
                      <m:t>𝑤</m:t>
                    </m:r>
                    <m:r>
                      <a:rPr lang="en-US" altLang="ko-KR" i="1" dirty="0" err="1" smtClean="0">
                        <a:latin typeface="Cambria Math"/>
                      </a:rPr>
                      <m:t>|</m:t>
                    </m:r>
                    <m:r>
                      <a:rPr lang="en-US" altLang="ko-KR" i="1" dirty="0" err="1" smtClean="0">
                        <a:latin typeface="Cambria Math"/>
                      </a:rPr>
                      <m:t>𝑧</m:t>
                    </m:r>
                    <m:r>
                      <a:rPr lang="en-US" altLang="ko-KR" i="1" dirty="0" smtClean="0">
                        <a:latin typeface="Cambria Math"/>
                      </a:rPr>
                      <m:t>)</m:t>
                    </m:r>
                  </m:oMath>
                </a14:m>
                <a:endParaRPr lang="en-US" altLang="ko-KR" i="1" dirty="0"/>
              </a:p>
              <a:p>
                <a:pPr lvl="1"/>
                <a:r>
                  <a:rPr lang="en-US" altLang="ko-KR" dirty="0"/>
                  <a:t>Probability </a:t>
                </a:r>
                <a:r>
                  <a:rPr lang="en-US" altLang="ko-KR" dirty="0" smtClean="0"/>
                  <a:t>distribution</a:t>
                </a:r>
              </a:p>
              <a:p>
                <a:pPr marL="457200" lvl="1" indent="0">
                  <a:buNone/>
                </a:pPr>
                <a:r>
                  <a:rPr lang="en-US" altLang="ko-KR" dirty="0"/>
                  <a:t> </a:t>
                </a:r>
                <a:r>
                  <a:rPr lang="en-US" altLang="ko-KR" dirty="0" smtClean="0"/>
                  <a:t>    </a:t>
                </a:r>
                <a:r>
                  <a:rPr lang="en-US" altLang="ko-KR" dirty="0"/>
                  <a:t>over </a:t>
                </a:r>
                <a:r>
                  <a:rPr lang="en-US" altLang="ko-KR" dirty="0" smtClean="0"/>
                  <a:t>word w</a:t>
                </a:r>
                <a:endParaRPr lang="en-US" altLang="ko-KR" dirty="0"/>
              </a:p>
              <a:p>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t="-1259"/>
                </a:stretch>
              </a:blipFill>
            </p:spPr>
            <p:txBody>
              <a:bodyPr/>
              <a:lstStyle/>
              <a:p>
                <a:r>
                  <a:rPr lang="ko-KR" altLang="en-US">
                    <a:noFill/>
                  </a:rPr>
                  <a:t> </a:t>
                </a:r>
              </a:p>
            </p:txBody>
          </p:sp>
        </mc:Fallback>
      </mc:AlternateContent>
      <p:graphicFrame>
        <p:nvGraphicFramePr>
          <p:cNvPr id="5" name="차트 4"/>
          <p:cNvGraphicFramePr/>
          <p:nvPr>
            <p:extLst>
              <p:ext uri="{D42A27DB-BD31-4B8C-83A1-F6EECF244321}">
                <p14:modId xmlns:p14="http://schemas.microsoft.com/office/powerpoint/2010/main" val="3765770274"/>
              </p:ext>
            </p:extLst>
          </p:nvPr>
        </p:nvGraphicFramePr>
        <p:xfrm>
          <a:off x="4192910" y="4869160"/>
          <a:ext cx="1944216" cy="19442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차트 5"/>
          <p:cNvGraphicFramePr/>
          <p:nvPr>
            <p:extLst>
              <p:ext uri="{D42A27DB-BD31-4B8C-83A1-F6EECF244321}">
                <p14:modId xmlns:p14="http://schemas.microsoft.com/office/powerpoint/2010/main" val="707533732"/>
              </p:ext>
            </p:extLst>
          </p:nvPr>
        </p:nvGraphicFramePr>
        <p:xfrm>
          <a:off x="6500107" y="2574196"/>
          <a:ext cx="1878090" cy="17740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차트 6"/>
          <p:cNvGraphicFramePr/>
          <p:nvPr>
            <p:extLst>
              <p:ext uri="{D42A27DB-BD31-4B8C-83A1-F6EECF244321}">
                <p14:modId xmlns:p14="http://schemas.microsoft.com/office/powerpoint/2010/main" val="3958391438"/>
              </p:ext>
            </p:extLst>
          </p:nvPr>
        </p:nvGraphicFramePr>
        <p:xfrm>
          <a:off x="4336926" y="2564904"/>
          <a:ext cx="1800200" cy="1800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차트 7"/>
          <p:cNvGraphicFramePr/>
          <p:nvPr>
            <p:extLst>
              <p:ext uri="{D42A27DB-BD31-4B8C-83A1-F6EECF244321}">
                <p14:modId xmlns:p14="http://schemas.microsoft.com/office/powerpoint/2010/main" val="2639224405"/>
              </p:ext>
            </p:extLst>
          </p:nvPr>
        </p:nvGraphicFramePr>
        <p:xfrm>
          <a:off x="6300192" y="4900518"/>
          <a:ext cx="2035274" cy="1872208"/>
        </p:xfrm>
        <a:graphic>
          <a:graphicData uri="http://schemas.openxmlformats.org/drawingml/2006/chart">
            <c:chart xmlns:c="http://schemas.openxmlformats.org/drawingml/2006/chart" xmlns:r="http://schemas.openxmlformats.org/officeDocument/2006/relationships" r:id="rId7"/>
          </a:graphicData>
        </a:graphic>
      </p:graphicFrame>
      <p:sp>
        <p:nvSpPr>
          <p:cNvPr id="9" name="직사각형 8"/>
          <p:cNvSpPr/>
          <p:nvPr/>
        </p:nvSpPr>
        <p:spPr>
          <a:xfrm>
            <a:off x="3347864" y="3798320"/>
            <a:ext cx="1008112" cy="369332"/>
          </a:xfrm>
          <a:prstGeom prst="rect">
            <a:avLst/>
          </a:prstGeom>
        </p:spPr>
        <p:txBody>
          <a:bodyPr wrap="square">
            <a:spAutoFit/>
          </a:bodyPr>
          <a:lstStyle/>
          <a:p>
            <a:pPr algn="ctr"/>
            <a:r>
              <a:rPr lang="en-US" altLang="ko-KR" b="1" dirty="0" smtClean="0">
                <a:latin typeface="Calibri" pitchFamily="34" charset="0"/>
                <a:cs typeface="Calibri" pitchFamily="34" charset="0"/>
              </a:rPr>
              <a:t>topics</a:t>
            </a:r>
            <a:endParaRPr lang="ko-KR" altLang="en-US" b="1" dirty="0">
              <a:latin typeface="Calibri" pitchFamily="34" charset="0"/>
              <a:cs typeface="Calibri" pitchFamily="34" charset="0"/>
            </a:endParaRPr>
          </a:p>
        </p:txBody>
      </p:sp>
      <p:sp>
        <p:nvSpPr>
          <p:cNvPr id="10" name="직사각형 9"/>
          <p:cNvSpPr/>
          <p:nvPr/>
        </p:nvSpPr>
        <p:spPr>
          <a:xfrm>
            <a:off x="4788024" y="2636900"/>
            <a:ext cx="1008112" cy="369332"/>
          </a:xfrm>
          <a:prstGeom prst="rect">
            <a:avLst/>
          </a:prstGeom>
        </p:spPr>
        <p:txBody>
          <a:bodyPr wrap="square">
            <a:spAutoFit/>
          </a:bodyPr>
          <a:lstStyle/>
          <a:p>
            <a:pPr algn="ctr"/>
            <a:r>
              <a:rPr lang="en-US" altLang="ko-KR" b="1" dirty="0" smtClean="0">
                <a:solidFill>
                  <a:srgbClr val="0070C0"/>
                </a:solidFill>
                <a:latin typeface="Calibri" pitchFamily="34" charset="0"/>
                <a:cs typeface="Calibri" pitchFamily="34" charset="0"/>
              </a:rPr>
              <a:t>doc 1</a:t>
            </a:r>
            <a:endParaRPr lang="ko-KR" altLang="en-US" b="1" dirty="0">
              <a:solidFill>
                <a:srgbClr val="0070C0"/>
              </a:solidFill>
              <a:latin typeface="Calibri" pitchFamily="34" charset="0"/>
              <a:cs typeface="Calibri" pitchFamily="34" charset="0"/>
            </a:endParaRPr>
          </a:p>
        </p:txBody>
      </p:sp>
      <p:sp>
        <p:nvSpPr>
          <p:cNvPr id="11" name="직사각형 10"/>
          <p:cNvSpPr/>
          <p:nvPr/>
        </p:nvSpPr>
        <p:spPr>
          <a:xfrm>
            <a:off x="6948264" y="2646192"/>
            <a:ext cx="1008112" cy="369332"/>
          </a:xfrm>
          <a:prstGeom prst="rect">
            <a:avLst/>
          </a:prstGeom>
        </p:spPr>
        <p:txBody>
          <a:bodyPr wrap="square">
            <a:spAutoFit/>
          </a:bodyPr>
          <a:lstStyle/>
          <a:p>
            <a:pPr algn="ctr"/>
            <a:r>
              <a:rPr lang="en-US" altLang="ko-KR" b="1" dirty="0" smtClean="0">
                <a:solidFill>
                  <a:srgbClr val="0070C0"/>
                </a:solidFill>
                <a:latin typeface="Calibri" pitchFamily="34" charset="0"/>
                <a:cs typeface="Calibri" pitchFamily="34" charset="0"/>
              </a:rPr>
              <a:t>doc 2</a:t>
            </a:r>
            <a:endParaRPr lang="ko-KR" altLang="en-US" b="1" dirty="0">
              <a:solidFill>
                <a:srgbClr val="0070C0"/>
              </a:solidFill>
              <a:latin typeface="Calibri" pitchFamily="34" charset="0"/>
              <a:cs typeface="Calibri" pitchFamily="34" charset="0"/>
            </a:endParaRPr>
          </a:p>
        </p:txBody>
      </p:sp>
      <p:sp>
        <p:nvSpPr>
          <p:cNvPr id="13" name="직사각형 12"/>
          <p:cNvSpPr/>
          <p:nvPr/>
        </p:nvSpPr>
        <p:spPr>
          <a:xfrm>
            <a:off x="4768974" y="5041235"/>
            <a:ext cx="1008112" cy="369332"/>
          </a:xfrm>
          <a:prstGeom prst="rect">
            <a:avLst/>
          </a:prstGeom>
        </p:spPr>
        <p:txBody>
          <a:bodyPr wrap="square">
            <a:spAutoFit/>
          </a:bodyPr>
          <a:lstStyle/>
          <a:p>
            <a:pPr algn="ctr"/>
            <a:r>
              <a:rPr lang="en-US" altLang="ko-KR" b="1" dirty="0" smtClean="0">
                <a:solidFill>
                  <a:srgbClr val="C00000"/>
                </a:solidFill>
                <a:latin typeface="Calibri" pitchFamily="34" charset="0"/>
                <a:cs typeface="Calibri" pitchFamily="34" charset="0"/>
              </a:rPr>
              <a:t>topic 1</a:t>
            </a:r>
            <a:endParaRPr lang="ko-KR" altLang="en-US" b="1" dirty="0">
              <a:solidFill>
                <a:srgbClr val="C00000"/>
              </a:solidFill>
              <a:latin typeface="Calibri" pitchFamily="34" charset="0"/>
              <a:cs typeface="Calibri" pitchFamily="34" charset="0"/>
            </a:endParaRPr>
          </a:p>
        </p:txBody>
      </p:sp>
      <p:sp>
        <p:nvSpPr>
          <p:cNvPr id="14" name="직사각형 13"/>
          <p:cNvSpPr/>
          <p:nvPr/>
        </p:nvSpPr>
        <p:spPr>
          <a:xfrm>
            <a:off x="6876256" y="5041235"/>
            <a:ext cx="1008112" cy="369332"/>
          </a:xfrm>
          <a:prstGeom prst="rect">
            <a:avLst/>
          </a:prstGeom>
        </p:spPr>
        <p:txBody>
          <a:bodyPr wrap="square">
            <a:spAutoFit/>
          </a:bodyPr>
          <a:lstStyle/>
          <a:p>
            <a:pPr algn="ctr"/>
            <a:r>
              <a:rPr lang="en-US" altLang="ko-KR" b="1" dirty="0" smtClean="0">
                <a:solidFill>
                  <a:srgbClr val="C00000"/>
                </a:solidFill>
                <a:latin typeface="Calibri" pitchFamily="34" charset="0"/>
                <a:cs typeface="Calibri" pitchFamily="34" charset="0"/>
              </a:rPr>
              <a:t>topic 2</a:t>
            </a:r>
            <a:endParaRPr lang="ko-KR" altLang="en-US" b="1" dirty="0">
              <a:solidFill>
                <a:srgbClr val="C00000"/>
              </a:solidFill>
              <a:latin typeface="Calibri" pitchFamily="34" charset="0"/>
              <a:cs typeface="Calibri" pitchFamily="34" charset="0"/>
            </a:endParaRPr>
          </a:p>
        </p:txBody>
      </p:sp>
      <p:sp>
        <p:nvSpPr>
          <p:cNvPr id="18" name="직사각형 17"/>
          <p:cNvSpPr/>
          <p:nvPr/>
        </p:nvSpPr>
        <p:spPr>
          <a:xfrm>
            <a:off x="8172400" y="3039343"/>
            <a:ext cx="1008112" cy="461665"/>
          </a:xfrm>
          <a:prstGeom prst="rect">
            <a:avLst/>
          </a:prstGeom>
        </p:spPr>
        <p:txBody>
          <a:bodyPr wrap="square">
            <a:spAutoFit/>
          </a:bodyPr>
          <a:lstStyle/>
          <a:p>
            <a:pPr algn="ctr"/>
            <a:r>
              <a:rPr lang="en-US" altLang="ko-KR" sz="2400" b="1" dirty="0" smtClean="0">
                <a:solidFill>
                  <a:srgbClr val="0070C0"/>
                </a:solidFill>
                <a:latin typeface="Calibri" pitchFamily="34" charset="0"/>
                <a:cs typeface="Calibri" pitchFamily="34" charset="0"/>
              </a:rPr>
              <a:t>…</a:t>
            </a:r>
            <a:endParaRPr lang="ko-KR" altLang="en-US" sz="2400" b="1" dirty="0">
              <a:solidFill>
                <a:srgbClr val="0070C0"/>
              </a:solidFill>
              <a:latin typeface="Calibri" pitchFamily="34" charset="0"/>
              <a:cs typeface="Calibri" pitchFamily="34" charset="0"/>
            </a:endParaRPr>
          </a:p>
        </p:txBody>
      </p:sp>
      <p:sp>
        <p:nvSpPr>
          <p:cNvPr id="19" name="직사각형 18"/>
          <p:cNvSpPr/>
          <p:nvPr/>
        </p:nvSpPr>
        <p:spPr>
          <a:xfrm>
            <a:off x="8172400" y="5308942"/>
            <a:ext cx="1008112" cy="461665"/>
          </a:xfrm>
          <a:prstGeom prst="rect">
            <a:avLst/>
          </a:prstGeom>
        </p:spPr>
        <p:txBody>
          <a:bodyPr wrap="square">
            <a:spAutoFit/>
          </a:bodyPr>
          <a:lstStyle/>
          <a:p>
            <a:pPr algn="ctr"/>
            <a:r>
              <a:rPr lang="en-US" altLang="ko-KR" sz="2400" b="1" dirty="0" smtClean="0">
                <a:solidFill>
                  <a:srgbClr val="C00000"/>
                </a:solidFill>
                <a:latin typeface="Calibri" pitchFamily="34" charset="0"/>
                <a:cs typeface="Calibri" pitchFamily="34" charset="0"/>
              </a:rPr>
              <a:t>…</a:t>
            </a:r>
            <a:endParaRPr lang="ko-KR" altLang="en-US" sz="2400" b="1" dirty="0">
              <a:solidFill>
                <a:srgbClr val="C00000"/>
              </a:solidFill>
              <a:latin typeface="Calibri" pitchFamily="34" charset="0"/>
              <a:cs typeface="Calibri" pitchFamily="34" charset="0"/>
            </a:endParaRPr>
          </a:p>
        </p:txBody>
      </p:sp>
      <p:sp>
        <p:nvSpPr>
          <p:cNvPr id="20" name="오른쪽 화살표 19"/>
          <p:cNvSpPr/>
          <p:nvPr/>
        </p:nvSpPr>
        <p:spPr>
          <a:xfrm>
            <a:off x="4205156" y="3930145"/>
            <a:ext cx="144016" cy="1347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419872" y="6169414"/>
            <a:ext cx="1008112" cy="369332"/>
          </a:xfrm>
          <a:prstGeom prst="rect">
            <a:avLst/>
          </a:prstGeom>
        </p:spPr>
        <p:txBody>
          <a:bodyPr wrap="square">
            <a:spAutoFit/>
          </a:bodyPr>
          <a:lstStyle/>
          <a:p>
            <a:pPr algn="ctr"/>
            <a:r>
              <a:rPr lang="en-US" altLang="ko-KR" b="1" dirty="0" smtClean="0">
                <a:latin typeface="Calibri" pitchFamily="34" charset="0"/>
                <a:cs typeface="Calibri" pitchFamily="34" charset="0"/>
              </a:rPr>
              <a:t>words</a:t>
            </a:r>
            <a:endParaRPr lang="ko-KR" altLang="en-US" b="1" dirty="0">
              <a:latin typeface="Calibri" pitchFamily="34" charset="0"/>
              <a:cs typeface="Calibri" pitchFamily="34" charset="0"/>
            </a:endParaRPr>
          </a:p>
        </p:txBody>
      </p:sp>
      <p:sp>
        <p:nvSpPr>
          <p:cNvPr id="22" name="오른쪽 화살표 21"/>
          <p:cNvSpPr/>
          <p:nvPr/>
        </p:nvSpPr>
        <p:spPr>
          <a:xfrm>
            <a:off x="4277164" y="6301239"/>
            <a:ext cx="144016" cy="1347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36028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Definition of term generation process</a:t>
                </a:r>
                <a:endParaRPr lang="en-US" altLang="ko-KR" sz="1000" dirty="0"/>
              </a:p>
              <a:p>
                <a:r>
                  <a:rPr lang="en-US" altLang="ko-KR" dirty="0" smtClean="0"/>
                  <a:t>Select a </a:t>
                </a:r>
                <a:r>
                  <a:rPr lang="en-US" altLang="ko-KR" dirty="0" smtClean="0">
                    <a:solidFill>
                      <a:srgbClr val="0070C0"/>
                    </a:solidFill>
                  </a:rPr>
                  <a:t>document </a:t>
                </a:r>
                <a14:m>
                  <m:oMath xmlns:m="http://schemas.openxmlformats.org/officeDocument/2006/math">
                    <m:sSub>
                      <m:sSubPr>
                        <m:ctrlPr>
                          <a:rPr lang="en-US" altLang="ko-KR" i="1">
                            <a:solidFill>
                              <a:srgbClr val="0070C0"/>
                            </a:solidFill>
                            <a:latin typeface="Cambria Math"/>
                          </a:rPr>
                        </m:ctrlPr>
                      </m:sSubPr>
                      <m:e>
                        <m:r>
                          <a:rPr lang="en-US" altLang="ko-KR" i="1">
                            <a:solidFill>
                              <a:srgbClr val="0070C0"/>
                            </a:solidFill>
                            <a:latin typeface="Cambria Math"/>
                          </a:rPr>
                          <m:t>𝑑</m:t>
                        </m:r>
                      </m:e>
                      <m:sub>
                        <m:r>
                          <a:rPr lang="en-US" altLang="ko-KR" i="1">
                            <a:solidFill>
                              <a:srgbClr val="0070C0"/>
                            </a:solidFill>
                            <a:latin typeface="Cambria Math"/>
                          </a:rPr>
                          <m:t>𝑗</m:t>
                        </m:r>
                      </m:sub>
                    </m:sSub>
                  </m:oMath>
                </a14:m>
                <a:r>
                  <a:rPr lang="en-US" altLang="ko-KR" dirty="0" smtClean="0"/>
                  <a:t> with </a:t>
                </a:r>
                <a14:m>
                  <m:oMath xmlns:m="http://schemas.openxmlformats.org/officeDocument/2006/math">
                    <m:r>
                      <a:rPr lang="en-US" altLang="ko-KR" i="1" smtClean="0">
                        <a:solidFill>
                          <a:srgbClr val="0070C0"/>
                        </a:solidFill>
                        <a:latin typeface="Cambria Math"/>
                      </a:rPr>
                      <m:t>𝑃</m:t>
                    </m:r>
                    <m:r>
                      <a:rPr lang="en-US" altLang="ko-KR" i="1" smtClean="0">
                        <a:solidFill>
                          <a:srgbClr val="0070C0"/>
                        </a:solidFill>
                        <a:latin typeface="Cambria Math"/>
                      </a:rPr>
                      <m:t>(</m:t>
                    </m:r>
                    <m:sSub>
                      <m:sSubPr>
                        <m:ctrlPr>
                          <a:rPr lang="en-US" altLang="ko-KR" i="1">
                            <a:solidFill>
                              <a:srgbClr val="0070C0"/>
                            </a:solidFill>
                            <a:latin typeface="Cambria Math"/>
                          </a:rPr>
                        </m:ctrlPr>
                      </m:sSubPr>
                      <m:e>
                        <m:r>
                          <a:rPr lang="en-US" altLang="ko-KR" i="1">
                            <a:solidFill>
                              <a:srgbClr val="0070C0"/>
                            </a:solidFill>
                            <a:latin typeface="Cambria Math"/>
                          </a:rPr>
                          <m:t>𝑑</m:t>
                        </m:r>
                      </m:e>
                      <m:sub>
                        <m:r>
                          <a:rPr lang="en-US" altLang="ko-KR" i="1">
                            <a:solidFill>
                              <a:srgbClr val="0070C0"/>
                            </a:solidFill>
                            <a:latin typeface="Cambria Math"/>
                          </a:rPr>
                          <m:t>𝑗</m:t>
                        </m:r>
                      </m:sub>
                    </m:sSub>
                    <m:r>
                      <a:rPr lang="en-US" altLang="ko-KR" i="1">
                        <a:solidFill>
                          <a:srgbClr val="0070C0"/>
                        </a:solidFill>
                        <a:latin typeface="Cambria Math"/>
                      </a:rPr>
                      <m:t>)</m:t>
                    </m:r>
                  </m:oMath>
                </a14:m>
                <a:endParaRPr lang="en-US" altLang="ko-KR" dirty="0" smtClean="0"/>
              </a:p>
              <a:p>
                <a:r>
                  <a:rPr lang="en-US" altLang="ko-KR" dirty="0" smtClean="0"/>
                  <a:t>For each word </a:t>
                </a:r>
                <a14:m>
                  <m:oMath xmlns:m="http://schemas.openxmlformats.org/officeDocument/2006/math">
                    <m:sSub>
                      <m:sSubPr>
                        <m:ctrlPr>
                          <a:rPr lang="en-US" altLang="ko-KR" i="1">
                            <a:latin typeface="Cambria Math"/>
                          </a:rPr>
                        </m:ctrlPr>
                      </m:sSubPr>
                      <m:e>
                        <m:r>
                          <a:rPr lang="en-US" altLang="ko-KR" i="1">
                            <a:latin typeface="Cambria Math"/>
                          </a:rPr>
                          <m:t>𝑤</m:t>
                        </m:r>
                      </m:e>
                      <m:sub>
                        <m:r>
                          <a:rPr lang="en-US" altLang="ko-KR" i="1">
                            <a:latin typeface="Cambria Math"/>
                          </a:rPr>
                          <m:t>𝑖</m:t>
                        </m:r>
                      </m:sub>
                    </m:sSub>
                    <m:r>
                      <a:rPr lang="en-US" altLang="ko-KR" b="0" i="1" smtClean="0">
                        <a:latin typeface="Cambria Math"/>
                      </a:rPr>
                      <m:t>,</m:t>
                    </m:r>
                    <m:r>
                      <a:rPr lang="en-US" altLang="ko-KR" b="0" i="1" smtClean="0">
                        <a:latin typeface="Cambria Math"/>
                      </a:rPr>
                      <m:t>𝑖</m:t>
                    </m:r>
                    <m:r>
                      <a:rPr lang="en-US" altLang="ko-KR" i="1">
                        <a:latin typeface="Cambria Math"/>
                        <a:ea typeface="Cambria Math"/>
                      </a:rPr>
                      <m:t>∈</m:t>
                    </m:r>
                    <m:r>
                      <a:rPr lang="en-US" altLang="ko-KR" b="0" i="1" smtClean="0">
                        <a:latin typeface="Cambria Math"/>
                        <a:ea typeface="Cambria Math"/>
                      </a:rPr>
                      <m:t>{1,…,</m:t>
                    </m:r>
                    <m:r>
                      <a:rPr lang="en-US" altLang="ko-KR" b="0" i="1" smtClean="0">
                        <a:latin typeface="Cambria Math"/>
                        <a:ea typeface="Cambria Math"/>
                      </a:rPr>
                      <m:t>𝑀</m:t>
                    </m:r>
                    <m:r>
                      <a:rPr lang="en-US" altLang="ko-KR" b="0" i="1" smtClean="0">
                        <a:latin typeface="Cambria Math"/>
                        <a:ea typeface="Cambria Math"/>
                      </a:rPr>
                      <m:t>}</m:t>
                    </m:r>
                  </m:oMath>
                </a14:m>
                <a:r>
                  <a:rPr lang="en-US" altLang="ko-KR" dirty="0" smtClean="0"/>
                  <a:t> in the document </a:t>
                </a:r>
                <a14:m>
                  <m:oMath xmlns:m="http://schemas.openxmlformats.org/officeDocument/2006/math">
                    <m:sSub>
                      <m:sSubPr>
                        <m:ctrlPr>
                          <a:rPr lang="en-US" altLang="ko-KR" i="1">
                            <a:latin typeface="Cambria Math"/>
                          </a:rPr>
                        </m:ctrlPr>
                      </m:sSubPr>
                      <m:e>
                        <m:r>
                          <a:rPr lang="en-US" altLang="ko-KR" i="1">
                            <a:latin typeface="Cambria Math"/>
                          </a:rPr>
                          <m:t>𝑑</m:t>
                        </m:r>
                      </m:e>
                      <m:sub>
                        <m:r>
                          <a:rPr lang="en-US" altLang="ko-KR" i="1">
                            <a:latin typeface="Cambria Math"/>
                          </a:rPr>
                          <m:t>𝑗</m:t>
                        </m:r>
                      </m:sub>
                    </m:sSub>
                  </m:oMath>
                </a14:m>
                <a:r>
                  <a:rPr lang="en-US" altLang="ko-KR" dirty="0" smtClean="0"/>
                  <a:t> </a:t>
                </a:r>
              </a:p>
              <a:p>
                <a:pPr lvl="1"/>
                <a:r>
                  <a:rPr lang="en-US" altLang="ko-KR" dirty="0" smtClean="0"/>
                  <a:t>Select a </a:t>
                </a:r>
                <a:r>
                  <a:rPr lang="en-US" altLang="ko-KR" dirty="0" smtClean="0">
                    <a:solidFill>
                      <a:srgbClr val="0070C0"/>
                    </a:solidFill>
                  </a:rPr>
                  <a:t>topic</a:t>
                </a:r>
                <a:r>
                  <a:rPr lang="en-US" altLang="ko-KR" dirty="0">
                    <a:solidFill>
                      <a:srgbClr val="0070C0"/>
                    </a:solidFill>
                  </a:rPr>
                  <a:t> </a:t>
                </a:r>
                <a14:m>
                  <m:oMath xmlns:m="http://schemas.openxmlformats.org/officeDocument/2006/math">
                    <m:sSub>
                      <m:sSubPr>
                        <m:ctrlPr>
                          <a:rPr lang="en-US" altLang="ko-KR" i="1">
                            <a:solidFill>
                              <a:srgbClr val="0070C0"/>
                            </a:solidFill>
                            <a:latin typeface="Cambria Math"/>
                          </a:rPr>
                        </m:ctrlPr>
                      </m:sSubPr>
                      <m:e>
                        <m:r>
                          <a:rPr lang="en-US" altLang="ko-KR" i="1">
                            <a:solidFill>
                              <a:srgbClr val="0070C0"/>
                            </a:solidFill>
                            <a:latin typeface="Cambria Math"/>
                          </a:rPr>
                          <m:t>𝑧</m:t>
                        </m:r>
                      </m:e>
                      <m:sub>
                        <m:r>
                          <a:rPr lang="en-US" altLang="ko-KR" i="1">
                            <a:solidFill>
                              <a:srgbClr val="0070C0"/>
                            </a:solidFill>
                            <a:latin typeface="Cambria Math"/>
                          </a:rPr>
                          <m:t>𝑘</m:t>
                        </m:r>
                      </m:sub>
                    </m:sSub>
                  </m:oMath>
                </a14:m>
                <a:r>
                  <a:rPr lang="en-US" altLang="ko-KR" dirty="0" smtClean="0"/>
                  <a:t> on the given document with </a:t>
                </a:r>
                <a14:m>
                  <m:oMath xmlns:m="http://schemas.openxmlformats.org/officeDocument/2006/math">
                    <m:r>
                      <a:rPr lang="en-US" altLang="ko-KR" i="1" smtClean="0">
                        <a:solidFill>
                          <a:srgbClr val="0070C0"/>
                        </a:solidFill>
                        <a:latin typeface="Cambria Math"/>
                      </a:rPr>
                      <m:t>𝑃</m:t>
                    </m:r>
                    <m:r>
                      <a:rPr lang="en-US" altLang="ko-KR" i="1" smtClean="0">
                        <a:solidFill>
                          <a:srgbClr val="0070C0"/>
                        </a:solidFill>
                        <a:latin typeface="Cambria Math"/>
                      </a:rPr>
                      <m:t>(</m:t>
                    </m:r>
                    <m:sSub>
                      <m:sSubPr>
                        <m:ctrlPr>
                          <a:rPr lang="en-US" altLang="ko-KR" i="1">
                            <a:solidFill>
                              <a:srgbClr val="0070C0"/>
                            </a:solidFill>
                            <a:latin typeface="Cambria Math"/>
                          </a:rPr>
                        </m:ctrlPr>
                      </m:sSubPr>
                      <m:e>
                        <m:r>
                          <a:rPr lang="en-US" altLang="ko-KR" i="1">
                            <a:solidFill>
                              <a:srgbClr val="0070C0"/>
                            </a:solidFill>
                            <a:latin typeface="Cambria Math"/>
                          </a:rPr>
                          <m:t>𝑧</m:t>
                        </m:r>
                      </m:e>
                      <m:sub>
                        <m:r>
                          <a:rPr lang="en-US" altLang="ko-KR" i="1">
                            <a:solidFill>
                              <a:srgbClr val="0070C0"/>
                            </a:solidFill>
                            <a:latin typeface="Cambria Math"/>
                          </a:rPr>
                          <m:t>𝑘</m:t>
                        </m:r>
                      </m:sub>
                    </m:sSub>
                    <m:r>
                      <a:rPr lang="en-US" altLang="ko-KR" i="1">
                        <a:solidFill>
                          <a:srgbClr val="0070C0"/>
                        </a:solidFill>
                        <a:latin typeface="Cambria Math"/>
                      </a:rPr>
                      <m:t>|</m:t>
                    </m:r>
                    <m:sSub>
                      <m:sSubPr>
                        <m:ctrlPr>
                          <a:rPr lang="en-US" altLang="ko-KR" i="1">
                            <a:solidFill>
                              <a:srgbClr val="0070C0"/>
                            </a:solidFill>
                            <a:latin typeface="Cambria Math"/>
                          </a:rPr>
                        </m:ctrlPr>
                      </m:sSubPr>
                      <m:e>
                        <m:r>
                          <a:rPr lang="en-US" altLang="ko-KR" i="1">
                            <a:solidFill>
                              <a:srgbClr val="0070C0"/>
                            </a:solidFill>
                            <a:latin typeface="Cambria Math"/>
                          </a:rPr>
                          <m:t>𝑑</m:t>
                        </m:r>
                      </m:e>
                      <m:sub>
                        <m:r>
                          <a:rPr lang="en-US" altLang="ko-KR" i="1">
                            <a:solidFill>
                              <a:srgbClr val="0070C0"/>
                            </a:solidFill>
                            <a:latin typeface="Cambria Math"/>
                          </a:rPr>
                          <m:t>𝑗</m:t>
                        </m:r>
                      </m:sub>
                    </m:sSub>
                    <m:r>
                      <a:rPr lang="en-US" altLang="ko-KR" i="1">
                        <a:solidFill>
                          <a:srgbClr val="0070C0"/>
                        </a:solidFill>
                        <a:latin typeface="Cambria Math"/>
                      </a:rPr>
                      <m:t>)</m:t>
                    </m:r>
                  </m:oMath>
                </a14:m>
                <a:endParaRPr lang="en-US" altLang="ko-KR" dirty="0" smtClean="0"/>
              </a:p>
              <a:p>
                <a:pPr lvl="1"/>
                <a:r>
                  <a:rPr lang="en-US" altLang="ko-KR" dirty="0" smtClean="0"/>
                  <a:t>Select a </a:t>
                </a:r>
                <a:r>
                  <a:rPr lang="en-US" altLang="ko-KR" dirty="0" smtClean="0">
                    <a:solidFill>
                      <a:srgbClr val="0070C0"/>
                    </a:solidFill>
                  </a:rPr>
                  <a:t>word </a:t>
                </a:r>
                <a14:m>
                  <m:oMath xmlns:m="http://schemas.openxmlformats.org/officeDocument/2006/math">
                    <m:sSub>
                      <m:sSubPr>
                        <m:ctrlPr>
                          <a:rPr lang="en-US" altLang="ko-KR" i="1">
                            <a:solidFill>
                              <a:srgbClr val="0070C0"/>
                            </a:solidFill>
                            <a:latin typeface="Cambria Math"/>
                          </a:rPr>
                        </m:ctrlPr>
                      </m:sSubPr>
                      <m:e>
                        <m:r>
                          <a:rPr lang="en-US" altLang="ko-KR" i="1">
                            <a:solidFill>
                              <a:srgbClr val="0070C0"/>
                            </a:solidFill>
                            <a:latin typeface="Cambria Math"/>
                          </a:rPr>
                          <m:t>𝑤</m:t>
                        </m:r>
                      </m:e>
                      <m:sub>
                        <m:r>
                          <a:rPr lang="en-US" altLang="ko-KR" i="1">
                            <a:solidFill>
                              <a:srgbClr val="0070C0"/>
                            </a:solidFill>
                            <a:latin typeface="Cambria Math"/>
                          </a:rPr>
                          <m:t>𝑖</m:t>
                        </m:r>
                      </m:sub>
                    </m:sSub>
                  </m:oMath>
                </a14:m>
                <a:r>
                  <a:rPr lang="en-US" altLang="ko-KR" dirty="0" smtClean="0"/>
                  <a:t> on the previous chosen topic with </a:t>
                </a:r>
                <a14:m>
                  <m:oMath xmlns:m="http://schemas.openxmlformats.org/officeDocument/2006/math">
                    <m:r>
                      <a:rPr lang="en-US" altLang="ko-KR" i="1" smtClean="0">
                        <a:solidFill>
                          <a:srgbClr val="0070C0"/>
                        </a:solidFill>
                        <a:latin typeface="Cambria Math"/>
                      </a:rPr>
                      <m:t>𝑃</m:t>
                    </m:r>
                    <m:r>
                      <a:rPr lang="en-US" altLang="ko-KR" i="1" smtClean="0">
                        <a:solidFill>
                          <a:srgbClr val="0070C0"/>
                        </a:solidFill>
                        <a:latin typeface="Cambria Math"/>
                      </a:rPr>
                      <m:t>(</m:t>
                    </m:r>
                    <m:sSub>
                      <m:sSubPr>
                        <m:ctrlPr>
                          <a:rPr lang="en-US" altLang="ko-KR" i="1">
                            <a:solidFill>
                              <a:srgbClr val="0070C0"/>
                            </a:solidFill>
                            <a:latin typeface="Cambria Math"/>
                          </a:rPr>
                        </m:ctrlPr>
                      </m:sSubPr>
                      <m:e>
                        <m:r>
                          <a:rPr lang="en-US" altLang="ko-KR" i="1">
                            <a:solidFill>
                              <a:srgbClr val="0070C0"/>
                            </a:solidFill>
                            <a:latin typeface="Cambria Math"/>
                          </a:rPr>
                          <m:t>𝑤</m:t>
                        </m:r>
                      </m:e>
                      <m:sub>
                        <m:r>
                          <a:rPr lang="en-US" altLang="ko-KR" i="1">
                            <a:solidFill>
                              <a:srgbClr val="0070C0"/>
                            </a:solidFill>
                            <a:latin typeface="Cambria Math"/>
                          </a:rPr>
                          <m:t>𝑖</m:t>
                        </m:r>
                      </m:sub>
                    </m:sSub>
                    <m:r>
                      <a:rPr lang="en-US" altLang="ko-KR" i="1">
                        <a:solidFill>
                          <a:srgbClr val="0070C0"/>
                        </a:solidFill>
                        <a:latin typeface="Cambria Math"/>
                      </a:rPr>
                      <m:t>|</m:t>
                    </m:r>
                    <m:sSub>
                      <m:sSubPr>
                        <m:ctrlPr>
                          <a:rPr lang="en-US" altLang="ko-KR" i="1">
                            <a:solidFill>
                              <a:srgbClr val="0070C0"/>
                            </a:solidFill>
                            <a:latin typeface="Cambria Math"/>
                          </a:rPr>
                        </m:ctrlPr>
                      </m:sSubPr>
                      <m:e>
                        <m:r>
                          <a:rPr lang="en-US" altLang="ko-KR" i="1">
                            <a:solidFill>
                              <a:srgbClr val="0070C0"/>
                            </a:solidFill>
                            <a:latin typeface="Cambria Math"/>
                          </a:rPr>
                          <m:t>𝑧</m:t>
                        </m:r>
                      </m:e>
                      <m:sub>
                        <m:r>
                          <a:rPr lang="en-US" altLang="ko-KR" i="1">
                            <a:solidFill>
                              <a:srgbClr val="0070C0"/>
                            </a:solidFill>
                            <a:latin typeface="Cambria Math"/>
                          </a:rPr>
                          <m:t>𝑘</m:t>
                        </m:r>
                      </m:sub>
                    </m:sSub>
                    <m:r>
                      <a:rPr lang="en-US" altLang="ko-KR" i="1">
                        <a:solidFill>
                          <a:srgbClr val="0070C0"/>
                        </a:solidFill>
                        <a:latin typeface="Cambria Math"/>
                      </a:rPr>
                      <m:t>)</m:t>
                    </m:r>
                  </m:oMath>
                </a14:m>
                <a:endParaRPr lang="en-US" altLang="ko-KR" dirty="0" smtClean="0"/>
              </a:p>
              <a:p>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t="-686"/>
                </a:stretch>
              </a:blipFill>
            </p:spPr>
            <p:txBody>
              <a:bodyPr/>
              <a:lstStyle/>
              <a:p>
                <a:r>
                  <a:rPr lang="ko-KR" altLang="en-US">
                    <a:noFill/>
                  </a:rPr>
                  <a:t> </a:t>
                </a:r>
              </a:p>
            </p:txBody>
          </p:sp>
        </mc:Fallback>
      </mc:AlternateContent>
      <p:sp>
        <p:nvSpPr>
          <p:cNvPr id="2" name="제목 1"/>
          <p:cNvSpPr>
            <a:spLocks noGrp="1"/>
          </p:cNvSpPr>
          <p:nvPr>
            <p:ph type="title"/>
          </p:nvPr>
        </p:nvSpPr>
        <p:spPr/>
        <p:txBody>
          <a:bodyPr/>
          <a:lstStyle/>
          <a:p>
            <a:r>
              <a:rPr lang="en-US" altLang="ko-KR" dirty="0" smtClean="0"/>
              <a:t>PLSA: Aspect Model</a:t>
            </a:r>
            <a:endParaRPr lang="ko-KR" altLang="en-US" dirty="0"/>
          </a:p>
        </p:txBody>
      </p:sp>
      <p:grpSp>
        <p:nvGrpSpPr>
          <p:cNvPr id="58" name="그룹 57"/>
          <p:cNvGrpSpPr/>
          <p:nvPr/>
        </p:nvGrpSpPr>
        <p:grpSpPr>
          <a:xfrm>
            <a:off x="238562" y="4175932"/>
            <a:ext cx="1491259" cy="1557322"/>
            <a:chOff x="238562" y="4679988"/>
            <a:chExt cx="1491259" cy="1557322"/>
          </a:xfrm>
        </p:grpSpPr>
        <p:sp>
          <p:nvSpPr>
            <p:cNvPr id="18" name="직사각형 17"/>
            <p:cNvSpPr/>
            <p:nvPr/>
          </p:nvSpPr>
          <p:spPr>
            <a:xfrm>
              <a:off x="437926" y="5447583"/>
              <a:ext cx="172409"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238562" y="4679988"/>
              <a:ext cx="1491259" cy="400110"/>
            </a:xfrm>
            <a:prstGeom prst="rect">
              <a:avLst/>
            </a:prstGeom>
            <a:noFill/>
          </p:spPr>
          <p:txBody>
            <a:bodyPr wrap="square" rtlCol="0">
              <a:spAutoFit/>
            </a:bodyPr>
            <a:lstStyle/>
            <a:p>
              <a:r>
                <a:rPr lang="en-US" altLang="ko-KR" sz="2000" dirty="0" smtClean="0">
                  <a:latin typeface="Calibri" pitchFamily="34" charset="0"/>
                  <a:cs typeface="Calibri" pitchFamily="34" charset="0"/>
                </a:rPr>
                <a:t>documents</a:t>
              </a:r>
              <a:endParaRPr lang="ko-KR" altLang="en-US" sz="2000" dirty="0">
                <a:latin typeface="Calibri" pitchFamily="34" charset="0"/>
                <a:cs typeface="Calibri" pitchFamily="34" charset="0"/>
              </a:endParaRPr>
            </a:p>
          </p:txBody>
        </p:sp>
        <p:sp>
          <p:nvSpPr>
            <p:cNvPr id="21" name="모서리가 둥근 직사각형 20"/>
            <p:cNvSpPr/>
            <p:nvPr/>
          </p:nvSpPr>
          <p:spPr>
            <a:xfrm>
              <a:off x="323528" y="5148631"/>
              <a:ext cx="1203132" cy="1088679"/>
            </a:xfrm>
            <a:prstGeom prst="roundRect">
              <a:avLst>
                <a:gd name="adj" fmla="val 11786"/>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437926" y="5805263"/>
              <a:ext cx="172409"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835337" y="5657221"/>
              <a:ext cx="172409"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1170283" y="5447583"/>
              <a:ext cx="172409"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189146" y="5886598"/>
              <a:ext cx="172409"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9" name="그룹 58"/>
          <p:cNvGrpSpPr/>
          <p:nvPr/>
        </p:nvGrpSpPr>
        <p:grpSpPr>
          <a:xfrm>
            <a:off x="1526660" y="5133434"/>
            <a:ext cx="559554" cy="209638"/>
            <a:chOff x="1526660" y="5637490"/>
            <a:chExt cx="559554" cy="209638"/>
          </a:xfrm>
        </p:grpSpPr>
        <p:sp>
          <p:nvSpPr>
            <p:cNvPr id="28" name="직사각형 27"/>
            <p:cNvSpPr/>
            <p:nvPr/>
          </p:nvSpPr>
          <p:spPr>
            <a:xfrm>
              <a:off x="1913805" y="5637490"/>
              <a:ext cx="172409" cy="209638"/>
            </a:xfrm>
            <a:prstGeom prst="rect">
              <a:avLst/>
            </a:prstGeom>
            <a:solidFill>
              <a:schemeClr val="accent3">
                <a:lumMod val="40000"/>
                <a:lumOff val="60000"/>
              </a:schemeClr>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p:nvPr/>
          </p:nvCxnSpPr>
          <p:spPr>
            <a:xfrm>
              <a:off x="1526660" y="5749340"/>
              <a:ext cx="309538" cy="0"/>
            </a:xfrm>
            <a:prstGeom prst="line">
              <a:avLst/>
            </a:prstGeom>
            <a:ln w="95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0" name="그룹 59"/>
          <p:cNvGrpSpPr/>
          <p:nvPr/>
        </p:nvGrpSpPr>
        <p:grpSpPr>
          <a:xfrm>
            <a:off x="2921917" y="4198510"/>
            <a:ext cx="2519544" cy="1534744"/>
            <a:chOff x="2921917" y="4702566"/>
            <a:chExt cx="2519544" cy="1534744"/>
          </a:xfrm>
        </p:grpSpPr>
        <p:sp>
          <p:nvSpPr>
            <p:cNvPr id="22" name="TextBox 21"/>
            <p:cNvSpPr txBox="1"/>
            <p:nvPr/>
          </p:nvSpPr>
          <p:spPr>
            <a:xfrm>
              <a:off x="3129203" y="4702566"/>
              <a:ext cx="1082757" cy="400110"/>
            </a:xfrm>
            <a:prstGeom prst="rect">
              <a:avLst/>
            </a:prstGeom>
            <a:noFill/>
          </p:spPr>
          <p:txBody>
            <a:bodyPr wrap="square" rtlCol="0">
              <a:spAutoFit/>
            </a:bodyPr>
            <a:lstStyle/>
            <a:p>
              <a:r>
                <a:rPr lang="en-US" altLang="ko-KR" sz="2000" dirty="0" smtClean="0">
                  <a:latin typeface="Calibri" pitchFamily="34" charset="0"/>
                  <a:cs typeface="Calibri" pitchFamily="34" charset="0"/>
                </a:rPr>
                <a:t>topics</a:t>
              </a:r>
              <a:endParaRPr lang="ko-KR" altLang="en-US" sz="2000" dirty="0">
                <a:latin typeface="Calibri" pitchFamily="34" charset="0"/>
                <a:cs typeface="Calibri" pitchFamily="34" charset="0"/>
              </a:endParaRPr>
            </a:p>
          </p:txBody>
        </p:sp>
        <p:sp>
          <p:nvSpPr>
            <p:cNvPr id="29" name="직사각형 28"/>
            <p:cNvSpPr/>
            <p:nvPr/>
          </p:nvSpPr>
          <p:spPr>
            <a:xfrm>
              <a:off x="3035703" y="5250949"/>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Calibri" pitchFamily="34" charset="0"/>
                  <a:cs typeface="Calibri" pitchFamily="34" charset="0"/>
                </a:rPr>
                <a:t>study</a:t>
              </a:r>
              <a:endParaRPr lang="ko-KR" altLang="en-US" sz="1600" dirty="0">
                <a:solidFill>
                  <a:schemeClr val="tx1"/>
                </a:solidFill>
                <a:latin typeface="Calibri" pitchFamily="34" charset="0"/>
                <a:cs typeface="Calibri" pitchFamily="34" charset="0"/>
              </a:endParaRPr>
            </a:p>
          </p:txBody>
        </p:sp>
        <p:sp>
          <p:nvSpPr>
            <p:cNvPr id="30" name="직사각형 29"/>
            <p:cNvSpPr/>
            <p:nvPr/>
          </p:nvSpPr>
          <p:spPr>
            <a:xfrm>
              <a:off x="3035703" y="5599959"/>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Calibri" pitchFamily="34" charset="0"/>
                  <a:cs typeface="Calibri" pitchFamily="34" charset="0"/>
                </a:rPr>
                <a:t>company</a:t>
              </a:r>
              <a:endParaRPr lang="ko-KR" altLang="en-US" sz="1600" dirty="0">
                <a:solidFill>
                  <a:schemeClr val="tx1"/>
                </a:solidFill>
                <a:latin typeface="Calibri" pitchFamily="34" charset="0"/>
                <a:cs typeface="Calibri" pitchFamily="34" charset="0"/>
              </a:endParaRPr>
            </a:p>
          </p:txBody>
        </p:sp>
        <p:sp>
          <p:nvSpPr>
            <p:cNvPr id="31" name="직사각형 30"/>
            <p:cNvSpPr/>
            <p:nvPr/>
          </p:nvSpPr>
          <p:spPr>
            <a:xfrm>
              <a:off x="3035703" y="5951651"/>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Calibri" pitchFamily="34" charset="0"/>
                  <a:cs typeface="Calibri" pitchFamily="34" charset="0"/>
                </a:rPr>
                <a:t>sports</a:t>
              </a:r>
              <a:endParaRPr lang="ko-KR" altLang="en-US" sz="1600" dirty="0">
                <a:solidFill>
                  <a:schemeClr val="tx1"/>
                </a:solidFill>
                <a:latin typeface="Calibri" pitchFamily="34" charset="0"/>
                <a:cs typeface="Calibri" pitchFamily="34" charset="0"/>
              </a:endParaRPr>
            </a:p>
          </p:txBody>
        </p:sp>
        <p:sp>
          <p:nvSpPr>
            <p:cNvPr id="32" name="모서리가 둥근 직사각형 31"/>
            <p:cNvSpPr/>
            <p:nvPr/>
          </p:nvSpPr>
          <p:spPr>
            <a:xfrm>
              <a:off x="2921917" y="5148631"/>
              <a:ext cx="1203132" cy="1088679"/>
            </a:xfrm>
            <a:prstGeom prst="roundRect">
              <a:avLst>
                <a:gd name="adj" fmla="val 11786"/>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4465901" y="5619384"/>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Calibri" pitchFamily="34" charset="0"/>
                  <a:cs typeface="Calibri" pitchFamily="34" charset="0"/>
                </a:rPr>
                <a:t>company</a:t>
              </a:r>
              <a:endParaRPr lang="ko-KR" altLang="en-US" sz="1600" dirty="0">
                <a:solidFill>
                  <a:schemeClr val="tx1"/>
                </a:solidFill>
                <a:latin typeface="Calibri" pitchFamily="34" charset="0"/>
                <a:cs typeface="Calibri" pitchFamily="34" charset="0"/>
              </a:endParaRPr>
            </a:p>
          </p:txBody>
        </p:sp>
        <p:cxnSp>
          <p:nvCxnSpPr>
            <p:cNvPr id="41" name="직선 연결선 40"/>
            <p:cNvCxnSpPr/>
            <p:nvPr/>
          </p:nvCxnSpPr>
          <p:spPr>
            <a:xfrm>
              <a:off x="4125049" y="5736640"/>
              <a:ext cx="309538" cy="0"/>
            </a:xfrm>
            <a:prstGeom prst="line">
              <a:avLst/>
            </a:prstGeom>
            <a:ln w="95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1" name="그룹 60"/>
          <p:cNvGrpSpPr/>
          <p:nvPr/>
        </p:nvGrpSpPr>
        <p:grpSpPr>
          <a:xfrm>
            <a:off x="6372200" y="4221088"/>
            <a:ext cx="2513194" cy="1512166"/>
            <a:chOff x="6372200" y="4725144"/>
            <a:chExt cx="2513194" cy="1512166"/>
          </a:xfrm>
        </p:grpSpPr>
        <p:sp>
          <p:nvSpPr>
            <p:cNvPr id="23" name="TextBox 22"/>
            <p:cNvSpPr txBox="1"/>
            <p:nvPr/>
          </p:nvSpPr>
          <p:spPr>
            <a:xfrm>
              <a:off x="6585587" y="4725144"/>
              <a:ext cx="1082757" cy="400110"/>
            </a:xfrm>
            <a:prstGeom prst="rect">
              <a:avLst/>
            </a:prstGeom>
            <a:noFill/>
          </p:spPr>
          <p:txBody>
            <a:bodyPr wrap="square" rtlCol="0">
              <a:spAutoFit/>
            </a:bodyPr>
            <a:lstStyle/>
            <a:p>
              <a:r>
                <a:rPr lang="en-US" altLang="ko-KR" sz="2000" dirty="0" smtClean="0">
                  <a:latin typeface="Calibri" pitchFamily="34" charset="0"/>
                  <a:cs typeface="Calibri" pitchFamily="34" charset="0"/>
                </a:rPr>
                <a:t>words</a:t>
              </a:r>
              <a:endParaRPr lang="ko-KR" altLang="en-US" sz="2000" dirty="0">
                <a:latin typeface="Calibri" pitchFamily="34" charset="0"/>
                <a:cs typeface="Calibri" pitchFamily="34" charset="0"/>
              </a:endParaRPr>
            </a:p>
          </p:txBody>
        </p:sp>
        <p:sp>
          <p:nvSpPr>
            <p:cNvPr id="34" name="직사각형 33"/>
            <p:cNvSpPr/>
            <p:nvPr/>
          </p:nvSpPr>
          <p:spPr>
            <a:xfrm>
              <a:off x="6485986" y="5445224"/>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Calibri" pitchFamily="34" charset="0"/>
                  <a:cs typeface="Calibri" pitchFamily="34" charset="0"/>
                </a:rPr>
                <a:t>MS</a:t>
              </a:r>
              <a:endParaRPr lang="ko-KR" altLang="en-US" sz="1600" dirty="0">
                <a:solidFill>
                  <a:schemeClr val="tx1"/>
                </a:solidFill>
                <a:latin typeface="Calibri" pitchFamily="34" charset="0"/>
                <a:cs typeface="Calibri" pitchFamily="34" charset="0"/>
              </a:endParaRPr>
            </a:p>
          </p:txBody>
        </p:sp>
        <p:sp>
          <p:nvSpPr>
            <p:cNvPr id="35" name="직사각형 34"/>
            <p:cNvSpPr/>
            <p:nvPr/>
          </p:nvSpPr>
          <p:spPr>
            <a:xfrm>
              <a:off x="6485986" y="5794234"/>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Calibri" pitchFamily="34" charset="0"/>
                  <a:cs typeface="Calibri" pitchFamily="34" charset="0"/>
                </a:rPr>
                <a:t>apple</a:t>
              </a:r>
              <a:endParaRPr lang="ko-KR" altLang="en-US" sz="1600" dirty="0">
                <a:solidFill>
                  <a:schemeClr val="tx1"/>
                </a:solidFill>
                <a:latin typeface="Calibri" pitchFamily="34" charset="0"/>
                <a:cs typeface="Calibri" pitchFamily="34" charset="0"/>
              </a:endParaRPr>
            </a:p>
          </p:txBody>
        </p:sp>
        <p:sp>
          <p:nvSpPr>
            <p:cNvPr id="37" name="모서리가 둥근 직사각형 36"/>
            <p:cNvSpPr/>
            <p:nvPr/>
          </p:nvSpPr>
          <p:spPr>
            <a:xfrm>
              <a:off x="6372200" y="5148631"/>
              <a:ext cx="1203132" cy="1088679"/>
            </a:xfrm>
            <a:prstGeom prst="roundRect">
              <a:avLst>
                <a:gd name="adj" fmla="val 11786"/>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7909834" y="5599959"/>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Calibri" pitchFamily="34" charset="0"/>
                  <a:cs typeface="Calibri" pitchFamily="34" charset="0"/>
                </a:rPr>
                <a:t>apple</a:t>
              </a:r>
              <a:endParaRPr lang="ko-KR" altLang="en-US" sz="1600" dirty="0">
                <a:solidFill>
                  <a:schemeClr val="tx1"/>
                </a:solidFill>
                <a:latin typeface="Calibri" pitchFamily="34" charset="0"/>
                <a:cs typeface="Calibri" pitchFamily="34" charset="0"/>
              </a:endParaRPr>
            </a:p>
          </p:txBody>
        </p:sp>
        <p:cxnSp>
          <p:nvCxnSpPr>
            <p:cNvPr id="42" name="직선 연결선 41"/>
            <p:cNvCxnSpPr/>
            <p:nvPr/>
          </p:nvCxnSpPr>
          <p:spPr>
            <a:xfrm>
              <a:off x="7575332" y="5714206"/>
              <a:ext cx="309538" cy="0"/>
            </a:xfrm>
            <a:prstGeom prst="line">
              <a:avLst/>
            </a:prstGeom>
            <a:ln w="95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직사각형 42"/>
              <p:cNvSpPr/>
              <p:nvPr/>
            </p:nvSpPr>
            <p:spPr>
              <a:xfrm>
                <a:off x="6869236" y="3861048"/>
                <a:ext cx="1598216"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b="1" i="1" smtClean="0">
                          <a:solidFill>
                            <a:srgbClr val="C00000"/>
                          </a:solidFill>
                          <a:latin typeface="Cambria Math"/>
                        </a:rPr>
                        <m:t>𝑷</m:t>
                      </m:r>
                      <m:d>
                        <m:dPr>
                          <m:ctrlPr>
                            <a:rPr lang="en-US" altLang="ko-KR" b="1" i="1">
                              <a:solidFill>
                                <a:srgbClr val="C00000"/>
                              </a:solidFill>
                              <a:latin typeface="Cambria Math"/>
                            </a:rPr>
                          </m:ctrlPr>
                        </m:dPr>
                        <m:e>
                          <m:r>
                            <a:rPr lang="en-US" altLang="ko-KR" b="1" i="1">
                              <a:solidFill>
                                <a:srgbClr val="C00000"/>
                              </a:solidFill>
                              <a:latin typeface="Cambria Math"/>
                            </a:rPr>
                            <m:t>𝒘</m:t>
                          </m:r>
                          <m:r>
                            <a:rPr lang="en-US" altLang="ko-KR" b="1" i="1">
                              <a:solidFill>
                                <a:srgbClr val="C00000"/>
                              </a:solidFill>
                              <a:latin typeface="Cambria Math"/>
                            </a:rPr>
                            <m:t>|</m:t>
                          </m:r>
                          <m:r>
                            <a:rPr lang="en-US" altLang="ko-KR" b="1" i="1" smtClean="0">
                              <a:solidFill>
                                <a:srgbClr val="C00000"/>
                              </a:solidFill>
                              <a:latin typeface="Cambria Math"/>
                            </a:rPr>
                            <m:t>𝒛</m:t>
                          </m:r>
                        </m:e>
                      </m:d>
                      <m:r>
                        <a:rPr lang="en-US" altLang="ko-KR" b="1" i="1" smtClean="0">
                          <a:solidFill>
                            <a:srgbClr val="C00000"/>
                          </a:solidFill>
                          <a:latin typeface="Cambria Math"/>
                        </a:rPr>
                        <m:t>=</m:t>
                      </m:r>
                      <m:r>
                        <a:rPr lang="en-US" altLang="ko-KR" b="1" i="1" smtClean="0">
                          <a:solidFill>
                            <a:srgbClr val="C00000"/>
                          </a:solidFill>
                          <a:latin typeface="Cambria Math"/>
                        </a:rPr>
                        <m:t>𝟎</m:t>
                      </m:r>
                      <m:r>
                        <a:rPr lang="en-US" altLang="ko-KR" b="1" i="1" smtClean="0">
                          <a:solidFill>
                            <a:srgbClr val="C00000"/>
                          </a:solidFill>
                          <a:latin typeface="Cambria Math"/>
                        </a:rPr>
                        <m:t>.</m:t>
                      </m:r>
                      <m:r>
                        <a:rPr lang="en-US" altLang="ko-KR" b="1" i="1" smtClean="0">
                          <a:solidFill>
                            <a:srgbClr val="C00000"/>
                          </a:solidFill>
                          <a:latin typeface="Cambria Math"/>
                        </a:rPr>
                        <m:t>𝟑</m:t>
                      </m:r>
                    </m:oMath>
                  </m:oMathPara>
                </a14:m>
                <a:endParaRPr lang="ko-KR" altLang="en-US" b="1" dirty="0">
                  <a:solidFill>
                    <a:srgbClr val="C00000"/>
                  </a:solidFill>
                  <a:latin typeface="Calibri" pitchFamily="34" charset="0"/>
                  <a:cs typeface="Calibri" pitchFamily="34" charset="0"/>
                </a:endParaRPr>
              </a:p>
            </p:txBody>
          </p:sp>
        </mc:Choice>
        <mc:Fallback xmlns="">
          <p:sp>
            <p:nvSpPr>
              <p:cNvPr id="43" name="직사각형 42"/>
              <p:cNvSpPr>
                <a:spLocks noRot="1" noChangeAspect="1" noMove="1" noResize="1" noEditPoints="1" noAdjustHandles="1" noChangeArrowheads="1" noChangeShapeType="1" noTextEdit="1"/>
              </p:cNvSpPr>
              <p:nvPr/>
            </p:nvSpPr>
            <p:spPr>
              <a:xfrm>
                <a:off x="6869236" y="3861048"/>
                <a:ext cx="1598216" cy="369332"/>
              </a:xfrm>
              <a:prstGeom prst="rect">
                <a:avLst/>
              </a:prstGeom>
              <a:blipFill rotWithShape="1">
                <a:blip r:embed="rId4"/>
                <a:stretch>
                  <a:fillRect b="-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직사각형 43"/>
              <p:cNvSpPr/>
              <p:nvPr/>
            </p:nvSpPr>
            <p:spPr>
              <a:xfrm>
                <a:off x="3937752" y="3861048"/>
                <a:ext cx="1714368" cy="369332"/>
              </a:xfrm>
              <a:prstGeom prst="rect">
                <a:avLst/>
              </a:prstGeom>
            </p:spPr>
            <p:txBody>
              <a:bodyPr wrap="square">
                <a:spAutoFit/>
              </a:bodyPr>
              <a:lstStyle/>
              <a:p>
                <a14:m>
                  <m:oMath xmlns:m="http://schemas.openxmlformats.org/officeDocument/2006/math">
                    <m:r>
                      <a:rPr lang="en-US" altLang="ko-KR" b="1" i="1" smtClean="0">
                        <a:solidFill>
                          <a:srgbClr val="0070C0"/>
                        </a:solidFill>
                        <a:latin typeface="Cambria Math"/>
                      </a:rPr>
                      <m:t>𝑷</m:t>
                    </m:r>
                    <m:d>
                      <m:dPr>
                        <m:ctrlPr>
                          <a:rPr lang="en-US" altLang="ko-KR" b="1" i="1">
                            <a:solidFill>
                              <a:srgbClr val="0070C0"/>
                            </a:solidFill>
                            <a:latin typeface="Cambria Math"/>
                          </a:rPr>
                        </m:ctrlPr>
                      </m:dPr>
                      <m:e>
                        <m:r>
                          <a:rPr lang="en-US" altLang="ko-KR" b="1" i="1">
                            <a:solidFill>
                              <a:srgbClr val="0070C0"/>
                            </a:solidFill>
                            <a:latin typeface="Cambria Math"/>
                          </a:rPr>
                          <m:t>𝒛</m:t>
                        </m:r>
                        <m:r>
                          <a:rPr lang="en-US" altLang="ko-KR" b="1" i="1">
                            <a:solidFill>
                              <a:srgbClr val="0070C0"/>
                            </a:solidFill>
                            <a:latin typeface="Cambria Math"/>
                          </a:rPr>
                          <m:t>|</m:t>
                        </m:r>
                        <m:r>
                          <a:rPr lang="en-US" altLang="ko-KR" b="1" i="1">
                            <a:solidFill>
                              <a:srgbClr val="0070C0"/>
                            </a:solidFill>
                            <a:latin typeface="Cambria Math"/>
                          </a:rPr>
                          <m:t>𝒅</m:t>
                        </m:r>
                      </m:e>
                    </m:d>
                    <m:r>
                      <a:rPr lang="en-US" altLang="ko-KR" b="1" i="1" smtClean="0">
                        <a:solidFill>
                          <a:srgbClr val="0070C0"/>
                        </a:solidFill>
                        <a:latin typeface="Cambria Math"/>
                      </a:rPr>
                      <m:t>=</m:t>
                    </m:r>
                    <m:r>
                      <a:rPr lang="en-US" altLang="ko-KR" b="1" i="1" smtClean="0">
                        <a:solidFill>
                          <a:srgbClr val="0070C0"/>
                        </a:solidFill>
                        <a:latin typeface="Cambria Math"/>
                      </a:rPr>
                      <m:t>𝟎</m:t>
                    </m:r>
                    <m:r>
                      <a:rPr lang="en-US" altLang="ko-KR" b="1" i="1" smtClean="0">
                        <a:solidFill>
                          <a:srgbClr val="0070C0"/>
                        </a:solidFill>
                        <a:latin typeface="Cambria Math"/>
                      </a:rPr>
                      <m:t>.</m:t>
                    </m:r>
                  </m:oMath>
                </a14:m>
                <a:r>
                  <a:rPr lang="en-US" altLang="ko-KR" b="1" dirty="0" smtClean="0">
                    <a:solidFill>
                      <a:srgbClr val="0070C0"/>
                    </a:solidFill>
                    <a:latin typeface="Calibri" pitchFamily="34" charset="0"/>
                    <a:cs typeface="Calibri" pitchFamily="34" charset="0"/>
                  </a:rPr>
                  <a:t>4</a:t>
                </a:r>
                <a:endParaRPr lang="ko-KR" altLang="en-US" b="1" dirty="0">
                  <a:solidFill>
                    <a:srgbClr val="0070C0"/>
                  </a:solidFill>
                  <a:latin typeface="Calibri" pitchFamily="34" charset="0"/>
                  <a:cs typeface="Calibri" pitchFamily="34" charset="0"/>
                </a:endParaRPr>
              </a:p>
            </p:txBody>
          </p:sp>
        </mc:Choice>
        <mc:Fallback xmlns="">
          <p:sp>
            <p:nvSpPr>
              <p:cNvPr id="44" name="직사각형 43"/>
              <p:cNvSpPr>
                <a:spLocks noRot="1" noChangeAspect="1" noMove="1" noResize="1" noEditPoints="1" noAdjustHandles="1" noChangeArrowheads="1" noChangeShapeType="1" noTextEdit="1"/>
              </p:cNvSpPr>
              <p:nvPr/>
            </p:nvSpPr>
            <p:spPr>
              <a:xfrm>
                <a:off x="3937752" y="3861048"/>
                <a:ext cx="1714368" cy="369332"/>
              </a:xfrm>
              <a:prstGeom prst="rect">
                <a:avLst/>
              </a:prstGeom>
              <a:blipFill rotWithShape="1">
                <a:blip r:embed="rId5"/>
                <a:stretch>
                  <a:fillRect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직사각형 44"/>
              <p:cNvSpPr/>
              <p:nvPr/>
            </p:nvSpPr>
            <p:spPr>
              <a:xfrm>
                <a:off x="1588293" y="3861048"/>
                <a:ext cx="1543547"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b="1" i="1" smtClean="0">
                          <a:solidFill>
                            <a:schemeClr val="accent6"/>
                          </a:solidFill>
                          <a:latin typeface="Cambria Math"/>
                        </a:rPr>
                        <m:t>𝑷</m:t>
                      </m:r>
                      <m:d>
                        <m:dPr>
                          <m:ctrlPr>
                            <a:rPr lang="en-US" altLang="ko-KR" b="1" i="1" smtClean="0">
                              <a:solidFill>
                                <a:schemeClr val="accent6"/>
                              </a:solidFill>
                              <a:latin typeface="Cambria Math"/>
                            </a:rPr>
                          </m:ctrlPr>
                        </m:dPr>
                        <m:e>
                          <m:r>
                            <a:rPr lang="en-US" altLang="ko-KR" b="1" i="1" smtClean="0">
                              <a:solidFill>
                                <a:schemeClr val="accent6"/>
                              </a:solidFill>
                              <a:latin typeface="Cambria Math"/>
                            </a:rPr>
                            <m:t>𝒅</m:t>
                          </m:r>
                        </m:e>
                      </m:d>
                      <m:r>
                        <a:rPr lang="en-US" altLang="ko-KR" b="1" i="1" smtClean="0">
                          <a:solidFill>
                            <a:schemeClr val="accent6"/>
                          </a:solidFill>
                          <a:latin typeface="Cambria Math"/>
                        </a:rPr>
                        <m:t>=</m:t>
                      </m:r>
                      <m:r>
                        <a:rPr lang="en-US" altLang="ko-KR" b="1" i="1" smtClean="0">
                          <a:solidFill>
                            <a:schemeClr val="accent6"/>
                          </a:solidFill>
                          <a:latin typeface="Cambria Math"/>
                        </a:rPr>
                        <m:t>𝟎</m:t>
                      </m:r>
                      <m:r>
                        <a:rPr lang="en-US" altLang="ko-KR" b="1" i="1" smtClean="0">
                          <a:solidFill>
                            <a:schemeClr val="accent6"/>
                          </a:solidFill>
                          <a:latin typeface="Cambria Math"/>
                        </a:rPr>
                        <m:t>.</m:t>
                      </m:r>
                      <m:r>
                        <a:rPr lang="en-US" altLang="ko-KR" b="1" i="1" smtClean="0">
                          <a:solidFill>
                            <a:schemeClr val="accent6"/>
                          </a:solidFill>
                          <a:latin typeface="Cambria Math"/>
                        </a:rPr>
                        <m:t>𝟕</m:t>
                      </m:r>
                    </m:oMath>
                  </m:oMathPara>
                </a14:m>
                <a:endParaRPr lang="ko-KR" altLang="en-US" b="1" dirty="0">
                  <a:solidFill>
                    <a:schemeClr val="accent6"/>
                  </a:solidFill>
                  <a:latin typeface="Calibri" pitchFamily="34" charset="0"/>
                  <a:cs typeface="Calibri" pitchFamily="34" charset="0"/>
                </a:endParaRPr>
              </a:p>
            </p:txBody>
          </p:sp>
        </mc:Choice>
        <mc:Fallback xmlns="">
          <p:sp>
            <p:nvSpPr>
              <p:cNvPr id="45" name="직사각형 44"/>
              <p:cNvSpPr>
                <a:spLocks noRot="1" noChangeAspect="1" noMove="1" noResize="1" noEditPoints="1" noAdjustHandles="1" noChangeArrowheads="1" noChangeShapeType="1" noTextEdit="1"/>
              </p:cNvSpPr>
              <p:nvPr/>
            </p:nvSpPr>
            <p:spPr>
              <a:xfrm>
                <a:off x="1588293" y="3861048"/>
                <a:ext cx="1543547" cy="369332"/>
              </a:xfrm>
              <a:prstGeom prst="rect">
                <a:avLst/>
              </a:prstGeom>
              <a:blipFill rotWithShape="1">
                <a:blip r:embed="rId6"/>
                <a:stretch>
                  <a:fillRect/>
                </a:stretch>
              </a:blipFill>
            </p:spPr>
            <p:txBody>
              <a:bodyPr/>
              <a:lstStyle/>
              <a:p>
                <a:r>
                  <a:rPr lang="ko-KR" altLang="en-US">
                    <a:noFill/>
                  </a:rPr>
                  <a:t> </a:t>
                </a:r>
              </a:p>
            </p:txBody>
          </p:sp>
        </mc:Fallback>
      </mc:AlternateContent>
      <p:grpSp>
        <p:nvGrpSpPr>
          <p:cNvPr id="64" name="그룹 63"/>
          <p:cNvGrpSpPr/>
          <p:nvPr/>
        </p:nvGrpSpPr>
        <p:grpSpPr>
          <a:xfrm>
            <a:off x="2149925" y="4854671"/>
            <a:ext cx="885778" cy="700702"/>
            <a:chOff x="2149925" y="4851712"/>
            <a:chExt cx="885778" cy="700702"/>
          </a:xfrm>
        </p:grpSpPr>
        <p:cxnSp>
          <p:nvCxnSpPr>
            <p:cNvPr id="49" name="직선 연결선 48"/>
            <p:cNvCxnSpPr>
              <a:endCxn id="29" idx="1"/>
            </p:cNvCxnSpPr>
            <p:nvPr/>
          </p:nvCxnSpPr>
          <p:spPr>
            <a:xfrm flipV="1">
              <a:off x="2149925" y="4851712"/>
              <a:ext cx="885778" cy="266269"/>
            </a:xfrm>
            <a:prstGeom prst="line">
              <a:avLst/>
            </a:prstGeom>
            <a:ln w="6350">
              <a:solidFill>
                <a:schemeClr val="tx1"/>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51" name="직선 연결선 50"/>
            <p:cNvCxnSpPr>
              <a:endCxn id="31" idx="1"/>
            </p:cNvCxnSpPr>
            <p:nvPr/>
          </p:nvCxnSpPr>
          <p:spPr>
            <a:xfrm>
              <a:off x="2157887" y="5324966"/>
              <a:ext cx="877816" cy="227448"/>
            </a:xfrm>
            <a:prstGeom prst="line">
              <a:avLst/>
            </a:prstGeom>
            <a:ln w="6350">
              <a:solidFill>
                <a:schemeClr val="tx1"/>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53" name="직선 연결선 52"/>
            <p:cNvCxnSpPr>
              <a:endCxn id="71" idx="1"/>
            </p:cNvCxnSpPr>
            <p:nvPr/>
          </p:nvCxnSpPr>
          <p:spPr>
            <a:xfrm flipV="1">
              <a:off x="2157887" y="5201294"/>
              <a:ext cx="872537" cy="20096"/>
            </a:xfrm>
            <a:prstGeom prst="line">
              <a:avLst/>
            </a:prstGeom>
            <a:ln w="6350">
              <a:solidFill>
                <a:schemeClr val="tx1"/>
              </a:solidFill>
              <a:prstDash val="dash"/>
              <a:tailEnd type="triangle" w="sm" len="med"/>
            </a:ln>
          </p:spPr>
          <p:style>
            <a:lnRef idx="1">
              <a:schemeClr val="accent1"/>
            </a:lnRef>
            <a:fillRef idx="0">
              <a:schemeClr val="accent1"/>
            </a:fillRef>
            <a:effectRef idx="0">
              <a:schemeClr val="accent1"/>
            </a:effectRef>
            <a:fontRef idx="minor">
              <a:schemeClr val="tx1"/>
            </a:fontRef>
          </p:style>
        </p:cxnSp>
      </p:grpSp>
      <p:grpSp>
        <p:nvGrpSpPr>
          <p:cNvPr id="67" name="그룹 66"/>
          <p:cNvGrpSpPr/>
          <p:nvPr/>
        </p:nvGrpSpPr>
        <p:grpSpPr>
          <a:xfrm>
            <a:off x="5819281" y="4857218"/>
            <a:ext cx="511545" cy="764351"/>
            <a:chOff x="5819281" y="5361274"/>
            <a:chExt cx="511545" cy="764351"/>
          </a:xfrm>
        </p:grpSpPr>
        <mc:AlternateContent xmlns:mc="http://schemas.openxmlformats.org/markup-compatibility/2006" xmlns:a14="http://schemas.microsoft.com/office/drawing/2010/main">
          <mc:Choice Requires="a14">
            <p:sp>
              <p:nvSpPr>
                <p:cNvPr id="54" name="직사각형 53"/>
                <p:cNvSpPr/>
                <p:nvPr/>
              </p:nvSpPr>
              <p:spPr>
                <a:xfrm>
                  <a:off x="5820578" y="5361274"/>
                  <a:ext cx="510248" cy="3077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sz="1400" i="1" smtClean="0">
                            <a:latin typeface="Cambria Math"/>
                          </a:rPr>
                          <m:t>0</m:t>
                        </m:r>
                        <m:r>
                          <a:rPr lang="en-US" altLang="ko-KR" sz="1400" b="0" i="1" smtClean="0">
                            <a:latin typeface="Cambria Math"/>
                          </a:rPr>
                          <m:t>.1</m:t>
                        </m:r>
                      </m:oMath>
                    </m:oMathPara>
                  </a14:m>
                  <a:endParaRPr lang="ko-KR" altLang="en-US" sz="1400" dirty="0">
                    <a:solidFill>
                      <a:schemeClr val="tx1"/>
                    </a:solidFill>
                    <a:latin typeface="Calibri" pitchFamily="34" charset="0"/>
                    <a:cs typeface="Calibri" pitchFamily="34" charset="0"/>
                  </a:endParaRPr>
                </a:p>
              </p:txBody>
            </p:sp>
          </mc:Choice>
          <mc:Fallback xmlns="">
            <p:sp>
              <p:nvSpPr>
                <p:cNvPr id="54" name="직사각형 53"/>
                <p:cNvSpPr>
                  <a:spLocks noRot="1" noChangeAspect="1" noMove="1" noResize="1" noEditPoints="1" noAdjustHandles="1" noChangeArrowheads="1" noChangeShapeType="1" noTextEdit="1"/>
                </p:cNvSpPr>
                <p:nvPr/>
              </p:nvSpPr>
              <p:spPr>
                <a:xfrm>
                  <a:off x="5820578" y="5361274"/>
                  <a:ext cx="510248" cy="307777"/>
                </a:xfrm>
                <a:prstGeom prst="rect">
                  <a:avLst/>
                </a:prstGeom>
                <a:blipFill rotWithShape="1">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직사각형 54"/>
                <p:cNvSpPr/>
                <p:nvPr/>
              </p:nvSpPr>
              <p:spPr>
                <a:xfrm>
                  <a:off x="5819281" y="5817848"/>
                  <a:ext cx="510248" cy="307777"/>
                </a:xfrm>
                <a:prstGeom prst="rect">
                  <a:avLst/>
                </a:prstGeom>
              </p:spPr>
              <p:txBody>
                <a:bodyPr wrap="square">
                  <a:spAutoFit/>
                </a:bodyPr>
                <a:lstStyle/>
                <a:p>
                  <a14:m>
                    <m:oMath xmlns:m="http://schemas.openxmlformats.org/officeDocument/2006/math">
                      <m:r>
                        <a:rPr lang="en-US" altLang="ko-KR" sz="1400" b="1" i="1" smtClean="0">
                          <a:solidFill>
                            <a:srgbClr val="C00000"/>
                          </a:solidFill>
                          <a:latin typeface="Cambria Math"/>
                        </a:rPr>
                        <m:t>𝟎</m:t>
                      </m:r>
                      <m:r>
                        <a:rPr lang="en-US" altLang="ko-KR" sz="1400" b="1" i="1" smtClean="0">
                          <a:solidFill>
                            <a:srgbClr val="C00000"/>
                          </a:solidFill>
                          <a:latin typeface="Cambria Math"/>
                        </a:rPr>
                        <m:t>.</m:t>
                      </m:r>
                    </m:oMath>
                  </a14:m>
                  <a:r>
                    <a:rPr lang="en-US" altLang="ko-KR" sz="1400" b="1" dirty="0" smtClean="0">
                      <a:solidFill>
                        <a:srgbClr val="C00000"/>
                      </a:solidFill>
                      <a:latin typeface="Calibri" pitchFamily="34" charset="0"/>
                      <a:cs typeface="Calibri" pitchFamily="34" charset="0"/>
                    </a:rPr>
                    <a:t>3</a:t>
                  </a:r>
                  <a:endParaRPr lang="ko-KR" altLang="en-US" sz="1400" b="1" dirty="0">
                    <a:solidFill>
                      <a:srgbClr val="C00000"/>
                    </a:solidFill>
                    <a:latin typeface="Calibri" pitchFamily="34" charset="0"/>
                    <a:cs typeface="Calibri" pitchFamily="34" charset="0"/>
                  </a:endParaRPr>
                </a:p>
              </p:txBody>
            </p:sp>
          </mc:Choice>
          <mc:Fallback xmlns="">
            <p:sp>
              <p:nvSpPr>
                <p:cNvPr id="55" name="직사각형 54"/>
                <p:cNvSpPr>
                  <a:spLocks noRot="1" noChangeAspect="1" noMove="1" noResize="1" noEditPoints="1" noAdjustHandles="1" noChangeArrowheads="1" noChangeShapeType="1" noTextEdit="1"/>
                </p:cNvSpPr>
                <p:nvPr/>
              </p:nvSpPr>
              <p:spPr>
                <a:xfrm>
                  <a:off x="5819281" y="5817848"/>
                  <a:ext cx="510248" cy="307777"/>
                </a:xfrm>
                <a:prstGeom prst="rect">
                  <a:avLst/>
                </a:prstGeom>
                <a:blipFill rotWithShape="1">
                  <a:blip r:embed="rId8"/>
                  <a:stretch>
                    <a:fillRect t="-1961" b="-17647"/>
                  </a:stretch>
                </a:blipFill>
              </p:spPr>
              <p:txBody>
                <a:bodyPr/>
                <a:lstStyle/>
                <a:p>
                  <a:r>
                    <a:rPr lang="ko-KR" altLang="en-US">
                      <a:noFill/>
                    </a:rPr>
                    <a:t> </a:t>
                  </a:r>
                </a:p>
              </p:txBody>
            </p:sp>
          </mc:Fallback>
        </mc:AlternateContent>
      </p:grpSp>
      <p:grpSp>
        <p:nvGrpSpPr>
          <p:cNvPr id="65" name="그룹 64"/>
          <p:cNvGrpSpPr/>
          <p:nvPr/>
        </p:nvGrpSpPr>
        <p:grpSpPr>
          <a:xfrm>
            <a:off x="5525926" y="5048946"/>
            <a:ext cx="960060" cy="350581"/>
            <a:chOff x="5525926" y="5045987"/>
            <a:chExt cx="960060" cy="350581"/>
          </a:xfrm>
        </p:grpSpPr>
        <p:cxnSp>
          <p:nvCxnSpPr>
            <p:cNvPr id="56" name="직선 연결선 55"/>
            <p:cNvCxnSpPr>
              <a:endCxn id="34" idx="1"/>
            </p:cNvCxnSpPr>
            <p:nvPr/>
          </p:nvCxnSpPr>
          <p:spPr>
            <a:xfrm flipV="1">
              <a:off x="5536642" y="5045987"/>
              <a:ext cx="949344" cy="107179"/>
            </a:xfrm>
            <a:prstGeom prst="line">
              <a:avLst/>
            </a:prstGeom>
            <a:ln w="6350">
              <a:solidFill>
                <a:schemeClr val="tx1"/>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57" name="직선 연결선 56"/>
            <p:cNvCxnSpPr>
              <a:endCxn id="74" idx="1"/>
            </p:cNvCxnSpPr>
            <p:nvPr/>
          </p:nvCxnSpPr>
          <p:spPr>
            <a:xfrm>
              <a:off x="5525926" y="5301115"/>
              <a:ext cx="960060" cy="95453"/>
            </a:xfrm>
            <a:prstGeom prst="line">
              <a:avLst/>
            </a:prstGeom>
            <a:ln w="6350">
              <a:solidFill>
                <a:schemeClr val="tx1"/>
              </a:solidFill>
              <a:prstDash val="dash"/>
              <a:tailEnd type="triangle" w="sm" len="sm"/>
            </a:ln>
          </p:spPr>
          <p:style>
            <a:lnRef idx="1">
              <a:schemeClr val="accent1"/>
            </a:lnRef>
            <a:fillRef idx="0">
              <a:schemeClr val="accent1"/>
            </a:fillRef>
            <a:effectRef idx="0">
              <a:schemeClr val="accent1"/>
            </a:effectRef>
            <a:fontRef idx="minor">
              <a:schemeClr val="tx1"/>
            </a:fontRef>
          </p:style>
        </p:cxnSp>
      </p:grpSp>
      <p:grpSp>
        <p:nvGrpSpPr>
          <p:cNvPr id="73" name="그룹 72"/>
          <p:cNvGrpSpPr/>
          <p:nvPr/>
        </p:nvGrpSpPr>
        <p:grpSpPr>
          <a:xfrm>
            <a:off x="3030424" y="5096475"/>
            <a:ext cx="2409429" cy="229734"/>
            <a:chOff x="3030424" y="5601941"/>
            <a:chExt cx="2409429" cy="229734"/>
          </a:xfrm>
        </p:grpSpPr>
        <p:sp>
          <p:nvSpPr>
            <p:cNvPr id="71" name="직사각형 70"/>
            <p:cNvSpPr/>
            <p:nvPr/>
          </p:nvSpPr>
          <p:spPr>
            <a:xfrm>
              <a:off x="3030424" y="5601941"/>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rgbClr val="0070C0"/>
                  </a:solidFill>
                  <a:latin typeface="Calibri" pitchFamily="34" charset="0"/>
                  <a:cs typeface="Calibri" pitchFamily="34" charset="0"/>
                </a:rPr>
                <a:t>company</a:t>
              </a:r>
              <a:endParaRPr lang="ko-KR" altLang="en-US" sz="1600" b="1" dirty="0">
                <a:solidFill>
                  <a:srgbClr val="0070C0"/>
                </a:solidFill>
                <a:latin typeface="Calibri" pitchFamily="34" charset="0"/>
                <a:cs typeface="Calibri" pitchFamily="34" charset="0"/>
              </a:endParaRPr>
            </a:p>
          </p:txBody>
        </p:sp>
        <p:sp>
          <p:nvSpPr>
            <p:cNvPr id="72" name="직사각형 71"/>
            <p:cNvSpPr/>
            <p:nvPr/>
          </p:nvSpPr>
          <p:spPr>
            <a:xfrm>
              <a:off x="4464293" y="5622037"/>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rgbClr val="0070C0"/>
                  </a:solidFill>
                  <a:latin typeface="Calibri" pitchFamily="34" charset="0"/>
                  <a:cs typeface="Calibri" pitchFamily="34" charset="0"/>
                </a:rPr>
                <a:t>company</a:t>
              </a:r>
              <a:endParaRPr lang="ko-KR" altLang="en-US" sz="1600" b="1" dirty="0">
                <a:solidFill>
                  <a:srgbClr val="0070C0"/>
                </a:solidFill>
                <a:latin typeface="Calibri" pitchFamily="34" charset="0"/>
                <a:cs typeface="Calibri" pitchFamily="34" charset="0"/>
              </a:endParaRPr>
            </a:p>
          </p:txBody>
        </p:sp>
      </p:grpSp>
      <p:grpSp>
        <p:nvGrpSpPr>
          <p:cNvPr id="76" name="그룹 75"/>
          <p:cNvGrpSpPr/>
          <p:nvPr/>
        </p:nvGrpSpPr>
        <p:grpSpPr>
          <a:xfrm>
            <a:off x="6485986" y="5091178"/>
            <a:ext cx="2399106" cy="410209"/>
            <a:chOff x="6485986" y="5594644"/>
            <a:chExt cx="2399106" cy="410209"/>
          </a:xfrm>
        </p:grpSpPr>
        <p:sp>
          <p:nvSpPr>
            <p:cNvPr id="74" name="직사각형 73"/>
            <p:cNvSpPr/>
            <p:nvPr/>
          </p:nvSpPr>
          <p:spPr>
            <a:xfrm>
              <a:off x="6485986" y="5795215"/>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rgbClr val="C00000"/>
                  </a:solidFill>
                  <a:latin typeface="Calibri" pitchFamily="34" charset="0"/>
                  <a:cs typeface="Calibri" pitchFamily="34" charset="0"/>
                </a:rPr>
                <a:t>apple</a:t>
              </a:r>
              <a:endParaRPr lang="ko-KR" altLang="en-US" sz="1600" b="1" dirty="0">
                <a:solidFill>
                  <a:srgbClr val="C00000"/>
                </a:solidFill>
                <a:latin typeface="Calibri" pitchFamily="34" charset="0"/>
                <a:cs typeface="Calibri" pitchFamily="34" charset="0"/>
              </a:endParaRPr>
            </a:p>
          </p:txBody>
        </p:sp>
        <p:sp>
          <p:nvSpPr>
            <p:cNvPr id="75" name="직사각형 74"/>
            <p:cNvSpPr/>
            <p:nvPr/>
          </p:nvSpPr>
          <p:spPr>
            <a:xfrm>
              <a:off x="7909532" y="5594644"/>
              <a:ext cx="975560" cy="209638"/>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smtClean="0">
                  <a:solidFill>
                    <a:srgbClr val="C00000"/>
                  </a:solidFill>
                  <a:latin typeface="Calibri" pitchFamily="34" charset="0"/>
                  <a:cs typeface="Calibri" pitchFamily="34" charset="0"/>
                </a:rPr>
                <a:t>apple</a:t>
              </a:r>
              <a:endParaRPr lang="ko-KR" altLang="en-US" sz="1600" b="1" dirty="0">
                <a:solidFill>
                  <a:srgbClr val="C00000"/>
                </a:solidFill>
                <a:latin typeface="Calibri" pitchFamily="34" charset="0"/>
                <a:cs typeface="Calibri" pitchFamily="34" charset="0"/>
              </a:endParaRPr>
            </a:p>
          </p:txBody>
        </p:sp>
      </p:grpSp>
      <p:grpSp>
        <p:nvGrpSpPr>
          <p:cNvPr id="90" name="그룹 89"/>
          <p:cNvGrpSpPr/>
          <p:nvPr/>
        </p:nvGrpSpPr>
        <p:grpSpPr>
          <a:xfrm>
            <a:off x="2443280" y="4707870"/>
            <a:ext cx="530344" cy="1016170"/>
            <a:chOff x="2443280" y="5211926"/>
            <a:chExt cx="530344" cy="1016170"/>
          </a:xfrm>
        </p:grpSpPr>
        <p:sp>
          <p:nvSpPr>
            <p:cNvPr id="89" name="직사각형 88"/>
            <p:cNvSpPr/>
            <p:nvPr/>
          </p:nvSpPr>
          <p:spPr>
            <a:xfrm flipV="1">
              <a:off x="2538405" y="5653164"/>
              <a:ext cx="281897" cy="1501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6" name="그룹 65"/>
            <p:cNvGrpSpPr/>
            <p:nvPr/>
          </p:nvGrpSpPr>
          <p:grpSpPr>
            <a:xfrm>
              <a:off x="2443280" y="5211926"/>
              <a:ext cx="530344" cy="1016170"/>
              <a:chOff x="2443280" y="5211926"/>
              <a:chExt cx="530344" cy="1016170"/>
            </a:xfrm>
          </p:grpSpPr>
          <mc:AlternateContent xmlns:mc="http://schemas.openxmlformats.org/markup-compatibility/2006" xmlns:a14="http://schemas.microsoft.com/office/drawing/2010/main">
            <mc:Choice Requires="a14">
              <p:sp>
                <p:nvSpPr>
                  <p:cNvPr id="46" name="직사각형 45"/>
                  <p:cNvSpPr/>
                  <p:nvPr/>
                </p:nvSpPr>
                <p:spPr>
                  <a:xfrm>
                    <a:off x="2463376" y="5211926"/>
                    <a:ext cx="510248" cy="3077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sz="1400" i="1" smtClean="0">
                              <a:latin typeface="Cambria Math"/>
                            </a:rPr>
                            <m:t>0</m:t>
                          </m:r>
                          <m:r>
                            <a:rPr lang="en-US" altLang="ko-KR" sz="1400" b="0" i="1" smtClean="0">
                              <a:latin typeface="Cambria Math"/>
                            </a:rPr>
                            <m:t>.1</m:t>
                          </m:r>
                        </m:oMath>
                      </m:oMathPara>
                    </a14:m>
                    <a:endParaRPr lang="ko-KR" altLang="en-US" sz="1400" dirty="0">
                      <a:solidFill>
                        <a:schemeClr val="tx1"/>
                      </a:solidFill>
                      <a:latin typeface="Calibri" pitchFamily="34" charset="0"/>
                      <a:cs typeface="Calibri" pitchFamily="34" charset="0"/>
                    </a:endParaRPr>
                  </a:p>
                </p:txBody>
              </p:sp>
            </mc:Choice>
            <mc:Fallback xmlns="">
              <p:sp>
                <p:nvSpPr>
                  <p:cNvPr id="46" name="직사각형 45"/>
                  <p:cNvSpPr>
                    <a:spLocks noRot="1" noChangeAspect="1" noMove="1" noResize="1" noEditPoints="1" noAdjustHandles="1" noChangeArrowheads="1" noChangeShapeType="1" noTextEdit="1"/>
                  </p:cNvSpPr>
                  <p:nvPr/>
                </p:nvSpPr>
                <p:spPr>
                  <a:xfrm>
                    <a:off x="2463376" y="5211926"/>
                    <a:ext cx="510248" cy="307777"/>
                  </a:xfrm>
                  <a:prstGeom prst="rect">
                    <a:avLst/>
                  </a:prstGeom>
                  <a:blipFill rotWithShape="1">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직사각형 47"/>
                  <p:cNvSpPr/>
                  <p:nvPr/>
                </p:nvSpPr>
                <p:spPr>
                  <a:xfrm>
                    <a:off x="2463376" y="5920319"/>
                    <a:ext cx="510248" cy="307777"/>
                  </a:xfrm>
                  <a:prstGeom prst="rect">
                    <a:avLst/>
                  </a:prstGeom>
                </p:spPr>
                <p:txBody>
                  <a:bodyPr wrap="square">
                    <a:spAutoFit/>
                  </a:bodyPr>
                  <a:lstStyle/>
                  <a:p>
                    <a14:m>
                      <m:oMath xmlns:m="http://schemas.openxmlformats.org/officeDocument/2006/math">
                        <m:r>
                          <a:rPr lang="en-US" altLang="ko-KR" sz="1400" i="1" smtClean="0">
                            <a:latin typeface="Cambria Math"/>
                          </a:rPr>
                          <m:t>0</m:t>
                        </m:r>
                        <m:r>
                          <a:rPr lang="en-US" altLang="ko-KR" sz="1400" b="0" i="1" smtClean="0">
                            <a:latin typeface="Cambria Math"/>
                          </a:rPr>
                          <m:t>.</m:t>
                        </m:r>
                      </m:oMath>
                    </a14:m>
                    <a:r>
                      <a:rPr lang="en-US" altLang="ko-KR" sz="1400" dirty="0" smtClean="0">
                        <a:solidFill>
                          <a:schemeClr val="tx1"/>
                        </a:solidFill>
                        <a:latin typeface="Calibri" pitchFamily="34" charset="0"/>
                        <a:cs typeface="Calibri" pitchFamily="34" charset="0"/>
                      </a:rPr>
                      <a:t>2</a:t>
                    </a:r>
                    <a:endParaRPr lang="ko-KR" altLang="en-US" sz="1400" dirty="0">
                      <a:solidFill>
                        <a:schemeClr val="tx1"/>
                      </a:solidFill>
                      <a:latin typeface="Calibri" pitchFamily="34" charset="0"/>
                      <a:cs typeface="Calibri" pitchFamily="34" charset="0"/>
                    </a:endParaRPr>
                  </a:p>
                </p:txBody>
              </p:sp>
            </mc:Choice>
            <mc:Fallback xmlns="">
              <p:sp>
                <p:nvSpPr>
                  <p:cNvPr id="48" name="직사각형 47"/>
                  <p:cNvSpPr>
                    <a:spLocks noRot="1" noChangeAspect="1" noMove="1" noResize="1" noEditPoints="1" noAdjustHandles="1" noChangeArrowheads="1" noChangeShapeType="1" noTextEdit="1"/>
                  </p:cNvSpPr>
                  <p:nvPr/>
                </p:nvSpPr>
                <p:spPr>
                  <a:xfrm>
                    <a:off x="2463376" y="5920319"/>
                    <a:ext cx="510248" cy="307777"/>
                  </a:xfrm>
                  <a:prstGeom prst="rect">
                    <a:avLst/>
                  </a:prstGeom>
                  <a:blipFill rotWithShape="1">
                    <a:blip r:embed="rId10"/>
                    <a:stretch>
                      <a:fillRect t="-1961"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p:cNvSpPr/>
                  <p:nvPr/>
                </p:nvSpPr>
                <p:spPr>
                  <a:xfrm>
                    <a:off x="2443280" y="5569130"/>
                    <a:ext cx="510248" cy="3077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sz="1400" b="1" i="1" smtClean="0">
                              <a:solidFill>
                                <a:srgbClr val="0070C0"/>
                              </a:solidFill>
                              <a:latin typeface="Cambria Math"/>
                            </a:rPr>
                            <m:t>𝟎</m:t>
                          </m:r>
                          <m:r>
                            <a:rPr lang="en-US" altLang="ko-KR" sz="1400" b="1" i="1" smtClean="0">
                              <a:solidFill>
                                <a:srgbClr val="0070C0"/>
                              </a:solidFill>
                              <a:latin typeface="Cambria Math"/>
                            </a:rPr>
                            <m:t>.</m:t>
                          </m:r>
                          <m:r>
                            <a:rPr lang="en-US" altLang="ko-KR" sz="1400" b="1" i="0" smtClean="0">
                              <a:solidFill>
                                <a:srgbClr val="0070C0"/>
                              </a:solidFill>
                              <a:latin typeface="Cambria Math"/>
                            </a:rPr>
                            <m:t>𝟒</m:t>
                          </m:r>
                        </m:oMath>
                      </m:oMathPara>
                    </a14:m>
                    <a:endParaRPr lang="ko-KR" altLang="en-US" sz="1400" b="1" dirty="0">
                      <a:solidFill>
                        <a:srgbClr val="0070C0"/>
                      </a:solidFill>
                      <a:latin typeface="Calibri" pitchFamily="34" charset="0"/>
                      <a:cs typeface="Calibri" pitchFamily="34" charset="0"/>
                    </a:endParaRPr>
                  </a:p>
                </p:txBody>
              </p:sp>
            </mc:Choice>
            <mc:Fallback xmlns="">
              <p:sp>
                <p:nvSpPr>
                  <p:cNvPr id="47" name="직사각형 46"/>
                  <p:cNvSpPr>
                    <a:spLocks noRot="1" noChangeAspect="1" noMove="1" noResize="1" noEditPoints="1" noAdjustHandles="1" noChangeArrowheads="1" noChangeShapeType="1" noTextEdit="1"/>
                  </p:cNvSpPr>
                  <p:nvPr/>
                </p:nvSpPr>
                <p:spPr>
                  <a:xfrm>
                    <a:off x="2443280" y="5569130"/>
                    <a:ext cx="510248" cy="307777"/>
                  </a:xfrm>
                  <a:prstGeom prst="rect">
                    <a:avLst/>
                  </a:prstGeom>
                  <a:blipFill rotWithShape="1">
                    <a:blip r:embed="rId11"/>
                    <a:stretch>
                      <a:fillRect/>
                    </a:stretch>
                  </a:blipFill>
                </p:spPr>
                <p:txBody>
                  <a:bodyPr/>
                  <a:lstStyle/>
                  <a:p>
                    <a:r>
                      <a:rPr lang="ko-KR" altLang="en-US">
                        <a:noFill/>
                      </a:rPr>
                      <a:t> </a:t>
                    </a:r>
                  </a:p>
                </p:txBody>
              </p:sp>
            </mc:Fallback>
          </mc:AlternateContent>
        </p:grpSp>
      </p:grpSp>
      <mc:AlternateContent xmlns:mc="http://schemas.openxmlformats.org/markup-compatibility/2006" xmlns:a14="http://schemas.microsoft.com/office/drawing/2010/main">
        <mc:Choice Requires="a14">
          <p:sp>
            <p:nvSpPr>
              <p:cNvPr id="68" name="직사각형 67"/>
              <p:cNvSpPr/>
              <p:nvPr/>
            </p:nvSpPr>
            <p:spPr>
              <a:xfrm>
                <a:off x="7909834" y="4574881"/>
                <a:ext cx="1126662"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b="1" i="1" smtClean="0">
                          <a:solidFill>
                            <a:schemeClr val="tx1"/>
                          </a:solidFill>
                          <a:latin typeface="Cambria Math"/>
                        </a:rPr>
                        <m:t>𝑷</m:t>
                      </m:r>
                      <m:d>
                        <m:dPr>
                          <m:ctrlPr>
                            <a:rPr lang="en-US" altLang="ko-KR" b="1" i="1">
                              <a:solidFill>
                                <a:schemeClr val="tx1"/>
                              </a:solidFill>
                              <a:latin typeface="Cambria Math"/>
                            </a:rPr>
                          </m:ctrlPr>
                        </m:dPr>
                        <m:e>
                          <m:r>
                            <a:rPr lang="en-US" altLang="ko-KR" b="1" i="1">
                              <a:solidFill>
                                <a:schemeClr val="tx1"/>
                              </a:solidFill>
                              <a:latin typeface="Cambria Math"/>
                            </a:rPr>
                            <m:t>𝒘</m:t>
                          </m:r>
                          <m:r>
                            <a:rPr lang="en-US" altLang="ko-KR" b="1" i="1">
                              <a:solidFill>
                                <a:schemeClr val="tx1"/>
                              </a:solidFill>
                              <a:latin typeface="Cambria Math"/>
                            </a:rPr>
                            <m:t>|</m:t>
                          </m:r>
                          <m:r>
                            <a:rPr lang="en-US" altLang="ko-KR" b="1" i="1" smtClean="0">
                              <a:solidFill>
                                <a:schemeClr val="tx1"/>
                              </a:solidFill>
                              <a:latin typeface="Cambria Math"/>
                            </a:rPr>
                            <m:t>𝒛</m:t>
                          </m:r>
                        </m:e>
                      </m:d>
                    </m:oMath>
                  </m:oMathPara>
                </a14:m>
                <a:endParaRPr lang="ko-KR" altLang="en-US" b="1" dirty="0">
                  <a:solidFill>
                    <a:schemeClr val="tx1"/>
                  </a:solidFill>
                  <a:latin typeface="Calibri" pitchFamily="34" charset="0"/>
                  <a:cs typeface="Calibri" pitchFamily="34" charset="0"/>
                </a:endParaRPr>
              </a:p>
            </p:txBody>
          </p:sp>
        </mc:Choice>
        <mc:Fallback xmlns="">
          <p:sp>
            <p:nvSpPr>
              <p:cNvPr id="68" name="직사각형 67"/>
              <p:cNvSpPr>
                <a:spLocks noRot="1" noChangeAspect="1" noMove="1" noResize="1" noEditPoints="1" noAdjustHandles="1" noChangeArrowheads="1" noChangeShapeType="1" noTextEdit="1"/>
              </p:cNvSpPr>
              <p:nvPr/>
            </p:nvSpPr>
            <p:spPr>
              <a:xfrm>
                <a:off x="7909834" y="4574881"/>
                <a:ext cx="1126662" cy="369332"/>
              </a:xfrm>
              <a:prstGeom prst="rect">
                <a:avLst/>
              </a:prstGeom>
              <a:blipFill rotWithShape="1">
                <a:blip r:embed="rId12"/>
                <a:stretch>
                  <a:fillRect b="-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직사각형 68"/>
              <p:cNvSpPr/>
              <p:nvPr/>
            </p:nvSpPr>
            <p:spPr>
              <a:xfrm>
                <a:off x="4434016" y="4576042"/>
                <a:ext cx="103301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a:rPr>
                        <m:t>𝑷</m:t>
                      </m:r>
                      <m:d>
                        <m:dPr>
                          <m:ctrlPr>
                            <a:rPr lang="en-US" altLang="ko-KR" b="1" i="1">
                              <a:solidFill>
                                <a:schemeClr val="tx1"/>
                              </a:solidFill>
                              <a:latin typeface="Cambria Math"/>
                            </a:rPr>
                          </m:ctrlPr>
                        </m:dPr>
                        <m:e>
                          <m:r>
                            <a:rPr lang="en-US" altLang="ko-KR" b="1" i="1">
                              <a:solidFill>
                                <a:schemeClr val="tx1"/>
                              </a:solidFill>
                              <a:latin typeface="Cambria Math"/>
                            </a:rPr>
                            <m:t>𝒛</m:t>
                          </m:r>
                          <m:r>
                            <a:rPr lang="en-US" altLang="ko-KR" b="1" i="1">
                              <a:solidFill>
                                <a:schemeClr val="tx1"/>
                              </a:solidFill>
                              <a:latin typeface="Cambria Math"/>
                            </a:rPr>
                            <m:t>|</m:t>
                          </m:r>
                          <m:r>
                            <a:rPr lang="en-US" altLang="ko-KR" b="1" i="1">
                              <a:solidFill>
                                <a:schemeClr val="tx1"/>
                              </a:solidFill>
                              <a:latin typeface="Cambria Math"/>
                            </a:rPr>
                            <m:t>𝒅</m:t>
                          </m:r>
                        </m:e>
                      </m:d>
                    </m:oMath>
                  </m:oMathPara>
                </a14:m>
                <a:endParaRPr lang="ko-KR" altLang="en-US" b="1" dirty="0">
                  <a:solidFill>
                    <a:schemeClr val="tx1"/>
                  </a:solidFill>
                  <a:latin typeface="Calibri" pitchFamily="34" charset="0"/>
                  <a:cs typeface="Calibri" pitchFamily="34" charset="0"/>
                </a:endParaRPr>
              </a:p>
            </p:txBody>
          </p:sp>
        </mc:Choice>
        <mc:Fallback xmlns="">
          <p:sp>
            <p:nvSpPr>
              <p:cNvPr id="69" name="직사각형 68"/>
              <p:cNvSpPr>
                <a:spLocks noRot="1" noChangeAspect="1" noMove="1" noResize="1" noEditPoints="1" noAdjustHandles="1" noChangeArrowheads="1" noChangeShapeType="1" noTextEdit="1"/>
              </p:cNvSpPr>
              <p:nvPr/>
            </p:nvSpPr>
            <p:spPr>
              <a:xfrm>
                <a:off x="4434016" y="4576042"/>
                <a:ext cx="1033019" cy="369332"/>
              </a:xfrm>
              <a:prstGeom prst="rect">
                <a:avLst/>
              </a:prstGeom>
              <a:blipFill rotWithShape="1">
                <a:blip r:embed="rId13"/>
                <a:stretch>
                  <a:fillRect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p:cNvSpPr/>
              <p:nvPr/>
            </p:nvSpPr>
            <p:spPr>
              <a:xfrm>
                <a:off x="1681429" y="4558934"/>
                <a:ext cx="771773"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b="1" i="1" smtClean="0">
                          <a:solidFill>
                            <a:schemeClr val="tx1"/>
                          </a:solidFill>
                          <a:latin typeface="Cambria Math"/>
                        </a:rPr>
                        <m:t>𝑷</m:t>
                      </m:r>
                      <m:d>
                        <m:dPr>
                          <m:ctrlPr>
                            <a:rPr lang="en-US" altLang="ko-KR" b="1" i="1" smtClean="0">
                              <a:solidFill>
                                <a:schemeClr val="tx1"/>
                              </a:solidFill>
                              <a:latin typeface="Cambria Math"/>
                            </a:rPr>
                          </m:ctrlPr>
                        </m:dPr>
                        <m:e>
                          <m:r>
                            <a:rPr lang="en-US" altLang="ko-KR" b="1" i="1" smtClean="0">
                              <a:solidFill>
                                <a:schemeClr val="tx1"/>
                              </a:solidFill>
                              <a:latin typeface="Cambria Math"/>
                            </a:rPr>
                            <m:t>𝒅</m:t>
                          </m:r>
                        </m:e>
                      </m:d>
                    </m:oMath>
                  </m:oMathPara>
                </a14:m>
                <a:endParaRPr lang="ko-KR" altLang="en-US" b="1" dirty="0">
                  <a:solidFill>
                    <a:schemeClr val="tx1"/>
                  </a:solidFill>
                  <a:latin typeface="Calibri" pitchFamily="34" charset="0"/>
                  <a:cs typeface="Calibri" pitchFamily="34" charset="0"/>
                </a:endParaRPr>
              </a:p>
            </p:txBody>
          </p:sp>
        </mc:Choice>
        <mc:Fallback xmlns="">
          <p:sp>
            <p:nvSpPr>
              <p:cNvPr id="70" name="직사각형 69"/>
              <p:cNvSpPr>
                <a:spLocks noRot="1" noChangeAspect="1" noMove="1" noResize="1" noEditPoints="1" noAdjustHandles="1" noChangeArrowheads="1" noChangeShapeType="1" noTextEdit="1"/>
              </p:cNvSpPr>
              <p:nvPr/>
            </p:nvSpPr>
            <p:spPr>
              <a:xfrm>
                <a:off x="1681429" y="4558934"/>
                <a:ext cx="771773" cy="369332"/>
              </a:xfrm>
              <a:prstGeom prst="rect">
                <a:avLst/>
              </a:prstGeom>
              <a:blipFill rotWithShape="1">
                <a:blip r:embed="rId1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5913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xit" presetSubtype="0" fill="hold" grpId="1" nodeType="withEffect">
                                  <p:stCondLst>
                                    <p:cond delay="0"/>
                                  </p:stCondLst>
                                  <p:childTnLst>
                                    <p:animEffect transition="out" filter="fade">
                                      <p:cBhvr>
                                        <p:cTn id="46" dur="500"/>
                                        <p:tgtEl>
                                          <p:spTgt spid="70"/>
                                        </p:tgtEl>
                                      </p:cBhvr>
                                    </p:animEffect>
                                    <p:set>
                                      <p:cBhvr>
                                        <p:cTn id="47" dur="1" fill="hold">
                                          <p:stCondLst>
                                            <p:cond delay="499"/>
                                          </p:stCondLst>
                                        </p:cTn>
                                        <p:tgtEl>
                                          <p:spTgt spid="7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69"/>
                                        </p:tgtEl>
                                      </p:cBhvr>
                                    </p:animEffect>
                                    <p:set>
                                      <p:cBhvr>
                                        <p:cTn id="50" dur="1" fill="hold">
                                          <p:stCondLst>
                                            <p:cond delay="499"/>
                                          </p:stCondLst>
                                        </p:cTn>
                                        <p:tgtEl>
                                          <p:spTgt spid="69"/>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8"/>
                                        </p:tgtEl>
                                      </p:cBhvr>
                                    </p:animEffect>
                                    <p:set>
                                      <p:cBhvr>
                                        <p:cTn id="53" dur="1" fill="hold">
                                          <p:stCondLst>
                                            <p:cond delay="499"/>
                                          </p:stCondLst>
                                        </p:cTn>
                                        <p:tgtEl>
                                          <p:spTgt spid="6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500"/>
                                        <p:tgtEl>
                                          <p:spTgt spid="90"/>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68" grpId="0"/>
      <p:bldP spid="68" grpId="1"/>
      <p:bldP spid="69" grpId="0"/>
      <p:bldP spid="69" grpId="1"/>
      <p:bldP spid="70" grpId="0"/>
      <p:bldP spid="7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아래쪽 화살표 2"/>
          <p:cNvSpPr/>
          <p:nvPr/>
        </p:nvSpPr>
        <p:spPr>
          <a:xfrm>
            <a:off x="5427745" y="3848164"/>
            <a:ext cx="272247" cy="1937322"/>
          </a:xfrm>
          <a:prstGeom prst="downArrow">
            <a:avLst>
              <a:gd name="adj1" fmla="val 50000"/>
              <a:gd name="adj2" fmla="val 61196"/>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PLSA: EM </a:t>
            </a:r>
            <a:r>
              <a:rPr lang="en-US" altLang="ko-KR" dirty="0" smtClean="0"/>
              <a:t>Algorithm</a:t>
            </a:r>
            <a:endParaRPr lang="ko-KR" altLang="en-US" dirty="0"/>
          </a:p>
        </p:txBody>
      </p:sp>
      <p:sp>
        <p:nvSpPr>
          <p:cNvPr id="4" name="직사각형 3"/>
          <p:cNvSpPr/>
          <p:nvPr/>
        </p:nvSpPr>
        <p:spPr>
          <a:xfrm>
            <a:off x="103311" y="1268760"/>
            <a:ext cx="3388569" cy="733534"/>
          </a:xfrm>
          <a:prstGeom prst="rect">
            <a:avLst/>
          </a:prstGeom>
        </p:spPr>
        <p:txBody>
          <a:bodyPr wrap="square">
            <a:spAutoFit/>
          </a:bodyPr>
          <a:lstStyle/>
          <a:p>
            <a:pPr>
              <a:lnSpc>
                <a:spcPts val="2500"/>
              </a:lnSpc>
            </a:pPr>
            <a:r>
              <a:rPr lang="en-US" altLang="ko-KR" b="1" dirty="0" smtClean="0">
                <a:latin typeface="Open Sans" charset="0"/>
                <a:ea typeface="Open Sans" charset="0"/>
                <a:cs typeface="Open Sans" charset="0"/>
              </a:rPr>
              <a:t>0. Initialization</a:t>
            </a:r>
            <a:endParaRPr lang="en-US" altLang="ko-KR" b="1" dirty="0">
              <a:latin typeface="Open Sans" charset="0"/>
              <a:ea typeface="Open Sans" charset="0"/>
              <a:cs typeface="Open Sans" charset="0"/>
            </a:endParaRPr>
          </a:p>
          <a:p>
            <a:pPr>
              <a:lnSpc>
                <a:spcPts val="2500"/>
              </a:lnSpc>
            </a:pPr>
            <a:r>
              <a:rPr lang="en-US" altLang="ko-KR" sz="2000" dirty="0" smtClean="0">
                <a:latin typeface="Open Sans" charset="0"/>
                <a:ea typeface="Open Sans" charset="0"/>
                <a:cs typeface="Open Sans" charset="0"/>
              </a:rPr>
              <a:t>    - </a:t>
            </a:r>
            <a:r>
              <a:rPr lang="en-US" altLang="ko-KR" dirty="0" smtClean="0">
                <a:latin typeface="Open Sans" charset="0"/>
                <a:ea typeface="Open Sans" charset="0"/>
                <a:cs typeface="Open Sans" charset="0"/>
              </a:rPr>
              <a:t>Assign random values</a:t>
            </a:r>
            <a:endParaRPr lang="en-US" altLang="ko-KR" sz="1600" dirty="0" smtClean="0">
              <a:latin typeface="Open Sans" charset="0"/>
              <a:ea typeface="Open Sans" charset="0"/>
              <a:cs typeface="Open Sans" charset="0"/>
            </a:endParaRPr>
          </a:p>
        </p:txBody>
      </p:sp>
      <p:sp>
        <p:nvSpPr>
          <p:cNvPr id="8" name="모서리가 둥근 직사각형 7"/>
          <p:cNvSpPr/>
          <p:nvPr/>
        </p:nvSpPr>
        <p:spPr>
          <a:xfrm>
            <a:off x="4347770" y="1044940"/>
            <a:ext cx="2531468" cy="934124"/>
          </a:xfrm>
          <a:prstGeom prst="roundRect">
            <a:avLst>
              <a:gd name="adj" fmla="val 4655"/>
            </a:avLst>
          </a:prstGeom>
          <a:solidFill>
            <a:schemeClr val="bg1"/>
          </a:solidFill>
          <a:ln w="9525">
            <a:solidFill>
              <a:schemeClr val="tx1">
                <a:lumMod val="50000"/>
                <a:lumOff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모서리가 둥근 직사각형 8"/>
          <p:cNvSpPr/>
          <p:nvPr/>
        </p:nvSpPr>
        <p:spPr>
          <a:xfrm>
            <a:off x="5170414" y="1319932"/>
            <a:ext cx="1534449" cy="550490"/>
          </a:xfrm>
          <a:prstGeom prst="roundRect">
            <a:avLst>
              <a:gd name="adj" fmla="val 4655"/>
            </a:avLst>
          </a:prstGeom>
          <a:solidFill>
            <a:schemeClr val="bg1"/>
          </a:solidFill>
          <a:ln w="9525">
            <a:solidFill>
              <a:schemeClr val="tx1">
                <a:lumMod val="50000"/>
                <a:lumOff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4607989" y="1410467"/>
            <a:ext cx="369420" cy="369420"/>
          </a:xfrm>
          <a:prstGeom prst="ellipse">
            <a:avLst/>
          </a:prstGeom>
          <a:solidFill>
            <a:schemeClr val="bg1"/>
          </a:solidFill>
          <a:ln w="6350">
            <a:solidFill>
              <a:schemeClr val="tx2">
                <a:lumMod val="75000"/>
              </a:schemeClr>
            </a:solidFill>
          </a:ln>
          <a:effectLst>
            <a:outerShdw blurRad="50800" dist="38100" dir="2700000" sx="96000" sy="9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i="1" dirty="0" smtClean="0">
                <a:solidFill>
                  <a:schemeClr val="tx1"/>
                </a:solidFill>
                <a:latin typeface="Cambria Math" pitchFamily="18" charset="0"/>
                <a:ea typeface="Cambria Math" pitchFamily="18" charset="0"/>
              </a:rPr>
              <a:t>d</a:t>
            </a:r>
            <a:endParaRPr lang="ko-KR" altLang="en-US" sz="1200" i="1" dirty="0">
              <a:solidFill>
                <a:schemeClr val="tx1"/>
              </a:solidFill>
              <a:latin typeface="Cambria Math" pitchFamily="18" charset="0"/>
            </a:endParaRPr>
          </a:p>
        </p:txBody>
      </p:sp>
      <p:sp>
        <p:nvSpPr>
          <p:cNvPr id="13" name="타원 12"/>
          <p:cNvSpPr/>
          <p:nvPr/>
        </p:nvSpPr>
        <p:spPr>
          <a:xfrm>
            <a:off x="6185762" y="1410467"/>
            <a:ext cx="369420" cy="369420"/>
          </a:xfrm>
          <a:prstGeom prst="ellipse">
            <a:avLst/>
          </a:prstGeom>
          <a:solidFill>
            <a:schemeClr val="bg1"/>
          </a:solidFill>
          <a:ln w="6350">
            <a:solidFill>
              <a:schemeClr val="accent3">
                <a:lumMod val="50000"/>
              </a:schemeClr>
            </a:solidFill>
          </a:ln>
          <a:effectLst>
            <a:outerShdw blurRad="50800" dist="38100" dir="2700000" sx="96000" sy="9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i="1" dirty="0" smtClean="0">
                <a:solidFill>
                  <a:schemeClr val="tx1"/>
                </a:solidFill>
                <a:latin typeface="Cambria Math" pitchFamily="18" charset="0"/>
              </a:rPr>
              <a:t>w</a:t>
            </a:r>
            <a:endParaRPr lang="ko-KR" altLang="en-US" sz="1200" i="1" dirty="0">
              <a:solidFill>
                <a:schemeClr val="tx1"/>
              </a:solidFill>
              <a:latin typeface="Cambria Math" pitchFamily="18" charset="0"/>
            </a:endParaRPr>
          </a:p>
        </p:txBody>
      </p:sp>
      <p:sp>
        <p:nvSpPr>
          <p:cNvPr id="14" name="타원 13"/>
          <p:cNvSpPr/>
          <p:nvPr/>
        </p:nvSpPr>
        <p:spPr>
          <a:xfrm>
            <a:off x="5400424" y="1410467"/>
            <a:ext cx="369420" cy="369420"/>
          </a:xfrm>
          <a:prstGeom prst="ellipse">
            <a:avLst/>
          </a:prstGeom>
          <a:solidFill>
            <a:schemeClr val="bg1"/>
          </a:solidFill>
          <a:ln w="6350">
            <a:solidFill>
              <a:schemeClr val="bg1">
                <a:lumMod val="50000"/>
              </a:schemeClr>
            </a:solidFill>
          </a:ln>
          <a:effectLst>
            <a:outerShdw blurRad="50800" dist="38100" dir="2700000" sx="96000" sy="9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i="1" dirty="0" smtClean="0">
                <a:solidFill>
                  <a:schemeClr val="tx1"/>
                </a:solidFill>
                <a:latin typeface="Cambria Math" pitchFamily="18" charset="0"/>
                <a:ea typeface="Cambria Math" pitchFamily="18" charset="0"/>
              </a:rPr>
              <a:t>z</a:t>
            </a:r>
            <a:endParaRPr lang="ko-KR" altLang="en-US" sz="1200" i="1" dirty="0">
              <a:solidFill>
                <a:schemeClr val="tx1"/>
              </a:solidFill>
              <a:latin typeface="Cambria Math" pitchFamily="18" charset="0"/>
            </a:endParaRPr>
          </a:p>
        </p:txBody>
      </p:sp>
      <p:cxnSp>
        <p:nvCxnSpPr>
          <p:cNvPr id="15" name="직선 연결선 14"/>
          <p:cNvCxnSpPr>
            <a:stCxn id="12" idx="6"/>
            <a:endCxn id="14" idx="2"/>
          </p:cNvCxnSpPr>
          <p:nvPr/>
        </p:nvCxnSpPr>
        <p:spPr>
          <a:xfrm>
            <a:off x="4977409" y="1595177"/>
            <a:ext cx="423015"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4" idx="6"/>
            <a:endCxn id="13" idx="2"/>
          </p:cNvCxnSpPr>
          <p:nvPr/>
        </p:nvCxnSpPr>
        <p:spPr>
          <a:xfrm>
            <a:off x="5769844" y="1595177"/>
            <a:ext cx="415918"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직사각형 29"/>
          <p:cNvSpPr/>
          <p:nvPr/>
        </p:nvSpPr>
        <p:spPr>
          <a:xfrm>
            <a:off x="4868921" y="980728"/>
            <a:ext cx="1432425" cy="320601"/>
          </a:xfrm>
          <a:prstGeom prst="rect">
            <a:avLst/>
          </a:prstGeom>
        </p:spPr>
        <p:txBody>
          <a:bodyPr wrap="square" tIns="0" bIns="0">
            <a:spAutoFit/>
          </a:bodyPr>
          <a:lstStyle/>
          <a:p>
            <a:pPr>
              <a:lnSpc>
                <a:spcPts val="2500"/>
              </a:lnSpc>
            </a:pPr>
            <a:r>
              <a:rPr lang="en-US" altLang="ko-KR" sz="1200" dirty="0" smtClean="0">
                <a:latin typeface="Calibri" pitchFamily="34" charset="0"/>
                <a:ea typeface="Open Sans" charset="0"/>
                <a:cs typeface="Calibri" pitchFamily="34" charset="0"/>
              </a:rPr>
              <a:t>PLSA: Aspect Model</a:t>
            </a:r>
          </a:p>
        </p:txBody>
      </p:sp>
      <p:grpSp>
        <p:nvGrpSpPr>
          <p:cNvPr id="70" name="그룹 69"/>
          <p:cNvGrpSpPr/>
          <p:nvPr/>
        </p:nvGrpSpPr>
        <p:grpSpPr>
          <a:xfrm>
            <a:off x="4294273" y="2399945"/>
            <a:ext cx="2537938" cy="269536"/>
            <a:chOff x="4317133" y="2522000"/>
            <a:chExt cx="2537938" cy="269536"/>
          </a:xfrm>
        </p:grpSpPr>
        <mc:AlternateContent xmlns:mc="http://schemas.openxmlformats.org/markup-compatibility/2006" xmlns:a14="http://schemas.microsoft.com/office/drawing/2010/main">
          <mc:Choice Requires="a14">
            <p:sp>
              <p:nvSpPr>
                <p:cNvPr id="31" name="모서리가 둥근 직사각형 30"/>
                <p:cNvSpPr/>
                <p:nvPr/>
              </p:nvSpPr>
              <p:spPr>
                <a:xfrm>
                  <a:off x="4317133" y="2522000"/>
                  <a:ext cx="703426" cy="269536"/>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i="1" smtClean="0">
                            <a:solidFill>
                              <a:schemeClr val="tx1">
                                <a:lumMod val="95000"/>
                                <a:lumOff val="5000"/>
                              </a:schemeClr>
                            </a:solidFill>
                            <a:latin typeface="Cambria Math"/>
                          </a:rPr>
                          <m:t>𝑃</m:t>
                        </m:r>
                        <m:d>
                          <m:dPr>
                            <m:ctrlPr>
                              <a:rPr lang="en-US" altLang="ko-KR" sz="1200" i="1">
                                <a:solidFill>
                                  <a:schemeClr val="tx1">
                                    <a:lumMod val="95000"/>
                                    <a:lumOff val="5000"/>
                                  </a:schemeClr>
                                </a:solidFill>
                                <a:latin typeface="Cambria Math"/>
                              </a:rPr>
                            </m:ctrlPr>
                          </m:dPr>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𝑧</m:t>
                                </m:r>
                              </m:e>
                              <m:sub>
                                <m:r>
                                  <a:rPr lang="en-US" altLang="ko-KR" sz="1200" i="1">
                                    <a:solidFill>
                                      <a:schemeClr val="tx1">
                                        <a:lumMod val="95000"/>
                                        <a:lumOff val="5000"/>
                                      </a:schemeClr>
                                    </a:solidFill>
                                    <a:latin typeface="Cambria Math"/>
                                  </a:rPr>
                                  <m:t>𝑘</m:t>
                                </m:r>
                              </m:sub>
                            </m:sSub>
                          </m:e>
                        </m:d>
                      </m:oMath>
                    </m:oMathPara>
                  </a14:m>
                  <a:endParaRPr lang="ko-KR" altLang="en-US" sz="1200" i="1" dirty="0">
                    <a:solidFill>
                      <a:schemeClr val="tx1">
                        <a:lumMod val="95000"/>
                        <a:lumOff val="5000"/>
                      </a:schemeClr>
                    </a:solidFill>
                    <a:latin typeface="Cambria Math" pitchFamily="18" charset="0"/>
                    <a:ea typeface="Cambria Math" pitchFamily="18" charset="0"/>
                  </a:endParaRPr>
                </a:p>
              </p:txBody>
            </p:sp>
          </mc:Choice>
          <mc:Fallback xmlns="">
            <p:sp>
              <p:nvSpPr>
                <p:cNvPr id="31" name="모서리가 둥근 직사각형 30"/>
                <p:cNvSpPr>
                  <a:spLocks noRot="1" noChangeAspect="1" noMove="1" noResize="1" noEditPoints="1" noAdjustHandles="1" noChangeArrowheads="1" noChangeShapeType="1" noTextEdit="1"/>
                </p:cNvSpPr>
                <p:nvPr/>
              </p:nvSpPr>
              <p:spPr>
                <a:xfrm>
                  <a:off x="4317133" y="2522000"/>
                  <a:ext cx="703426" cy="269536"/>
                </a:xfrm>
                <a:prstGeom prst="roundRect">
                  <a:avLst>
                    <a:gd name="adj" fmla="val 33461"/>
                  </a:avLst>
                </a:prstGeom>
                <a:blipFill rotWithShape="1">
                  <a:blip r:embed="rId3"/>
                  <a:stretch>
                    <a:fillRect/>
                  </a:stretch>
                </a:blipFill>
                <a:ln w="6350">
                  <a:solidFill>
                    <a:schemeClr val="bg1">
                      <a:lumMod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모서리가 둥근 직사각형 31"/>
                <p:cNvSpPr/>
                <p:nvPr/>
              </p:nvSpPr>
              <p:spPr>
                <a:xfrm>
                  <a:off x="5225410" y="2522000"/>
                  <a:ext cx="703426" cy="269536"/>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i="1" smtClean="0">
                            <a:solidFill>
                              <a:schemeClr val="tx1">
                                <a:lumMod val="95000"/>
                                <a:lumOff val="5000"/>
                              </a:schemeClr>
                            </a:solidFill>
                            <a:latin typeface="Cambria Math"/>
                          </a:rPr>
                          <m:t>𝑃</m:t>
                        </m:r>
                        <m:d>
                          <m:dPr>
                            <m:ctrlPr>
                              <a:rPr lang="en-US" altLang="ko-KR" sz="1200" i="1">
                                <a:solidFill>
                                  <a:schemeClr val="tx1">
                                    <a:lumMod val="95000"/>
                                    <a:lumOff val="5000"/>
                                  </a:schemeClr>
                                </a:solidFill>
                                <a:latin typeface="Cambria Math"/>
                              </a:rPr>
                            </m:ctrlPr>
                          </m:dPr>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𝑤</m:t>
                                </m:r>
                              </m:e>
                              <m:sub>
                                <m:r>
                                  <a:rPr lang="en-US" altLang="ko-KR" sz="1200" i="1">
                                    <a:solidFill>
                                      <a:schemeClr val="tx1">
                                        <a:lumMod val="95000"/>
                                        <a:lumOff val="5000"/>
                                      </a:schemeClr>
                                    </a:solidFill>
                                    <a:latin typeface="Cambria Math"/>
                                  </a:rPr>
                                  <m:t>𝑖</m:t>
                                </m:r>
                              </m:sub>
                            </m:sSub>
                          </m:e>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𝑧</m:t>
                                </m:r>
                              </m:e>
                              <m:sub>
                                <m:r>
                                  <a:rPr lang="en-US" altLang="ko-KR" sz="1200" i="1">
                                    <a:solidFill>
                                      <a:schemeClr val="tx1">
                                        <a:lumMod val="95000"/>
                                        <a:lumOff val="5000"/>
                                      </a:schemeClr>
                                    </a:solidFill>
                                    <a:latin typeface="Cambria Math"/>
                                  </a:rPr>
                                  <m:t>𝑘</m:t>
                                </m:r>
                              </m:sub>
                            </m:sSub>
                          </m:e>
                        </m:d>
                      </m:oMath>
                    </m:oMathPara>
                  </a14:m>
                  <a:endParaRPr lang="ko-KR" altLang="en-US" sz="1200" i="1" dirty="0">
                    <a:solidFill>
                      <a:schemeClr val="tx1">
                        <a:lumMod val="95000"/>
                        <a:lumOff val="5000"/>
                      </a:schemeClr>
                    </a:solidFill>
                    <a:latin typeface="Cambria Math" pitchFamily="18" charset="0"/>
                    <a:ea typeface="Cambria Math" pitchFamily="18" charset="0"/>
                  </a:endParaRPr>
                </a:p>
              </p:txBody>
            </p:sp>
          </mc:Choice>
          <mc:Fallback xmlns="">
            <p:sp>
              <p:nvSpPr>
                <p:cNvPr id="32" name="모서리가 둥근 직사각형 31"/>
                <p:cNvSpPr>
                  <a:spLocks noRot="1" noChangeAspect="1" noMove="1" noResize="1" noEditPoints="1" noAdjustHandles="1" noChangeArrowheads="1" noChangeShapeType="1" noTextEdit="1"/>
                </p:cNvSpPr>
                <p:nvPr/>
              </p:nvSpPr>
              <p:spPr>
                <a:xfrm>
                  <a:off x="5225410" y="2522000"/>
                  <a:ext cx="703426" cy="269536"/>
                </a:xfrm>
                <a:prstGeom prst="roundRect">
                  <a:avLst>
                    <a:gd name="adj" fmla="val 33461"/>
                  </a:avLst>
                </a:prstGeom>
                <a:blipFill rotWithShape="1">
                  <a:blip r:embed="rId4"/>
                  <a:stretch>
                    <a:fillRect/>
                  </a:stretch>
                </a:blipFill>
                <a:ln w="6350">
                  <a:solidFill>
                    <a:schemeClr val="bg1">
                      <a:lumMod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모서리가 둥근 직사각형 32"/>
                <p:cNvSpPr/>
                <p:nvPr/>
              </p:nvSpPr>
              <p:spPr>
                <a:xfrm>
                  <a:off x="6151645" y="2522000"/>
                  <a:ext cx="703426" cy="269536"/>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i="1" smtClean="0">
                            <a:solidFill>
                              <a:schemeClr val="tx1">
                                <a:lumMod val="95000"/>
                                <a:lumOff val="5000"/>
                              </a:schemeClr>
                            </a:solidFill>
                            <a:latin typeface="Cambria Math"/>
                          </a:rPr>
                          <m:t>𝑃</m:t>
                        </m:r>
                        <m:d>
                          <m:dPr>
                            <m:ctrlPr>
                              <a:rPr lang="en-US" altLang="ko-KR" sz="1200" i="1">
                                <a:solidFill>
                                  <a:schemeClr val="tx1">
                                    <a:lumMod val="95000"/>
                                    <a:lumOff val="5000"/>
                                  </a:schemeClr>
                                </a:solidFill>
                                <a:latin typeface="Cambria Math"/>
                              </a:rPr>
                            </m:ctrlPr>
                          </m:dPr>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𝑑</m:t>
                                </m:r>
                              </m:e>
                              <m:sub>
                                <m:r>
                                  <a:rPr lang="en-US" altLang="ko-KR" sz="1200" i="1">
                                    <a:solidFill>
                                      <a:schemeClr val="tx1">
                                        <a:lumMod val="95000"/>
                                        <a:lumOff val="5000"/>
                                      </a:schemeClr>
                                    </a:solidFill>
                                    <a:latin typeface="Cambria Math"/>
                                  </a:rPr>
                                  <m:t>𝑗</m:t>
                                </m:r>
                              </m:sub>
                            </m:sSub>
                          </m:e>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𝑧</m:t>
                                </m:r>
                              </m:e>
                              <m:sub>
                                <m:r>
                                  <a:rPr lang="en-US" altLang="ko-KR" sz="1200" i="1">
                                    <a:solidFill>
                                      <a:schemeClr val="tx1">
                                        <a:lumMod val="95000"/>
                                        <a:lumOff val="5000"/>
                                      </a:schemeClr>
                                    </a:solidFill>
                                    <a:latin typeface="Cambria Math"/>
                                  </a:rPr>
                                  <m:t>𝑘</m:t>
                                </m:r>
                              </m:sub>
                            </m:sSub>
                          </m:e>
                        </m:d>
                      </m:oMath>
                    </m:oMathPara>
                  </a14:m>
                  <a:endParaRPr lang="ko-KR" altLang="en-US" sz="1200" i="1" dirty="0">
                    <a:solidFill>
                      <a:schemeClr val="tx1">
                        <a:lumMod val="95000"/>
                        <a:lumOff val="5000"/>
                      </a:schemeClr>
                    </a:solidFill>
                    <a:latin typeface="Cambria Math" pitchFamily="18" charset="0"/>
                    <a:ea typeface="Cambria Math" pitchFamily="18" charset="0"/>
                  </a:endParaRPr>
                </a:p>
              </p:txBody>
            </p:sp>
          </mc:Choice>
          <mc:Fallback xmlns="">
            <p:sp>
              <p:nvSpPr>
                <p:cNvPr id="33" name="모서리가 둥근 직사각형 32"/>
                <p:cNvSpPr>
                  <a:spLocks noRot="1" noChangeAspect="1" noMove="1" noResize="1" noEditPoints="1" noAdjustHandles="1" noChangeArrowheads="1" noChangeShapeType="1" noTextEdit="1"/>
                </p:cNvSpPr>
                <p:nvPr/>
              </p:nvSpPr>
              <p:spPr>
                <a:xfrm>
                  <a:off x="6151645" y="2522000"/>
                  <a:ext cx="703426" cy="269536"/>
                </a:xfrm>
                <a:prstGeom prst="roundRect">
                  <a:avLst>
                    <a:gd name="adj" fmla="val 33461"/>
                  </a:avLst>
                </a:prstGeom>
                <a:blipFill rotWithShape="1">
                  <a:blip r:embed="rId5"/>
                  <a:stretch>
                    <a:fillRect/>
                  </a:stretch>
                </a:blipFill>
                <a:ln w="6350">
                  <a:solidFill>
                    <a:schemeClr val="bg1">
                      <a:lumMod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p:grpSp>
      <p:sp>
        <p:nvSpPr>
          <p:cNvPr id="34" name="직사각형 33"/>
          <p:cNvSpPr/>
          <p:nvPr/>
        </p:nvSpPr>
        <p:spPr>
          <a:xfrm>
            <a:off x="103310" y="2636912"/>
            <a:ext cx="2520280" cy="1374735"/>
          </a:xfrm>
          <a:prstGeom prst="rect">
            <a:avLst/>
          </a:prstGeom>
        </p:spPr>
        <p:txBody>
          <a:bodyPr wrap="square">
            <a:spAutoFit/>
          </a:bodyPr>
          <a:lstStyle/>
          <a:p>
            <a:pPr>
              <a:lnSpc>
                <a:spcPts val="2500"/>
              </a:lnSpc>
            </a:pPr>
            <a:r>
              <a:rPr lang="en-US" altLang="ko-KR" b="1" dirty="0" smtClean="0">
                <a:latin typeface="Open Sans" charset="0"/>
                <a:ea typeface="Open Sans" charset="0"/>
                <a:cs typeface="Open Sans" charset="0"/>
              </a:rPr>
              <a:t>1. Expectation </a:t>
            </a:r>
            <a:endParaRPr lang="en-US" altLang="ko-KR" b="1" dirty="0">
              <a:latin typeface="Open Sans" charset="0"/>
              <a:ea typeface="Open Sans" charset="0"/>
              <a:cs typeface="Open Sans" charset="0"/>
            </a:endParaRPr>
          </a:p>
          <a:p>
            <a:pPr>
              <a:lnSpc>
                <a:spcPts val="2500"/>
              </a:lnSpc>
            </a:pPr>
            <a:r>
              <a:rPr lang="en-US" altLang="ko-KR" sz="2000" dirty="0" smtClean="0">
                <a:latin typeface="Open Sans" charset="0"/>
                <a:ea typeface="Open Sans" charset="0"/>
                <a:cs typeface="Open Sans" charset="0"/>
              </a:rPr>
              <a:t>    - </a:t>
            </a:r>
            <a:r>
              <a:rPr lang="en-US" altLang="ko-KR" dirty="0" smtClean="0">
                <a:latin typeface="Open Sans" charset="0"/>
                <a:ea typeface="Open Sans" charset="0"/>
                <a:cs typeface="Open Sans" charset="0"/>
              </a:rPr>
              <a:t>Expect likelihood</a:t>
            </a:r>
          </a:p>
          <a:p>
            <a:pPr>
              <a:lnSpc>
                <a:spcPts val="2500"/>
              </a:lnSpc>
            </a:pPr>
            <a:r>
              <a:rPr lang="en-US" altLang="ko-KR" dirty="0">
                <a:latin typeface="Open Sans" charset="0"/>
                <a:ea typeface="Open Sans" charset="0"/>
                <a:cs typeface="Open Sans" charset="0"/>
              </a:rPr>
              <a:t> </a:t>
            </a:r>
            <a:r>
              <a:rPr lang="en-US" altLang="ko-KR" dirty="0" smtClean="0">
                <a:latin typeface="Open Sans" charset="0"/>
                <a:ea typeface="Open Sans" charset="0"/>
                <a:cs typeface="Open Sans" charset="0"/>
              </a:rPr>
              <a:t>      over target </a:t>
            </a:r>
          </a:p>
          <a:p>
            <a:pPr>
              <a:lnSpc>
                <a:spcPts val="2500"/>
              </a:lnSpc>
            </a:pPr>
            <a:r>
              <a:rPr lang="en-US" altLang="ko-KR" dirty="0">
                <a:latin typeface="Open Sans" charset="0"/>
                <a:ea typeface="Open Sans" charset="0"/>
                <a:cs typeface="Open Sans" charset="0"/>
              </a:rPr>
              <a:t> </a:t>
            </a:r>
            <a:r>
              <a:rPr lang="en-US" altLang="ko-KR" dirty="0" smtClean="0">
                <a:latin typeface="Open Sans" charset="0"/>
                <a:ea typeface="Open Sans" charset="0"/>
                <a:cs typeface="Open Sans" charset="0"/>
              </a:rPr>
              <a:t>      probabilities</a:t>
            </a:r>
            <a:endParaRPr lang="en-US" altLang="ko-KR" sz="2000" dirty="0" smtClean="0">
              <a:latin typeface="Open Sans" charset="0"/>
              <a:ea typeface="Open Sans" charset="0"/>
              <a:cs typeface="Open Sans" charset="0"/>
            </a:endParaRPr>
          </a:p>
        </p:txBody>
      </p:sp>
      <p:sp>
        <p:nvSpPr>
          <p:cNvPr id="35" name="직사각형 34"/>
          <p:cNvSpPr/>
          <p:nvPr/>
        </p:nvSpPr>
        <p:spPr>
          <a:xfrm>
            <a:off x="103311" y="4574545"/>
            <a:ext cx="2088231" cy="1374735"/>
          </a:xfrm>
          <a:prstGeom prst="rect">
            <a:avLst/>
          </a:prstGeom>
        </p:spPr>
        <p:txBody>
          <a:bodyPr wrap="square">
            <a:spAutoFit/>
          </a:bodyPr>
          <a:lstStyle/>
          <a:p>
            <a:pPr>
              <a:lnSpc>
                <a:spcPts val="2500"/>
              </a:lnSpc>
            </a:pPr>
            <a:r>
              <a:rPr lang="en-US" altLang="ko-KR" b="1" dirty="0" smtClean="0">
                <a:latin typeface="Open Sans" charset="0"/>
                <a:ea typeface="Open Sans" charset="0"/>
                <a:cs typeface="Open Sans" charset="0"/>
              </a:rPr>
              <a:t>2. Maximization</a:t>
            </a:r>
          </a:p>
          <a:p>
            <a:pPr>
              <a:lnSpc>
                <a:spcPts val="2500"/>
              </a:lnSpc>
            </a:pPr>
            <a:r>
              <a:rPr lang="en-US" altLang="ko-KR" sz="2000" dirty="0" smtClean="0">
                <a:latin typeface="Open Sans" charset="0"/>
                <a:ea typeface="Open Sans" charset="0"/>
                <a:cs typeface="Open Sans" charset="0"/>
              </a:rPr>
              <a:t>    - </a:t>
            </a:r>
            <a:r>
              <a:rPr lang="en-US" altLang="ko-KR" dirty="0" smtClean="0">
                <a:latin typeface="Open Sans" charset="0"/>
                <a:ea typeface="Open Sans" charset="0"/>
                <a:cs typeface="Open Sans" charset="0"/>
              </a:rPr>
              <a:t>Maximize </a:t>
            </a:r>
          </a:p>
          <a:p>
            <a:pPr>
              <a:lnSpc>
                <a:spcPts val="2500"/>
              </a:lnSpc>
            </a:pPr>
            <a:r>
              <a:rPr lang="en-US" altLang="ko-KR" dirty="0">
                <a:latin typeface="Open Sans" charset="0"/>
                <a:ea typeface="Open Sans" charset="0"/>
                <a:cs typeface="Open Sans" charset="0"/>
              </a:rPr>
              <a:t> </a:t>
            </a:r>
            <a:r>
              <a:rPr lang="en-US" altLang="ko-KR" dirty="0" smtClean="0">
                <a:latin typeface="Open Sans" charset="0"/>
                <a:ea typeface="Open Sans" charset="0"/>
                <a:cs typeface="Open Sans" charset="0"/>
              </a:rPr>
              <a:t>      target </a:t>
            </a:r>
          </a:p>
          <a:p>
            <a:pPr>
              <a:lnSpc>
                <a:spcPts val="2500"/>
              </a:lnSpc>
            </a:pPr>
            <a:r>
              <a:rPr lang="en-US" altLang="ko-KR" dirty="0">
                <a:latin typeface="Open Sans" charset="0"/>
                <a:ea typeface="Open Sans" charset="0"/>
                <a:cs typeface="Open Sans" charset="0"/>
              </a:rPr>
              <a:t> </a:t>
            </a:r>
            <a:r>
              <a:rPr lang="en-US" altLang="ko-KR" dirty="0" smtClean="0">
                <a:latin typeface="Open Sans" charset="0"/>
                <a:ea typeface="Open Sans" charset="0"/>
                <a:cs typeface="Open Sans" charset="0"/>
              </a:rPr>
              <a:t>      probabilities</a:t>
            </a:r>
            <a:endParaRPr lang="en-US" altLang="ko-KR" sz="2000" dirty="0" smtClean="0">
              <a:latin typeface="Open Sans" charset="0"/>
              <a:ea typeface="Open Sans" charset="0"/>
              <a:cs typeface="Open Sans" charset="0"/>
            </a:endParaRPr>
          </a:p>
        </p:txBody>
      </p:sp>
      <mc:AlternateContent xmlns:mc="http://schemas.openxmlformats.org/markup-compatibility/2006" xmlns:a14="http://schemas.microsoft.com/office/drawing/2010/main">
        <mc:Choice Requires="a14">
          <p:sp>
            <p:nvSpPr>
              <p:cNvPr id="41" name="모서리가 둥근 직사각형 40"/>
              <p:cNvSpPr/>
              <p:nvPr/>
            </p:nvSpPr>
            <p:spPr>
              <a:xfrm>
                <a:off x="3203848" y="4741628"/>
                <a:ext cx="1513114" cy="680743"/>
              </a:xfrm>
              <a:prstGeom prst="roundRect">
                <a:avLst>
                  <a:gd name="adj" fmla="val 4655"/>
                </a:avLst>
              </a:prstGeom>
              <a:solidFill>
                <a:srgbClr val="FCF6F6"/>
              </a:solidFill>
              <a:ln w="952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600" b="1" i="1" smtClean="0">
                              <a:solidFill>
                                <a:srgbClr val="C00000"/>
                              </a:solidFill>
                              <a:latin typeface="Cambria Math"/>
                            </a:rPr>
                          </m:ctrlPr>
                        </m:sSubPr>
                        <m:e>
                          <m:r>
                            <a:rPr lang="en-US" altLang="ko-KR" sz="1600" b="1" i="1" smtClean="0">
                              <a:solidFill>
                                <a:srgbClr val="C00000"/>
                              </a:solidFill>
                              <a:latin typeface="Cambria Math"/>
                            </a:rPr>
                            <m:t>𝑴</m:t>
                          </m:r>
                        </m:e>
                        <m:sub>
                          <m:r>
                            <a:rPr lang="en-US" altLang="ko-KR" sz="1600" b="1" i="1" smtClean="0">
                              <a:solidFill>
                                <a:srgbClr val="C00000"/>
                              </a:solidFill>
                              <a:latin typeface="Cambria Math"/>
                            </a:rPr>
                            <m:t>𝟏</m:t>
                          </m:r>
                        </m:sub>
                      </m:sSub>
                      <m:r>
                        <a:rPr lang="en-US" altLang="ko-KR" sz="1600" b="1" i="1" smtClean="0">
                          <a:solidFill>
                            <a:srgbClr val="C00000"/>
                          </a:solidFill>
                          <a:latin typeface="Cambria Math"/>
                        </a:rPr>
                        <m:t>(                    )</m:t>
                      </m:r>
                    </m:oMath>
                  </m:oMathPara>
                </a14:m>
                <a:endParaRPr lang="ko-KR" altLang="en-US" sz="1050" b="1" i="1" dirty="0">
                  <a:solidFill>
                    <a:srgbClr val="C00000"/>
                  </a:solidFill>
                  <a:latin typeface="Cambria Math" pitchFamily="18" charset="0"/>
                  <a:ea typeface="Cambria Math" pitchFamily="18" charset="0"/>
                </a:endParaRPr>
              </a:p>
            </p:txBody>
          </p:sp>
        </mc:Choice>
        <mc:Fallback xmlns="">
          <p:sp>
            <p:nvSpPr>
              <p:cNvPr id="41" name="모서리가 둥근 직사각형 40"/>
              <p:cNvSpPr>
                <a:spLocks noRot="1" noChangeAspect="1" noMove="1" noResize="1" noEditPoints="1" noAdjustHandles="1" noChangeArrowheads="1" noChangeShapeType="1" noTextEdit="1"/>
              </p:cNvSpPr>
              <p:nvPr/>
            </p:nvSpPr>
            <p:spPr>
              <a:xfrm>
                <a:off x="3203848" y="4741628"/>
                <a:ext cx="1513114" cy="680743"/>
              </a:xfrm>
              <a:prstGeom prst="roundRect">
                <a:avLst>
                  <a:gd name="adj" fmla="val 4655"/>
                </a:avLst>
              </a:prstGeom>
              <a:blipFill rotWithShape="1">
                <a:blip r:embed="rId6"/>
                <a:stretch>
                  <a:fillRect/>
                </a:stretch>
              </a:blipFill>
              <a:ln w="9525">
                <a:solidFill>
                  <a:schemeClr val="tx1">
                    <a:lumMod val="50000"/>
                    <a:lumOff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모서리가 둥근 직사각형 46"/>
              <p:cNvSpPr/>
              <p:nvPr/>
            </p:nvSpPr>
            <p:spPr>
              <a:xfrm>
                <a:off x="4804047" y="4741628"/>
                <a:ext cx="1513114" cy="680743"/>
              </a:xfrm>
              <a:prstGeom prst="roundRect">
                <a:avLst>
                  <a:gd name="adj" fmla="val 4655"/>
                </a:avLst>
              </a:prstGeom>
              <a:solidFill>
                <a:srgbClr val="FCF6F6"/>
              </a:solidFill>
              <a:ln w="952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600" b="1" i="1" smtClean="0">
                              <a:solidFill>
                                <a:srgbClr val="C00000"/>
                              </a:solidFill>
                              <a:latin typeface="Cambria Math"/>
                            </a:rPr>
                          </m:ctrlPr>
                        </m:sSubPr>
                        <m:e>
                          <m:r>
                            <a:rPr lang="en-US" altLang="ko-KR" sz="1600" b="1" i="1" smtClean="0">
                              <a:solidFill>
                                <a:srgbClr val="C00000"/>
                              </a:solidFill>
                              <a:latin typeface="Cambria Math"/>
                            </a:rPr>
                            <m:t>𝑴</m:t>
                          </m:r>
                        </m:e>
                        <m:sub>
                          <m:r>
                            <a:rPr lang="en-US" altLang="ko-KR" sz="1600" b="1" i="1" smtClean="0">
                              <a:solidFill>
                                <a:srgbClr val="C00000"/>
                              </a:solidFill>
                              <a:latin typeface="Cambria Math"/>
                            </a:rPr>
                            <m:t>𝟐</m:t>
                          </m:r>
                        </m:sub>
                      </m:sSub>
                      <m:r>
                        <a:rPr lang="en-US" altLang="ko-KR" sz="1600" b="1" i="1" smtClean="0">
                          <a:solidFill>
                            <a:srgbClr val="C00000"/>
                          </a:solidFill>
                          <a:latin typeface="Cambria Math"/>
                        </a:rPr>
                        <m:t>(                    )</m:t>
                      </m:r>
                    </m:oMath>
                  </m:oMathPara>
                </a14:m>
                <a:endParaRPr lang="ko-KR" altLang="en-US" sz="1050" b="1" i="1" dirty="0">
                  <a:solidFill>
                    <a:srgbClr val="C00000"/>
                  </a:solidFill>
                  <a:latin typeface="Cambria Math" pitchFamily="18" charset="0"/>
                  <a:ea typeface="Cambria Math" pitchFamily="18" charset="0"/>
                </a:endParaRPr>
              </a:p>
            </p:txBody>
          </p:sp>
        </mc:Choice>
        <mc:Fallback xmlns="">
          <p:sp>
            <p:nvSpPr>
              <p:cNvPr id="47" name="모서리가 둥근 직사각형 46"/>
              <p:cNvSpPr>
                <a:spLocks noRot="1" noChangeAspect="1" noMove="1" noResize="1" noEditPoints="1" noAdjustHandles="1" noChangeArrowheads="1" noChangeShapeType="1" noTextEdit="1"/>
              </p:cNvSpPr>
              <p:nvPr/>
            </p:nvSpPr>
            <p:spPr>
              <a:xfrm>
                <a:off x="4804047" y="4741628"/>
                <a:ext cx="1513114" cy="680743"/>
              </a:xfrm>
              <a:prstGeom prst="roundRect">
                <a:avLst>
                  <a:gd name="adj" fmla="val 4655"/>
                </a:avLst>
              </a:prstGeom>
              <a:blipFill rotWithShape="1">
                <a:blip r:embed="rId7"/>
                <a:stretch>
                  <a:fillRect/>
                </a:stretch>
              </a:blipFill>
              <a:ln w="9525">
                <a:solidFill>
                  <a:schemeClr val="tx1">
                    <a:lumMod val="50000"/>
                    <a:lumOff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모서리가 둥근 직사각형 48"/>
              <p:cNvSpPr/>
              <p:nvPr/>
            </p:nvSpPr>
            <p:spPr>
              <a:xfrm>
                <a:off x="6393360" y="4741628"/>
                <a:ext cx="1513114" cy="680743"/>
              </a:xfrm>
              <a:prstGeom prst="roundRect">
                <a:avLst>
                  <a:gd name="adj" fmla="val 4655"/>
                </a:avLst>
              </a:prstGeom>
              <a:solidFill>
                <a:srgbClr val="FCF6F6"/>
              </a:solidFill>
              <a:ln w="952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600" b="1" i="1" smtClean="0">
                              <a:solidFill>
                                <a:srgbClr val="C00000"/>
                              </a:solidFill>
                              <a:latin typeface="Cambria Math"/>
                            </a:rPr>
                          </m:ctrlPr>
                        </m:sSubPr>
                        <m:e>
                          <m:r>
                            <a:rPr lang="en-US" altLang="ko-KR" sz="1600" b="1" i="1" smtClean="0">
                              <a:solidFill>
                                <a:srgbClr val="C00000"/>
                              </a:solidFill>
                              <a:latin typeface="Cambria Math"/>
                            </a:rPr>
                            <m:t>𝑴</m:t>
                          </m:r>
                        </m:e>
                        <m:sub>
                          <m:r>
                            <a:rPr lang="en-US" altLang="ko-KR" sz="1600" b="1" i="1" smtClean="0">
                              <a:solidFill>
                                <a:srgbClr val="C00000"/>
                              </a:solidFill>
                              <a:latin typeface="Cambria Math"/>
                            </a:rPr>
                            <m:t>𝟑</m:t>
                          </m:r>
                        </m:sub>
                      </m:sSub>
                      <m:r>
                        <a:rPr lang="en-US" altLang="ko-KR" sz="1600" b="1" i="1" smtClean="0">
                          <a:solidFill>
                            <a:srgbClr val="C00000"/>
                          </a:solidFill>
                          <a:latin typeface="Cambria Math"/>
                        </a:rPr>
                        <m:t>(                    )</m:t>
                      </m:r>
                    </m:oMath>
                  </m:oMathPara>
                </a14:m>
                <a:endParaRPr lang="ko-KR" altLang="en-US" sz="1050" b="1" i="1" dirty="0">
                  <a:solidFill>
                    <a:srgbClr val="C00000"/>
                  </a:solidFill>
                  <a:latin typeface="Cambria Math" pitchFamily="18" charset="0"/>
                  <a:ea typeface="Cambria Math" pitchFamily="18" charset="0"/>
                </a:endParaRPr>
              </a:p>
            </p:txBody>
          </p:sp>
        </mc:Choice>
        <mc:Fallback xmlns="">
          <p:sp>
            <p:nvSpPr>
              <p:cNvPr id="49" name="모서리가 둥근 직사각형 48"/>
              <p:cNvSpPr>
                <a:spLocks noRot="1" noChangeAspect="1" noMove="1" noResize="1" noEditPoints="1" noAdjustHandles="1" noChangeArrowheads="1" noChangeShapeType="1" noTextEdit="1"/>
              </p:cNvSpPr>
              <p:nvPr/>
            </p:nvSpPr>
            <p:spPr>
              <a:xfrm>
                <a:off x="6393360" y="4741628"/>
                <a:ext cx="1513114" cy="680743"/>
              </a:xfrm>
              <a:prstGeom prst="roundRect">
                <a:avLst>
                  <a:gd name="adj" fmla="val 4655"/>
                </a:avLst>
              </a:prstGeom>
              <a:blipFill rotWithShape="1">
                <a:blip r:embed="rId8"/>
                <a:stretch>
                  <a:fillRect/>
                </a:stretch>
              </a:blipFill>
              <a:ln w="9525">
                <a:solidFill>
                  <a:schemeClr val="tx1">
                    <a:lumMod val="50000"/>
                    <a:lumOff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p:grpSp>
        <p:nvGrpSpPr>
          <p:cNvPr id="89" name="그룹 88"/>
          <p:cNvGrpSpPr/>
          <p:nvPr/>
        </p:nvGrpSpPr>
        <p:grpSpPr>
          <a:xfrm>
            <a:off x="3669641" y="4966088"/>
            <a:ext cx="3995175" cy="269536"/>
            <a:chOff x="3669641" y="5088143"/>
            <a:chExt cx="3995175" cy="269536"/>
          </a:xfrm>
        </p:grpSpPr>
        <mc:AlternateContent xmlns:mc="http://schemas.openxmlformats.org/markup-compatibility/2006" xmlns:a14="http://schemas.microsoft.com/office/drawing/2010/main">
          <mc:Choice Requires="a14">
            <p:sp>
              <p:nvSpPr>
                <p:cNvPr id="42" name="모서리가 둥근 직사각형 41"/>
                <p:cNvSpPr/>
                <p:nvPr/>
              </p:nvSpPr>
              <p:spPr>
                <a:xfrm>
                  <a:off x="3669641" y="5088143"/>
                  <a:ext cx="805663" cy="269536"/>
                </a:xfrm>
                <a:prstGeom prst="roundRect">
                  <a:avLst>
                    <a:gd name="adj" fmla="val 33461"/>
                  </a:avLst>
                </a:prstGeom>
                <a:solidFill>
                  <a:srgbClr val="FCF6F6"/>
                </a:solidFill>
                <a:ln w="6350">
                  <a:solidFill>
                    <a:schemeClr val="accent2">
                      <a:lumMod val="50000"/>
                      <a:alpha val="99000"/>
                    </a:schemeClr>
                  </a:solidFill>
                </a:ln>
                <a:effectLst>
                  <a:outerShdw blurRad="50800" dist="38100" dir="18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b="0" i="1" smtClean="0">
                            <a:solidFill>
                              <a:schemeClr val="tx1"/>
                            </a:solidFill>
                            <a:latin typeface="Cambria Math"/>
                          </a:rPr>
                          <m:t>𝑃</m:t>
                        </m:r>
                        <m:d>
                          <m:dPr>
                            <m:ctrlPr>
                              <a:rPr lang="en-US" altLang="ko-KR" sz="1200" i="1">
                                <a:solidFill>
                                  <a:schemeClr val="tx1"/>
                                </a:solidFill>
                                <a:latin typeface="Cambria Math"/>
                              </a:rPr>
                            </m:ctrlPr>
                          </m:dPr>
                          <m:e>
                            <m:sSub>
                              <m:sSubPr>
                                <m:ctrlPr>
                                  <a:rPr lang="en-US" altLang="ko-KR" sz="1200" i="1">
                                    <a:solidFill>
                                      <a:schemeClr val="tx1"/>
                                    </a:solidFill>
                                    <a:latin typeface="Cambria Math"/>
                                  </a:rPr>
                                </m:ctrlPr>
                              </m:sSubPr>
                              <m:e>
                                <m:r>
                                  <a:rPr lang="en-US" altLang="ko-KR" sz="1200" b="0" i="1">
                                    <a:solidFill>
                                      <a:schemeClr val="tx1"/>
                                    </a:solidFill>
                                    <a:latin typeface="Cambria Math"/>
                                  </a:rPr>
                                  <m:t>𝑧</m:t>
                                </m:r>
                              </m:e>
                              <m:sub>
                                <m:r>
                                  <a:rPr lang="en-US" altLang="ko-KR" sz="1200" b="0" i="1">
                                    <a:solidFill>
                                      <a:schemeClr val="tx1"/>
                                    </a:solidFill>
                                    <a:latin typeface="Cambria Math"/>
                                  </a:rPr>
                                  <m:t>𝑘</m:t>
                                </m:r>
                              </m:sub>
                            </m:sSub>
                          </m:e>
                          <m:e>
                            <m:sSub>
                              <m:sSubPr>
                                <m:ctrlPr>
                                  <a:rPr lang="en-US" altLang="ko-KR" sz="1200" i="1">
                                    <a:solidFill>
                                      <a:schemeClr val="tx1"/>
                                    </a:solidFill>
                                    <a:latin typeface="Cambria Math"/>
                                  </a:rPr>
                                </m:ctrlPr>
                              </m:sSubPr>
                              <m:e>
                                <m:r>
                                  <a:rPr lang="en-US" altLang="ko-KR" sz="1200" b="0" i="1">
                                    <a:solidFill>
                                      <a:schemeClr val="tx1"/>
                                    </a:solidFill>
                                    <a:latin typeface="Cambria Math"/>
                                  </a:rPr>
                                  <m:t>𝑤</m:t>
                                </m:r>
                              </m:e>
                              <m:sub>
                                <m:r>
                                  <a:rPr lang="en-US" altLang="ko-KR" sz="1200" b="0" i="1">
                                    <a:solidFill>
                                      <a:schemeClr val="tx1"/>
                                    </a:solidFill>
                                    <a:latin typeface="Cambria Math"/>
                                  </a:rPr>
                                  <m:t>𝑖</m:t>
                                </m:r>
                              </m:sub>
                            </m:sSub>
                            <m:sSub>
                              <m:sSubPr>
                                <m:ctrlPr>
                                  <a:rPr lang="en-US" altLang="ko-KR" sz="1200" i="1">
                                    <a:solidFill>
                                      <a:schemeClr val="tx1"/>
                                    </a:solidFill>
                                    <a:latin typeface="Cambria Math"/>
                                  </a:rPr>
                                </m:ctrlPr>
                              </m:sSubPr>
                              <m:e>
                                <m:r>
                                  <a:rPr lang="en-US" altLang="ko-KR" sz="1200" b="0" i="1">
                                    <a:solidFill>
                                      <a:schemeClr val="tx1"/>
                                    </a:solidFill>
                                    <a:latin typeface="Cambria Math"/>
                                  </a:rPr>
                                  <m:t>𝑑</m:t>
                                </m:r>
                              </m:e>
                              <m:sub>
                                <m:r>
                                  <a:rPr lang="en-US" altLang="ko-KR" sz="1200" b="0" i="1">
                                    <a:solidFill>
                                      <a:schemeClr val="tx1"/>
                                    </a:solidFill>
                                    <a:latin typeface="Cambria Math"/>
                                  </a:rPr>
                                  <m:t>𝑗</m:t>
                                </m:r>
                              </m:sub>
                            </m:sSub>
                          </m:e>
                        </m:d>
                      </m:oMath>
                    </m:oMathPara>
                  </a14:m>
                  <a:endParaRPr lang="ko-KR" altLang="en-US" sz="1200" i="1" dirty="0">
                    <a:solidFill>
                      <a:schemeClr val="tx1"/>
                    </a:solidFill>
                    <a:latin typeface="Cambria Math" pitchFamily="18" charset="0"/>
                    <a:ea typeface="Cambria Math" pitchFamily="18" charset="0"/>
                  </a:endParaRPr>
                </a:p>
              </p:txBody>
            </p:sp>
          </mc:Choice>
          <mc:Fallback xmlns="">
            <p:sp>
              <p:nvSpPr>
                <p:cNvPr id="42" name="모서리가 둥근 직사각형 41"/>
                <p:cNvSpPr>
                  <a:spLocks noRot="1" noChangeAspect="1" noMove="1" noResize="1" noEditPoints="1" noAdjustHandles="1" noChangeArrowheads="1" noChangeShapeType="1" noTextEdit="1"/>
                </p:cNvSpPr>
                <p:nvPr/>
              </p:nvSpPr>
              <p:spPr>
                <a:xfrm>
                  <a:off x="3669641" y="5088143"/>
                  <a:ext cx="805663" cy="269536"/>
                </a:xfrm>
                <a:prstGeom prst="roundRect">
                  <a:avLst>
                    <a:gd name="adj" fmla="val 33461"/>
                  </a:avLst>
                </a:prstGeom>
                <a:blipFill rotWithShape="1">
                  <a:blip r:embed="rId9"/>
                  <a:stretch>
                    <a:fillRect l="-1408"/>
                  </a:stretch>
                </a:blipFill>
                <a:ln w="6350">
                  <a:solidFill>
                    <a:schemeClr val="accent2">
                      <a:lumMod val="50000"/>
                      <a:alpha val="99000"/>
                    </a:schemeClr>
                  </a:solidFill>
                </a:ln>
                <a:effectLst>
                  <a:outerShdw blurRad="50800" dist="38100" dir="1800000" sx="94000" sy="94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모서리가 둥근 직사각형 47"/>
                <p:cNvSpPr/>
                <p:nvPr/>
              </p:nvSpPr>
              <p:spPr>
                <a:xfrm>
                  <a:off x="5269840" y="5088143"/>
                  <a:ext cx="805663" cy="269536"/>
                </a:xfrm>
                <a:prstGeom prst="roundRect">
                  <a:avLst>
                    <a:gd name="adj" fmla="val 33461"/>
                  </a:avLst>
                </a:prstGeom>
                <a:solidFill>
                  <a:srgbClr val="FCF6F6"/>
                </a:solidFill>
                <a:ln w="6350">
                  <a:solidFill>
                    <a:schemeClr val="accent2">
                      <a:lumMod val="50000"/>
                      <a:alpha val="99000"/>
                    </a:schemeClr>
                  </a:solidFill>
                </a:ln>
                <a:effectLst>
                  <a:outerShdw blurRad="50800" dist="38100" dir="18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b="0" i="1" smtClean="0">
                            <a:solidFill>
                              <a:schemeClr val="tx1"/>
                            </a:solidFill>
                            <a:latin typeface="Cambria Math"/>
                          </a:rPr>
                          <m:t>𝑃</m:t>
                        </m:r>
                        <m:d>
                          <m:dPr>
                            <m:ctrlPr>
                              <a:rPr lang="en-US" altLang="ko-KR" sz="1200" i="1">
                                <a:solidFill>
                                  <a:schemeClr val="tx1"/>
                                </a:solidFill>
                                <a:latin typeface="Cambria Math"/>
                              </a:rPr>
                            </m:ctrlPr>
                          </m:dPr>
                          <m:e>
                            <m:sSub>
                              <m:sSubPr>
                                <m:ctrlPr>
                                  <a:rPr lang="en-US" altLang="ko-KR" sz="1200" i="1">
                                    <a:solidFill>
                                      <a:schemeClr val="tx1"/>
                                    </a:solidFill>
                                    <a:latin typeface="Cambria Math"/>
                                  </a:rPr>
                                </m:ctrlPr>
                              </m:sSubPr>
                              <m:e>
                                <m:r>
                                  <a:rPr lang="en-US" altLang="ko-KR" sz="1200" b="0" i="1">
                                    <a:solidFill>
                                      <a:schemeClr val="tx1"/>
                                    </a:solidFill>
                                    <a:latin typeface="Cambria Math"/>
                                  </a:rPr>
                                  <m:t>𝑧</m:t>
                                </m:r>
                              </m:e>
                              <m:sub>
                                <m:r>
                                  <a:rPr lang="en-US" altLang="ko-KR" sz="1200" b="0" i="1">
                                    <a:solidFill>
                                      <a:schemeClr val="tx1"/>
                                    </a:solidFill>
                                    <a:latin typeface="Cambria Math"/>
                                  </a:rPr>
                                  <m:t>𝑘</m:t>
                                </m:r>
                              </m:sub>
                            </m:sSub>
                          </m:e>
                          <m:e>
                            <m:sSub>
                              <m:sSubPr>
                                <m:ctrlPr>
                                  <a:rPr lang="en-US" altLang="ko-KR" sz="1200" i="1">
                                    <a:solidFill>
                                      <a:schemeClr val="tx1"/>
                                    </a:solidFill>
                                    <a:latin typeface="Cambria Math"/>
                                  </a:rPr>
                                </m:ctrlPr>
                              </m:sSubPr>
                              <m:e>
                                <m:r>
                                  <a:rPr lang="en-US" altLang="ko-KR" sz="1200" b="0" i="1">
                                    <a:solidFill>
                                      <a:schemeClr val="tx1"/>
                                    </a:solidFill>
                                    <a:latin typeface="Cambria Math"/>
                                  </a:rPr>
                                  <m:t>𝑤</m:t>
                                </m:r>
                              </m:e>
                              <m:sub>
                                <m:r>
                                  <a:rPr lang="en-US" altLang="ko-KR" sz="1200" b="0" i="1">
                                    <a:solidFill>
                                      <a:schemeClr val="tx1"/>
                                    </a:solidFill>
                                    <a:latin typeface="Cambria Math"/>
                                  </a:rPr>
                                  <m:t>𝑖</m:t>
                                </m:r>
                              </m:sub>
                            </m:sSub>
                            <m:sSub>
                              <m:sSubPr>
                                <m:ctrlPr>
                                  <a:rPr lang="en-US" altLang="ko-KR" sz="1200" i="1">
                                    <a:solidFill>
                                      <a:schemeClr val="tx1"/>
                                    </a:solidFill>
                                    <a:latin typeface="Cambria Math"/>
                                  </a:rPr>
                                </m:ctrlPr>
                              </m:sSubPr>
                              <m:e>
                                <m:r>
                                  <a:rPr lang="en-US" altLang="ko-KR" sz="1200" b="0" i="1">
                                    <a:solidFill>
                                      <a:schemeClr val="tx1"/>
                                    </a:solidFill>
                                    <a:latin typeface="Cambria Math"/>
                                  </a:rPr>
                                  <m:t>𝑑</m:t>
                                </m:r>
                              </m:e>
                              <m:sub>
                                <m:r>
                                  <a:rPr lang="en-US" altLang="ko-KR" sz="1200" b="0" i="1">
                                    <a:solidFill>
                                      <a:schemeClr val="tx1"/>
                                    </a:solidFill>
                                    <a:latin typeface="Cambria Math"/>
                                  </a:rPr>
                                  <m:t>𝑗</m:t>
                                </m:r>
                              </m:sub>
                            </m:sSub>
                          </m:e>
                        </m:d>
                      </m:oMath>
                    </m:oMathPara>
                  </a14:m>
                  <a:endParaRPr lang="ko-KR" altLang="en-US" sz="1200" i="1" dirty="0">
                    <a:solidFill>
                      <a:schemeClr val="tx1"/>
                    </a:solidFill>
                    <a:latin typeface="Cambria Math" pitchFamily="18" charset="0"/>
                    <a:ea typeface="Cambria Math" pitchFamily="18" charset="0"/>
                  </a:endParaRPr>
                </a:p>
              </p:txBody>
            </p:sp>
          </mc:Choice>
          <mc:Fallback xmlns="">
            <p:sp>
              <p:nvSpPr>
                <p:cNvPr id="48" name="모서리가 둥근 직사각형 47"/>
                <p:cNvSpPr>
                  <a:spLocks noRot="1" noChangeAspect="1" noMove="1" noResize="1" noEditPoints="1" noAdjustHandles="1" noChangeArrowheads="1" noChangeShapeType="1" noTextEdit="1"/>
                </p:cNvSpPr>
                <p:nvPr/>
              </p:nvSpPr>
              <p:spPr>
                <a:xfrm>
                  <a:off x="5269840" y="5088143"/>
                  <a:ext cx="805663" cy="269536"/>
                </a:xfrm>
                <a:prstGeom prst="roundRect">
                  <a:avLst>
                    <a:gd name="adj" fmla="val 33461"/>
                  </a:avLst>
                </a:prstGeom>
                <a:blipFill rotWithShape="1">
                  <a:blip r:embed="rId10"/>
                  <a:stretch>
                    <a:fillRect l="-699"/>
                  </a:stretch>
                </a:blipFill>
                <a:ln w="6350">
                  <a:solidFill>
                    <a:schemeClr val="accent2">
                      <a:lumMod val="50000"/>
                      <a:alpha val="99000"/>
                    </a:schemeClr>
                  </a:solidFill>
                </a:ln>
                <a:effectLst>
                  <a:outerShdw blurRad="50800" dist="38100" dir="1800000" sx="94000" sy="94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모서리가 둥근 직사각형 49"/>
                <p:cNvSpPr/>
                <p:nvPr/>
              </p:nvSpPr>
              <p:spPr>
                <a:xfrm>
                  <a:off x="6859153" y="5088143"/>
                  <a:ext cx="805663" cy="269536"/>
                </a:xfrm>
                <a:prstGeom prst="roundRect">
                  <a:avLst>
                    <a:gd name="adj" fmla="val 33461"/>
                  </a:avLst>
                </a:prstGeom>
                <a:solidFill>
                  <a:srgbClr val="FCF6F6"/>
                </a:solidFill>
                <a:ln w="6350">
                  <a:solidFill>
                    <a:schemeClr val="accent2">
                      <a:lumMod val="50000"/>
                      <a:alpha val="99000"/>
                    </a:schemeClr>
                  </a:solidFill>
                </a:ln>
                <a:effectLst>
                  <a:outerShdw blurRad="50800" dist="38100" dir="1800000" sx="94000" sy="9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b="0" i="1" smtClean="0">
                            <a:solidFill>
                              <a:schemeClr val="tx1"/>
                            </a:solidFill>
                            <a:latin typeface="Cambria Math"/>
                          </a:rPr>
                          <m:t>𝑃</m:t>
                        </m:r>
                        <m:d>
                          <m:dPr>
                            <m:ctrlPr>
                              <a:rPr lang="en-US" altLang="ko-KR" sz="1200" i="1">
                                <a:solidFill>
                                  <a:schemeClr val="tx1"/>
                                </a:solidFill>
                                <a:latin typeface="Cambria Math"/>
                              </a:rPr>
                            </m:ctrlPr>
                          </m:dPr>
                          <m:e>
                            <m:sSub>
                              <m:sSubPr>
                                <m:ctrlPr>
                                  <a:rPr lang="en-US" altLang="ko-KR" sz="1200" i="1">
                                    <a:solidFill>
                                      <a:schemeClr val="tx1"/>
                                    </a:solidFill>
                                    <a:latin typeface="Cambria Math"/>
                                  </a:rPr>
                                </m:ctrlPr>
                              </m:sSubPr>
                              <m:e>
                                <m:r>
                                  <a:rPr lang="en-US" altLang="ko-KR" sz="1200" b="0" i="1">
                                    <a:solidFill>
                                      <a:schemeClr val="tx1"/>
                                    </a:solidFill>
                                    <a:latin typeface="Cambria Math"/>
                                  </a:rPr>
                                  <m:t>𝑧</m:t>
                                </m:r>
                              </m:e>
                              <m:sub>
                                <m:r>
                                  <a:rPr lang="en-US" altLang="ko-KR" sz="1200" b="0" i="1">
                                    <a:solidFill>
                                      <a:schemeClr val="tx1"/>
                                    </a:solidFill>
                                    <a:latin typeface="Cambria Math"/>
                                  </a:rPr>
                                  <m:t>𝑘</m:t>
                                </m:r>
                              </m:sub>
                            </m:sSub>
                          </m:e>
                          <m:e>
                            <m:sSub>
                              <m:sSubPr>
                                <m:ctrlPr>
                                  <a:rPr lang="en-US" altLang="ko-KR" sz="1200" i="1">
                                    <a:solidFill>
                                      <a:schemeClr val="tx1"/>
                                    </a:solidFill>
                                    <a:latin typeface="Cambria Math"/>
                                  </a:rPr>
                                </m:ctrlPr>
                              </m:sSubPr>
                              <m:e>
                                <m:r>
                                  <a:rPr lang="en-US" altLang="ko-KR" sz="1200" b="0" i="1">
                                    <a:solidFill>
                                      <a:schemeClr val="tx1"/>
                                    </a:solidFill>
                                    <a:latin typeface="Cambria Math"/>
                                  </a:rPr>
                                  <m:t>𝑤</m:t>
                                </m:r>
                              </m:e>
                              <m:sub>
                                <m:r>
                                  <a:rPr lang="en-US" altLang="ko-KR" sz="1200" b="0" i="1">
                                    <a:solidFill>
                                      <a:schemeClr val="tx1"/>
                                    </a:solidFill>
                                    <a:latin typeface="Cambria Math"/>
                                  </a:rPr>
                                  <m:t>𝑖</m:t>
                                </m:r>
                              </m:sub>
                            </m:sSub>
                            <m:sSub>
                              <m:sSubPr>
                                <m:ctrlPr>
                                  <a:rPr lang="en-US" altLang="ko-KR" sz="1200" i="1">
                                    <a:solidFill>
                                      <a:schemeClr val="tx1"/>
                                    </a:solidFill>
                                    <a:latin typeface="Cambria Math"/>
                                  </a:rPr>
                                </m:ctrlPr>
                              </m:sSubPr>
                              <m:e>
                                <m:r>
                                  <a:rPr lang="en-US" altLang="ko-KR" sz="1200" b="0" i="1">
                                    <a:solidFill>
                                      <a:schemeClr val="tx1"/>
                                    </a:solidFill>
                                    <a:latin typeface="Cambria Math"/>
                                  </a:rPr>
                                  <m:t>𝑑</m:t>
                                </m:r>
                              </m:e>
                              <m:sub>
                                <m:r>
                                  <a:rPr lang="en-US" altLang="ko-KR" sz="1200" b="0" i="1">
                                    <a:solidFill>
                                      <a:schemeClr val="tx1"/>
                                    </a:solidFill>
                                    <a:latin typeface="Cambria Math"/>
                                  </a:rPr>
                                  <m:t>𝑗</m:t>
                                </m:r>
                              </m:sub>
                            </m:sSub>
                          </m:e>
                        </m:d>
                      </m:oMath>
                    </m:oMathPara>
                  </a14:m>
                  <a:endParaRPr lang="ko-KR" altLang="en-US" sz="1200" i="1" dirty="0">
                    <a:solidFill>
                      <a:schemeClr val="tx1"/>
                    </a:solidFill>
                    <a:latin typeface="Cambria Math" pitchFamily="18" charset="0"/>
                    <a:ea typeface="Cambria Math" pitchFamily="18" charset="0"/>
                  </a:endParaRPr>
                </a:p>
              </p:txBody>
            </p:sp>
          </mc:Choice>
          <mc:Fallback xmlns="">
            <p:sp>
              <p:nvSpPr>
                <p:cNvPr id="50" name="모서리가 둥근 직사각형 49"/>
                <p:cNvSpPr>
                  <a:spLocks noRot="1" noChangeAspect="1" noMove="1" noResize="1" noEditPoints="1" noAdjustHandles="1" noChangeArrowheads="1" noChangeShapeType="1" noTextEdit="1"/>
                </p:cNvSpPr>
                <p:nvPr/>
              </p:nvSpPr>
              <p:spPr>
                <a:xfrm>
                  <a:off x="6859153" y="5088143"/>
                  <a:ext cx="805663" cy="269536"/>
                </a:xfrm>
                <a:prstGeom prst="roundRect">
                  <a:avLst>
                    <a:gd name="adj" fmla="val 33461"/>
                  </a:avLst>
                </a:prstGeom>
                <a:blipFill rotWithShape="1">
                  <a:blip r:embed="rId11"/>
                  <a:stretch>
                    <a:fillRect l="-704"/>
                  </a:stretch>
                </a:blipFill>
                <a:ln w="6350">
                  <a:solidFill>
                    <a:schemeClr val="accent2">
                      <a:lumMod val="50000"/>
                      <a:alpha val="99000"/>
                    </a:schemeClr>
                  </a:solidFill>
                </a:ln>
                <a:effectLst>
                  <a:outerShdw blurRad="50800" dist="38100" dir="1800000" sx="94000" sy="94000" algn="tl" rotWithShape="0">
                    <a:prstClr val="black">
                      <a:alpha val="40000"/>
                    </a:prstClr>
                  </a:outerShdw>
                </a:effectLst>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8" name="모서리가 둥근 직사각형 57"/>
              <p:cNvSpPr/>
              <p:nvPr/>
            </p:nvSpPr>
            <p:spPr>
              <a:xfrm>
                <a:off x="3203848" y="3064120"/>
                <a:ext cx="4702626" cy="680743"/>
              </a:xfrm>
              <a:prstGeom prst="roundRect">
                <a:avLst>
                  <a:gd name="adj" fmla="val 4655"/>
                </a:avLst>
              </a:prstGeom>
              <a:solidFill>
                <a:srgbClr val="F0F5FA"/>
              </a:solidFill>
              <a:ln w="952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600" b="1" i="1" smtClean="0">
                          <a:solidFill>
                            <a:srgbClr val="0070C0"/>
                          </a:solidFill>
                          <a:latin typeface="Cambria Math"/>
                        </a:rPr>
                        <m:t>𝑬</m:t>
                      </m:r>
                      <m:d>
                        <m:dPr>
                          <m:ctrlPr>
                            <a:rPr lang="en-US" altLang="ko-KR" sz="1600" b="1" i="1" smtClean="0">
                              <a:solidFill>
                                <a:srgbClr val="0070C0"/>
                              </a:solidFill>
                              <a:latin typeface="Cambria Math"/>
                            </a:rPr>
                          </m:ctrlPr>
                        </m:dPr>
                        <m:e>
                          <m:r>
                            <a:rPr lang="en-US" altLang="ko-KR" sz="1600" b="1" i="1" smtClean="0">
                              <a:solidFill>
                                <a:srgbClr val="0070C0"/>
                              </a:solidFill>
                              <a:latin typeface="Cambria Math"/>
                            </a:rPr>
                            <m:t>                                                            </m:t>
                          </m:r>
                        </m:e>
                      </m:d>
                      <m:r>
                        <a:rPr lang="en-US" altLang="ko-KR" sz="1600" b="1" i="1" smtClean="0">
                          <a:solidFill>
                            <a:srgbClr val="0070C0"/>
                          </a:solidFill>
                          <a:latin typeface="Cambria Math"/>
                        </a:rPr>
                        <m:t> </m:t>
                      </m:r>
                    </m:oMath>
                  </m:oMathPara>
                </a14:m>
                <a:endParaRPr lang="ko-KR" altLang="en-US" sz="1600" b="1" i="1" dirty="0">
                  <a:solidFill>
                    <a:schemeClr val="tx1">
                      <a:lumMod val="95000"/>
                      <a:lumOff val="5000"/>
                    </a:schemeClr>
                  </a:solidFill>
                  <a:latin typeface="Cambria Math" pitchFamily="18" charset="0"/>
                  <a:ea typeface="Cambria Math" pitchFamily="18" charset="0"/>
                </a:endParaRPr>
              </a:p>
            </p:txBody>
          </p:sp>
        </mc:Choice>
        <mc:Fallback xmlns="">
          <p:sp>
            <p:nvSpPr>
              <p:cNvPr id="58" name="모서리가 둥근 직사각형 57"/>
              <p:cNvSpPr>
                <a:spLocks noRot="1" noChangeAspect="1" noMove="1" noResize="1" noEditPoints="1" noAdjustHandles="1" noChangeArrowheads="1" noChangeShapeType="1" noTextEdit="1"/>
              </p:cNvSpPr>
              <p:nvPr/>
            </p:nvSpPr>
            <p:spPr>
              <a:xfrm>
                <a:off x="3203848" y="3064120"/>
                <a:ext cx="4702626" cy="680743"/>
              </a:xfrm>
              <a:prstGeom prst="roundRect">
                <a:avLst>
                  <a:gd name="adj" fmla="val 4655"/>
                </a:avLst>
              </a:prstGeom>
              <a:blipFill rotWithShape="1">
                <a:blip r:embed="rId12"/>
                <a:stretch>
                  <a:fillRect/>
                </a:stretch>
              </a:blipFill>
              <a:ln w="9525">
                <a:solidFill>
                  <a:schemeClr val="tx1">
                    <a:lumMod val="50000"/>
                    <a:lumOff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모서리가 둥근 직사각형 61"/>
              <p:cNvSpPr/>
              <p:nvPr/>
            </p:nvSpPr>
            <p:spPr>
              <a:xfrm>
                <a:off x="3608692" y="5845721"/>
                <a:ext cx="703426" cy="269536"/>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b="1" i="1" smtClean="0">
                          <a:solidFill>
                            <a:schemeClr val="tx1"/>
                          </a:solidFill>
                          <a:latin typeface="Cambria Math"/>
                        </a:rPr>
                        <m:t>𝑷</m:t>
                      </m:r>
                      <m:d>
                        <m:dPr>
                          <m:ctrlPr>
                            <a:rPr lang="en-US" altLang="ko-KR" sz="1200" b="1" i="1">
                              <a:solidFill>
                                <a:schemeClr val="tx1"/>
                              </a:solidFill>
                              <a:latin typeface="Cambria Math"/>
                            </a:rPr>
                          </m:ctrlPr>
                        </m:dPr>
                        <m:e>
                          <m:sSub>
                            <m:sSubPr>
                              <m:ctrlPr>
                                <a:rPr lang="en-US" altLang="ko-KR" sz="1200" b="1" i="1">
                                  <a:solidFill>
                                    <a:schemeClr val="tx1"/>
                                  </a:solidFill>
                                  <a:latin typeface="Cambria Math"/>
                                </a:rPr>
                              </m:ctrlPr>
                            </m:sSubPr>
                            <m:e>
                              <m:r>
                                <a:rPr lang="en-US" altLang="ko-KR" sz="1200" b="1" i="1">
                                  <a:solidFill>
                                    <a:schemeClr val="tx1"/>
                                  </a:solidFill>
                                  <a:latin typeface="Cambria Math"/>
                                </a:rPr>
                                <m:t>𝒛</m:t>
                              </m:r>
                            </m:e>
                            <m:sub>
                              <m:r>
                                <a:rPr lang="en-US" altLang="ko-KR" sz="1200" b="1" i="1">
                                  <a:solidFill>
                                    <a:schemeClr val="tx1"/>
                                  </a:solidFill>
                                  <a:latin typeface="Cambria Math"/>
                                </a:rPr>
                                <m:t>𝒌</m:t>
                              </m:r>
                            </m:sub>
                          </m:sSub>
                        </m:e>
                      </m:d>
                    </m:oMath>
                  </m:oMathPara>
                </a14:m>
                <a:endParaRPr lang="ko-KR" altLang="en-US" sz="1200" b="1" i="1" dirty="0">
                  <a:solidFill>
                    <a:schemeClr val="tx1"/>
                  </a:solidFill>
                  <a:latin typeface="Cambria Math" pitchFamily="18" charset="0"/>
                  <a:ea typeface="Cambria Math" pitchFamily="18" charset="0"/>
                </a:endParaRPr>
              </a:p>
            </p:txBody>
          </p:sp>
        </mc:Choice>
        <mc:Fallback xmlns="">
          <p:sp>
            <p:nvSpPr>
              <p:cNvPr id="62" name="모서리가 둥근 직사각형 61"/>
              <p:cNvSpPr>
                <a:spLocks noRot="1" noChangeAspect="1" noMove="1" noResize="1" noEditPoints="1" noAdjustHandles="1" noChangeArrowheads="1" noChangeShapeType="1" noTextEdit="1"/>
              </p:cNvSpPr>
              <p:nvPr/>
            </p:nvSpPr>
            <p:spPr>
              <a:xfrm>
                <a:off x="3608692" y="5845721"/>
                <a:ext cx="703426" cy="269536"/>
              </a:xfrm>
              <a:prstGeom prst="roundRect">
                <a:avLst>
                  <a:gd name="adj" fmla="val 33461"/>
                </a:avLst>
              </a:prstGeom>
              <a:blipFill rotWithShape="1">
                <a:blip r:embed="rId13"/>
                <a:stretch>
                  <a:fillRect/>
                </a:stretch>
              </a:blipFill>
              <a:ln w="6350">
                <a:solidFill>
                  <a:schemeClr val="bg1">
                    <a:lumMod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모서리가 둥근 직사각형 62"/>
              <p:cNvSpPr/>
              <p:nvPr/>
            </p:nvSpPr>
            <p:spPr>
              <a:xfrm>
                <a:off x="5203448" y="5845721"/>
                <a:ext cx="703426" cy="269536"/>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b="1" i="1" smtClean="0">
                          <a:solidFill>
                            <a:schemeClr val="tx1"/>
                          </a:solidFill>
                          <a:latin typeface="Cambria Math"/>
                        </a:rPr>
                        <m:t>𝑷</m:t>
                      </m:r>
                      <m:d>
                        <m:dPr>
                          <m:ctrlPr>
                            <a:rPr lang="en-US" altLang="ko-KR" sz="1200" b="1" i="1">
                              <a:solidFill>
                                <a:schemeClr val="tx1"/>
                              </a:solidFill>
                              <a:latin typeface="Cambria Math"/>
                            </a:rPr>
                          </m:ctrlPr>
                        </m:dPr>
                        <m:e>
                          <m:sSub>
                            <m:sSubPr>
                              <m:ctrlPr>
                                <a:rPr lang="en-US" altLang="ko-KR" sz="1200" b="1" i="1">
                                  <a:solidFill>
                                    <a:schemeClr val="tx1"/>
                                  </a:solidFill>
                                  <a:latin typeface="Cambria Math"/>
                                </a:rPr>
                              </m:ctrlPr>
                            </m:sSubPr>
                            <m:e>
                              <m:r>
                                <a:rPr lang="en-US" altLang="ko-KR" sz="1200" b="1" i="1">
                                  <a:solidFill>
                                    <a:schemeClr val="tx1"/>
                                  </a:solidFill>
                                  <a:latin typeface="Cambria Math"/>
                                </a:rPr>
                                <m:t>𝒘</m:t>
                              </m:r>
                            </m:e>
                            <m:sub>
                              <m:r>
                                <a:rPr lang="en-US" altLang="ko-KR" sz="1200" b="1" i="1">
                                  <a:solidFill>
                                    <a:schemeClr val="tx1"/>
                                  </a:solidFill>
                                  <a:latin typeface="Cambria Math"/>
                                </a:rPr>
                                <m:t>𝒊</m:t>
                              </m:r>
                            </m:sub>
                          </m:sSub>
                        </m:e>
                        <m:e>
                          <m:sSub>
                            <m:sSubPr>
                              <m:ctrlPr>
                                <a:rPr lang="en-US" altLang="ko-KR" sz="1200" b="1" i="1">
                                  <a:solidFill>
                                    <a:schemeClr val="tx1"/>
                                  </a:solidFill>
                                  <a:latin typeface="Cambria Math"/>
                                </a:rPr>
                              </m:ctrlPr>
                            </m:sSubPr>
                            <m:e>
                              <m:r>
                                <a:rPr lang="en-US" altLang="ko-KR" sz="1200" b="1" i="1">
                                  <a:solidFill>
                                    <a:schemeClr val="tx1"/>
                                  </a:solidFill>
                                  <a:latin typeface="Cambria Math"/>
                                </a:rPr>
                                <m:t>𝒛</m:t>
                              </m:r>
                            </m:e>
                            <m:sub>
                              <m:r>
                                <a:rPr lang="en-US" altLang="ko-KR" sz="1200" b="1" i="1">
                                  <a:solidFill>
                                    <a:schemeClr val="tx1"/>
                                  </a:solidFill>
                                  <a:latin typeface="Cambria Math"/>
                                </a:rPr>
                                <m:t>𝒌</m:t>
                              </m:r>
                            </m:sub>
                          </m:sSub>
                        </m:e>
                      </m:d>
                    </m:oMath>
                  </m:oMathPara>
                </a14:m>
                <a:endParaRPr lang="ko-KR" altLang="en-US" sz="1200" b="1" i="1" dirty="0">
                  <a:solidFill>
                    <a:schemeClr val="tx1"/>
                  </a:solidFill>
                  <a:latin typeface="Cambria Math" pitchFamily="18" charset="0"/>
                  <a:ea typeface="Cambria Math" pitchFamily="18" charset="0"/>
                </a:endParaRPr>
              </a:p>
            </p:txBody>
          </p:sp>
        </mc:Choice>
        <mc:Fallback xmlns="">
          <p:sp>
            <p:nvSpPr>
              <p:cNvPr id="63" name="모서리가 둥근 직사각형 62"/>
              <p:cNvSpPr>
                <a:spLocks noRot="1" noChangeAspect="1" noMove="1" noResize="1" noEditPoints="1" noAdjustHandles="1" noChangeArrowheads="1" noChangeShapeType="1" noTextEdit="1"/>
              </p:cNvSpPr>
              <p:nvPr/>
            </p:nvSpPr>
            <p:spPr>
              <a:xfrm>
                <a:off x="5203448" y="5845721"/>
                <a:ext cx="703426" cy="269536"/>
              </a:xfrm>
              <a:prstGeom prst="roundRect">
                <a:avLst>
                  <a:gd name="adj" fmla="val 33461"/>
                </a:avLst>
              </a:prstGeom>
              <a:blipFill rotWithShape="1">
                <a:blip r:embed="rId14"/>
                <a:stretch>
                  <a:fillRect/>
                </a:stretch>
              </a:blipFill>
              <a:ln w="6350">
                <a:solidFill>
                  <a:schemeClr val="bg1">
                    <a:lumMod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모서리가 둥근 직사각형 63"/>
              <p:cNvSpPr/>
              <p:nvPr/>
            </p:nvSpPr>
            <p:spPr>
              <a:xfrm>
                <a:off x="6798204" y="5845721"/>
                <a:ext cx="703426" cy="269536"/>
              </a:xfrm>
              <a:prstGeom prst="roundRect">
                <a:avLst>
                  <a:gd name="adj" fmla="val 33461"/>
                </a:avLst>
              </a:prstGeom>
              <a:solidFill>
                <a:schemeClr val="bg1"/>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b="1" i="1" smtClean="0">
                          <a:solidFill>
                            <a:schemeClr val="tx1"/>
                          </a:solidFill>
                          <a:latin typeface="Cambria Math"/>
                        </a:rPr>
                        <m:t>𝑷</m:t>
                      </m:r>
                      <m:d>
                        <m:dPr>
                          <m:ctrlPr>
                            <a:rPr lang="en-US" altLang="ko-KR" sz="1200" b="1" i="1">
                              <a:solidFill>
                                <a:schemeClr val="tx1"/>
                              </a:solidFill>
                              <a:latin typeface="Cambria Math"/>
                            </a:rPr>
                          </m:ctrlPr>
                        </m:dPr>
                        <m:e>
                          <m:sSub>
                            <m:sSubPr>
                              <m:ctrlPr>
                                <a:rPr lang="en-US" altLang="ko-KR" sz="1200" b="1" i="1">
                                  <a:solidFill>
                                    <a:schemeClr val="tx1"/>
                                  </a:solidFill>
                                  <a:latin typeface="Cambria Math"/>
                                </a:rPr>
                              </m:ctrlPr>
                            </m:sSubPr>
                            <m:e>
                              <m:r>
                                <a:rPr lang="en-US" altLang="ko-KR" sz="1200" b="1" i="1">
                                  <a:solidFill>
                                    <a:schemeClr val="tx1"/>
                                  </a:solidFill>
                                  <a:latin typeface="Cambria Math"/>
                                </a:rPr>
                                <m:t>𝒅</m:t>
                              </m:r>
                            </m:e>
                            <m:sub>
                              <m:r>
                                <a:rPr lang="en-US" altLang="ko-KR" sz="1200" b="1" i="1">
                                  <a:solidFill>
                                    <a:schemeClr val="tx1"/>
                                  </a:solidFill>
                                  <a:latin typeface="Cambria Math"/>
                                </a:rPr>
                                <m:t>𝒋</m:t>
                              </m:r>
                            </m:sub>
                          </m:sSub>
                        </m:e>
                        <m:e>
                          <m:sSub>
                            <m:sSubPr>
                              <m:ctrlPr>
                                <a:rPr lang="en-US" altLang="ko-KR" sz="1200" b="1" i="1">
                                  <a:solidFill>
                                    <a:schemeClr val="tx1"/>
                                  </a:solidFill>
                                  <a:latin typeface="Cambria Math"/>
                                </a:rPr>
                              </m:ctrlPr>
                            </m:sSubPr>
                            <m:e>
                              <m:r>
                                <a:rPr lang="en-US" altLang="ko-KR" sz="1200" b="1" i="1">
                                  <a:solidFill>
                                    <a:schemeClr val="tx1"/>
                                  </a:solidFill>
                                  <a:latin typeface="Cambria Math"/>
                                </a:rPr>
                                <m:t>𝒛</m:t>
                              </m:r>
                            </m:e>
                            <m:sub>
                              <m:r>
                                <a:rPr lang="en-US" altLang="ko-KR" sz="1200" b="1" i="1">
                                  <a:solidFill>
                                    <a:schemeClr val="tx1"/>
                                  </a:solidFill>
                                  <a:latin typeface="Cambria Math"/>
                                </a:rPr>
                                <m:t>𝒌</m:t>
                              </m:r>
                            </m:sub>
                          </m:sSub>
                        </m:e>
                      </m:d>
                    </m:oMath>
                  </m:oMathPara>
                </a14:m>
                <a:endParaRPr lang="ko-KR" altLang="en-US" sz="1200" b="1" i="1" dirty="0">
                  <a:solidFill>
                    <a:schemeClr val="tx1"/>
                  </a:solidFill>
                  <a:latin typeface="Cambria Math" pitchFamily="18" charset="0"/>
                  <a:ea typeface="Cambria Math" pitchFamily="18" charset="0"/>
                </a:endParaRPr>
              </a:p>
            </p:txBody>
          </p:sp>
        </mc:Choice>
        <mc:Fallback xmlns="">
          <p:sp>
            <p:nvSpPr>
              <p:cNvPr id="64" name="모서리가 둥근 직사각형 63"/>
              <p:cNvSpPr>
                <a:spLocks noRot="1" noChangeAspect="1" noMove="1" noResize="1" noEditPoints="1" noAdjustHandles="1" noChangeArrowheads="1" noChangeShapeType="1" noTextEdit="1"/>
              </p:cNvSpPr>
              <p:nvPr/>
            </p:nvSpPr>
            <p:spPr>
              <a:xfrm>
                <a:off x="6798204" y="5845721"/>
                <a:ext cx="703426" cy="269536"/>
              </a:xfrm>
              <a:prstGeom prst="roundRect">
                <a:avLst>
                  <a:gd name="adj" fmla="val 33461"/>
                </a:avLst>
              </a:prstGeom>
              <a:blipFill rotWithShape="1">
                <a:blip r:embed="rId15"/>
                <a:stretch>
                  <a:fillRect/>
                </a:stretch>
              </a:blipFill>
              <a:ln w="6350">
                <a:solidFill>
                  <a:schemeClr val="bg1">
                    <a:lumMod val="50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모서리가 둥근 직사각형 64"/>
              <p:cNvSpPr/>
              <p:nvPr/>
            </p:nvSpPr>
            <p:spPr>
              <a:xfrm>
                <a:off x="5120234" y="4107046"/>
                <a:ext cx="886976" cy="269536"/>
              </a:xfrm>
              <a:prstGeom prst="roundRect">
                <a:avLst>
                  <a:gd name="adj" fmla="val 33461"/>
                </a:avLst>
              </a:prstGeom>
              <a:solidFill>
                <a:schemeClr val="bg1"/>
              </a:solidFill>
              <a:ln w="6350">
                <a:solidFill>
                  <a:schemeClr val="tx1">
                    <a:lumMod val="50000"/>
                    <a:lumOff val="50000"/>
                    <a:alpha val="99000"/>
                  </a:schemeClr>
                </a:solidFill>
              </a:ln>
              <a:effectLst>
                <a:outerShdw blurRad="50800" dist="381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b="0" i="1" smtClean="0">
                          <a:solidFill>
                            <a:schemeClr val="tx1"/>
                          </a:solidFill>
                          <a:latin typeface="Cambria Math"/>
                        </a:rPr>
                        <m:t>𝑃</m:t>
                      </m:r>
                      <m:d>
                        <m:dPr>
                          <m:ctrlPr>
                            <a:rPr lang="en-US" altLang="ko-KR" sz="1200" i="1">
                              <a:solidFill>
                                <a:schemeClr val="tx1"/>
                              </a:solidFill>
                              <a:latin typeface="Cambria Math"/>
                            </a:rPr>
                          </m:ctrlPr>
                        </m:dPr>
                        <m:e>
                          <m:sSub>
                            <m:sSubPr>
                              <m:ctrlPr>
                                <a:rPr lang="en-US" altLang="ko-KR" sz="1200" i="1">
                                  <a:solidFill>
                                    <a:schemeClr val="tx1"/>
                                  </a:solidFill>
                                  <a:latin typeface="Cambria Math"/>
                                </a:rPr>
                              </m:ctrlPr>
                            </m:sSubPr>
                            <m:e>
                              <m:r>
                                <a:rPr lang="en-US" altLang="ko-KR" sz="1200" b="0" i="1">
                                  <a:solidFill>
                                    <a:schemeClr val="tx1"/>
                                  </a:solidFill>
                                  <a:latin typeface="Cambria Math"/>
                                </a:rPr>
                                <m:t>𝑧</m:t>
                              </m:r>
                            </m:e>
                            <m:sub>
                              <m:r>
                                <a:rPr lang="en-US" altLang="ko-KR" sz="1200" b="0" i="1">
                                  <a:solidFill>
                                    <a:schemeClr val="tx1"/>
                                  </a:solidFill>
                                  <a:latin typeface="Cambria Math"/>
                                </a:rPr>
                                <m:t>𝑘</m:t>
                              </m:r>
                            </m:sub>
                          </m:sSub>
                        </m:e>
                        <m:e>
                          <m:sSub>
                            <m:sSubPr>
                              <m:ctrlPr>
                                <a:rPr lang="en-US" altLang="ko-KR" sz="1200" i="1">
                                  <a:solidFill>
                                    <a:schemeClr val="tx1"/>
                                  </a:solidFill>
                                  <a:latin typeface="Cambria Math"/>
                                </a:rPr>
                              </m:ctrlPr>
                            </m:sSubPr>
                            <m:e>
                              <m:r>
                                <a:rPr lang="en-US" altLang="ko-KR" sz="1200" b="0" i="1">
                                  <a:solidFill>
                                    <a:schemeClr val="tx1"/>
                                  </a:solidFill>
                                  <a:latin typeface="Cambria Math"/>
                                </a:rPr>
                                <m:t>𝑤</m:t>
                              </m:r>
                            </m:e>
                            <m:sub>
                              <m:r>
                                <a:rPr lang="en-US" altLang="ko-KR" sz="1200" b="0" i="1">
                                  <a:solidFill>
                                    <a:schemeClr val="tx1"/>
                                  </a:solidFill>
                                  <a:latin typeface="Cambria Math"/>
                                </a:rPr>
                                <m:t>𝑖</m:t>
                              </m:r>
                            </m:sub>
                          </m:sSub>
                          <m:sSub>
                            <m:sSubPr>
                              <m:ctrlPr>
                                <a:rPr lang="en-US" altLang="ko-KR" sz="1200" i="1">
                                  <a:solidFill>
                                    <a:schemeClr val="tx1"/>
                                  </a:solidFill>
                                  <a:latin typeface="Cambria Math"/>
                                </a:rPr>
                              </m:ctrlPr>
                            </m:sSubPr>
                            <m:e>
                              <m:r>
                                <a:rPr lang="en-US" altLang="ko-KR" sz="1200" b="0" i="1">
                                  <a:solidFill>
                                    <a:schemeClr val="tx1"/>
                                  </a:solidFill>
                                  <a:latin typeface="Cambria Math"/>
                                </a:rPr>
                                <m:t>𝑑</m:t>
                              </m:r>
                            </m:e>
                            <m:sub>
                              <m:r>
                                <a:rPr lang="en-US" altLang="ko-KR" sz="1200" b="0" i="1">
                                  <a:solidFill>
                                    <a:schemeClr val="tx1"/>
                                  </a:solidFill>
                                  <a:latin typeface="Cambria Math"/>
                                </a:rPr>
                                <m:t>𝑗</m:t>
                              </m:r>
                            </m:sub>
                          </m:sSub>
                        </m:e>
                      </m:d>
                    </m:oMath>
                  </m:oMathPara>
                </a14:m>
                <a:endParaRPr lang="ko-KR" altLang="en-US" sz="1200" i="1" dirty="0">
                  <a:solidFill>
                    <a:schemeClr val="tx1"/>
                  </a:solidFill>
                  <a:latin typeface="Cambria Math" pitchFamily="18" charset="0"/>
                  <a:ea typeface="Cambria Math" pitchFamily="18" charset="0"/>
                </a:endParaRPr>
              </a:p>
            </p:txBody>
          </p:sp>
        </mc:Choice>
        <mc:Fallback xmlns="">
          <p:sp>
            <p:nvSpPr>
              <p:cNvPr id="65" name="모서리가 둥근 직사각형 64"/>
              <p:cNvSpPr>
                <a:spLocks noRot="1" noChangeAspect="1" noMove="1" noResize="1" noEditPoints="1" noAdjustHandles="1" noChangeArrowheads="1" noChangeShapeType="1" noTextEdit="1"/>
              </p:cNvSpPr>
              <p:nvPr/>
            </p:nvSpPr>
            <p:spPr>
              <a:xfrm>
                <a:off x="5120234" y="4107046"/>
                <a:ext cx="886976" cy="269536"/>
              </a:xfrm>
              <a:prstGeom prst="roundRect">
                <a:avLst>
                  <a:gd name="adj" fmla="val 33461"/>
                </a:avLst>
              </a:prstGeom>
              <a:blipFill rotWithShape="1">
                <a:blip r:embed="rId16"/>
                <a:stretch>
                  <a:fillRect/>
                </a:stretch>
              </a:blipFill>
              <a:ln w="6350">
                <a:solidFill>
                  <a:schemeClr val="tx1">
                    <a:lumMod val="50000"/>
                    <a:lumOff val="50000"/>
                    <a:alpha val="99000"/>
                  </a:schemeClr>
                </a:solidFill>
              </a:ln>
              <a:effectLst>
                <a:outerShdw blurRad="50800" dist="38100" dir="1800000" algn="tl" rotWithShape="0">
                  <a:prstClr val="black">
                    <a:alpha val="40000"/>
                  </a:prstClr>
                </a:outerShdw>
              </a:effectLst>
            </p:spPr>
            <p:txBody>
              <a:bodyPr/>
              <a:lstStyle/>
              <a:p>
                <a:r>
                  <a:rPr lang="ko-KR" altLang="en-US">
                    <a:noFill/>
                  </a:rPr>
                  <a:t> </a:t>
                </a:r>
              </a:p>
            </p:txBody>
          </p:sp>
        </mc:Fallback>
      </mc:AlternateContent>
      <p:grpSp>
        <p:nvGrpSpPr>
          <p:cNvPr id="69" name="그룹 68"/>
          <p:cNvGrpSpPr/>
          <p:nvPr/>
        </p:nvGrpSpPr>
        <p:grpSpPr>
          <a:xfrm>
            <a:off x="4607989" y="2082809"/>
            <a:ext cx="1947193" cy="216024"/>
            <a:chOff x="4607989" y="2204864"/>
            <a:chExt cx="1947193" cy="216024"/>
          </a:xfrm>
        </p:grpSpPr>
        <p:sp>
          <p:nvSpPr>
            <p:cNvPr id="66" name="아래쪽 화살표 65"/>
            <p:cNvSpPr/>
            <p:nvPr/>
          </p:nvSpPr>
          <p:spPr>
            <a:xfrm>
              <a:off x="4607989" y="2204864"/>
              <a:ext cx="111846" cy="21602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ko-KR" altLang="en-US"/>
            </a:p>
          </p:txBody>
        </p:sp>
        <p:sp>
          <p:nvSpPr>
            <p:cNvPr id="67" name="아래쪽 화살표 66"/>
            <p:cNvSpPr/>
            <p:nvPr/>
          </p:nvSpPr>
          <p:spPr>
            <a:xfrm>
              <a:off x="5504681" y="2204864"/>
              <a:ext cx="111846" cy="21602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ko-KR" altLang="en-US"/>
            </a:p>
          </p:txBody>
        </p:sp>
        <p:sp>
          <p:nvSpPr>
            <p:cNvPr id="68" name="아래쪽 화살표 67"/>
            <p:cNvSpPr/>
            <p:nvPr/>
          </p:nvSpPr>
          <p:spPr>
            <a:xfrm>
              <a:off x="6443336" y="2204864"/>
              <a:ext cx="111846" cy="21602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ko-KR" altLang="en-US"/>
            </a:p>
          </p:txBody>
        </p:sp>
      </p:grpSp>
      <p:grpSp>
        <p:nvGrpSpPr>
          <p:cNvPr id="71" name="그룹 70"/>
          <p:cNvGrpSpPr/>
          <p:nvPr/>
        </p:nvGrpSpPr>
        <p:grpSpPr>
          <a:xfrm>
            <a:off x="4607989" y="2773744"/>
            <a:ext cx="1947193" cy="216024"/>
            <a:chOff x="4607989" y="2204864"/>
            <a:chExt cx="1947193" cy="216024"/>
          </a:xfrm>
        </p:grpSpPr>
        <p:sp>
          <p:nvSpPr>
            <p:cNvPr id="72" name="아래쪽 화살표 71"/>
            <p:cNvSpPr/>
            <p:nvPr/>
          </p:nvSpPr>
          <p:spPr>
            <a:xfrm>
              <a:off x="4607989" y="2204864"/>
              <a:ext cx="111846" cy="2160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73" name="아래쪽 화살표 72"/>
            <p:cNvSpPr/>
            <p:nvPr/>
          </p:nvSpPr>
          <p:spPr>
            <a:xfrm>
              <a:off x="5504681" y="2204864"/>
              <a:ext cx="111846" cy="2160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74" name="아래쪽 화살표 73"/>
            <p:cNvSpPr/>
            <p:nvPr/>
          </p:nvSpPr>
          <p:spPr>
            <a:xfrm>
              <a:off x="6443336" y="2204864"/>
              <a:ext cx="111846" cy="2160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grpSp>
      <p:sp>
        <p:nvSpPr>
          <p:cNvPr id="79" name="아래쪽 화살표 78"/>
          <p:cNvSpPr/>
          <p:nvPr/>
        </p:nvSpPr>
        <p:spPr>
          <a:xfrm>
            <a:off x="5504681" y="3848164"/>
            <a:ext cx="111846" cy="2160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grpSp>
        <p:nvGrpSpPr>
          <p:cNvPr id="85" name="그룹 84"/>
          <p:cNvGrpSpPr/>
          <p:nvPr/>
        </p:nvGrpSpPr>
        <p:grpSpPr>
          <a:xfrm>
            <a:off x="4555900" y="4461030"/>
            <a:ext cx="1999282" cy="216024"/>
            <a:chOff x="4555900" y="2204864"/>
            <a:chExt cx="1999282" cy="216024"/>
          </a:xfrm>
        </p:grpSpPr>
        <p:sp>
          <p:nvSpPr>
            <p:cNvPr id="86" name="아래쪽 화살표 85"/>
            <p:cNvSpPr/>
            <p:nvPr/>
          </p:nvSpPr>
          <p:spPr>
            <a:xfrm rot="2960032">
              <a:off x="4607989" y="2204864"/>
              <a:ext cx="111846" cy="21602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87" name="아래쪽 화살표 86"/>
            <p:cNvSpPr/>
            <p:nvPr/>
          </p:nvSpPr>
          <p:spPr>
            <a:xfrm>
              <a:off x="5504681" y="2204864"/>
              <a:ext cx="111846" cy="21602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88" name="아래쪽 화살표 87"/>
            <p:cNvSpPr/>
            <p:nvPr/>
          </p:nvSpPr>
          <p:spPr>
            <a:xfrm rot="18905578">
              <a:off x="6443336" y="2204864"/>
              <a:ext cx="111846" cy="21602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grpSp>
      <p:grpSp>
        <p:nvGrpSpPr>
          <p:cNvPr id="90" name="그룹 89"/>
          <p:cNvGrpSpPr/>
          <p:nvPr/>
        </p:nvGrpSpPr>
        <p:grpSpPr>
          <a:xfrm>
            <a:off x="3904482" y="5561717"/>
            <a:ext cx="3301358" cy="216024"/>
            <a:chOff x="3904482" y="2204864"/>
            <a:chExt cx="3301358" cy="216024"/>
          </a:xfrm>
        </p:grpSpPr>
        <p:sp>
          <p:nvSpPr>
            <p:cNvPr id="91" name="아래쪽 화살표 90"/>
            <p:cNvSpPr/>
            <p:nvPr/>
          </p:nvSpPr>
          <p:spPr>
            <a:xfrm>
              <a:off x="3904482" y="2204864"/>
              <a:ext cx="111846" cy="21602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92" name="아래쪽 화살표 91"/>
            <p:cNvSpPr/>
            <p:nvPr/>
          </p:nvSpPr>
          <p:spPr>
            <a:xfrm>
              <a:off x="5504681" y="2204864"/>
              <a:ext cx="111846" cy="21602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93" name="아래쪽 화살표 92"/>
            <p:cNvSpPr/>
            <p:nvPr/>
          </p:nvSpPr>
          <p:spPr>
            <a:xfrm>
              <a:off x="7093994" y="2204864"/>
              <a:ext cx="111846" cy="21602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grpSp>
      <p:grpSp>
        <p:nvGrpSpPr>
          <p:cNvPr id="52" name="그룹 51"/>
          <p:cNvGrpSpPr/>
          <p:nvPr/>
        </p:nvGrpSpPr>
        <p:grpSpPr>
          <a:xfrm>
            <a:off x="4294273" y="3276245"/>
            <a:ext cx="2537938" cy="269536"/>
            <a:chOff x="4317133" y="2522000"/>
            <a:chExt cx="2537938" cy="269536"/>
          </a:xfrm>
        </p:grpSpPr>
        <mc:AlternateContent xmlns:mc="http://schemas.openxmlformats.org/markup-compatibility/2006" xmlns:a14="http://schemas.microsoft.com/office/drawing/2010/main">
          <mc:Choice Requires="a14">
            <p:sp>
              <p:nvSpPr>
                <p:cNvPr id="53" name="모서리가 둥근 직사각형 52"/>
                <p:cNvSpPr/>
                <p:nvPr/>
              </p:nvSpPr>
              <p:spPr>
                <a:xfrm>
                  <a:off x="4317133" y="2522000"/>
                  <a:ext cx="703426" cy="269536"/>
                </a:xfrm>
                <a:prstGeom prst="roundRect">
                  <a:avLst>
                    <a:gd name="adj" fmla="val 33461"/>
                  </a:avLst>
                </a:prstGeom>
                <a:solidFill>
                  <a:srgbClr val="F0F5FA"/>
                </a:solidFill>
                <a:ln w="63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i="1" smtClean="0">
                            <a:solidFill>
                              <a:schemeClr val="tx1">
                                <a:lumMod val="95000"/>
                                <a:lumOff val="5000"/>
                              </a:schemeClr>
                            </a:solidFill>
                            <a:latin typeface="Cambria Math"/>
                          </a:rPr>
                          <m:t>𝑃</m:t>
                        </m:r>
                        <m:d>
                          <m:dPr>
                            <m:ctrlPr>
                              <a:rPr lang="en-US" altLang="ko-KR" sz="1200" i="1">
                                <a:solidFill>
                                  <a:schemeClr val="tx1">
                                    <a:lumMod val="95000"/>
                                    <a:lumOff val="5000"/>
                                  </a:schemeClr>
                                </a:solidFill>
                                <a:latin typeface="Cambria Math"/>
                              </a:rPr>
                            </m:ctrlPr>
                          </m:dPr>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𝑧</m:t>
                                </m:r>
                              </m:e>
                              <m:sub>
                                <m:r>
                                  <a:rPr lang="en-US" altLang="ko-KR" sz="1200" i="1">
                                    <a:solidFill>
                                      <a:schemeClr val="tx1">
                                        <a:lumMod val="95000"/>
                                        <a:lumOff val="5000"/>
                                      </a:schemeClr>
                                    </a:solidFill>
                                    <a:latin typeface="Cambria Math"/>
                                  </a:rPr>
                                  <m:t>𝑘</m:t>
                                </m:r>
                              </m:sub>
                            </m:sSub>
                          </m:e>
                        </m:d>
                      </m:oMath>
                    </m:oMathPara>
                  </a14:m>
                  <a:endParaRPr lang="ko-KR" altLang="en-US" sz="1200" i="1" dirty="0">
                    <a:solidFill>
                      <a:schemeClr val="tx1">
                        <a:lumMod val="95000"/>
                        <a:lumOff val="5000"/>
                      </a:schemeClr>
                    </a:solidFill>
                    <a:latin typeface="Cambria Math" pitchFamily="18" charset="0"/>
                    <a:ea typeface="Cambria Math" pitchFamily="18" charset="0"/>
                  </a:endParaRPr>
                </a:p>
              </p:txBody>
            </p:sp>
          </mc:Choice>
          <mc:Fallback xmlns="">
            <p:sp>
              <p:nvSpPr>
                <p:cNvPr id="53" name="모서리가 둥근 직사각형 52"/>
                <p:cNvSpPr>
                  <a:spLocks noRot="1" noChangeAspect="1" noMove="1" noResize="1" noEditPoints="1" noAdjustHandles="1" noChangeArrowheads="1" noChangeShapeType="1" noTextEdit="1"/>
                </p:cNvSpPr>
                <p:nvPr/>
              </p:nvSpPr>
              <p:spPr>
                <a:xfrm>
                  <a:off x="4317133" y="2522000"/>
                  <a:ext cx="703426" cy="269536"/>
                </a:xfrm>
                <a:prstGeom prst="roundRect">
                  <a:avLst>
                    <a:gd name="adj" fmla="val 33461"/>
                  </a:avLst>
                </a:prstGeom>
                <a:blipFill rotWithShape="1">
                  <a:blip r:embed="rId17"/>
                  <a:stretch>
                    <a:fillRect/>
                  </a:stretch>
                </a:blipFill>
                <a:ln w="6350">
                  <a:solidFill>
                    <a:schemeClr val="accent1">
                      <a:lumMod val="75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모서리가 둥근 직사각형 53"/>
                <p:cNvSpPr/>
                <p:nvPr/>
              </p:nvSpPr>
              <p:spPr>
                <a:xfrm>
                  <a:off x="5225410" y="2522000"/>
                  <a:ext cx="703426" cy="269536"/>
                </a:xfrm>
                <a:prstGeom prst="roundRect">
                  <a:avLst>
                    <a:gd name="adj" fmla="val 33461"/>
                  </a:avLst>
                </a:prstGeom>
                <a:solidFill>
                  <a:srgbClr val="F0F5FA"/>
                </a:solidFill>
                <a:ln w="63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i="1" smtClean="0">
                            <a:solidFill>
                              <a:schemeClr val="tx1">
                                <a:lumMod val="95000"/>
                                <a:lumOff val="5000"/>
                              </a:schemeClr>
                            </a:solidFill>
                            <a:latin typeface="Cambria Math"/>
                          </a:rPr>
                          <m:t>𝑃</m:t>
                        </m:r>
                        <m:d>
                          <m:dPr>
                            <m:ctrlPr>
                              <a:rPr lang="en-US" altLang="ko-KR" sz="1200" i="1">
                                <a:solidFill>
                                  <a:schemeClr val="tx1">
                                    <a:lumMod val="95000"/>
                                    <a:lumOff val="5000"/>
                                  </a:schemeClr>
                                </a:solidFill>
                                <a:latin typeface="Cambria Math"/>
                              </a:rPr>
                            </m:ctrlPr>
                          </m:dPr>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𝑤</m:t>
                                </m:r>
                              </m:e>
                              <m:sub>
                                <m:r>
                                  <a:rPr lang="en-US" altLang="ko-KR" sz="1200" i="1">
                                    <a:solidFill>
                                      <a:schemeClr val="tx1">
                                        <a:lumMod val="95000"/>
                                        <a:lumOff val="5000"/>
                                      </a:schemeClr>
                                    </a:solidFill>
                                    <a:latin typeface="Cambria Math"/>
                                  </a:rPr>
                                  <m:t>𝑖</m:t>
                                </m:r>
                              </m:sub>
                            </m:sSub>
                          </m:e>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𝑧</m:t>
                                </m:r>
                              </m:e>
                              <m:sub>
                                <m:r>
                                  <a:rPr lang="en-US" altLang="ko-KR" sz="1200" i="1">
                                    <a:solidFill>
                                      <a:schemeClr val="tx1">
                                        <a:lumMod val="95000"/>
                                        <a:lumOff val="5000"/>
                                      </a:schemeClr>
                                    </a:solidFill>
                                    <a:latin typeface="Cambria Math"/>
                                  </a:rPr>
                                  <m:t>𝑘</m:t>
                                </m:r>
                              </m:sub>
                            </m:sSub>
                          </m:e>
                        </m:d>
                      </m:oMath>
                    </m:oMathPara>
                  </a14:m>
                  <a:endParaRPr lang="ko-KR" altLang="en-US" sz="1200" i="1" dirty="0">
                    <a:solidFill>
                      <a:schemeClr val="tx1">
                        <a:lumMod val="95000"/>
                        <a:lumOff val="5000"/>
                      </a:schemeClr>
                    </a:solidFill>
                    <a:latin typeface="Cambria Math" pitchFamily="18" charset="0"/>
                    <a:ea typeface="Cambria Math" pitchFamily="18" charset="0"/>
                  </a:endParaRPr>
                </a:p>
              </p:txBody>
            </p:sp>
          </mc:Choice>
          <mc:Fallback xmlns="">
            <p:sp>
              <p:nvSpPr>
                <p:cNvPr id="54" name="모서리가 둥근 직사각형 53"/>
                <p:cNvSpPr>
                  <a:spLocks noRot="1" noChangeAspect="1" noMove="1" noResize="1" noEditPoints="1" noAdjustHandles="1" noChangeArrowheads="1" noChangeShapeType="1" noTextEdit="1"/>
                </p:cNvSpPr>
                <p:nvPr/>
              </p:nvSpPr>
              <p:spPr>
                <a:xfrm>
                  <a:off x="5225410" y="2522000"/>
                  <a:ext cx="703426" cy="269536"/>
                </a:xfrm>
                <a:prstGeom prst="roundRect">
                  <a:avLst>
                    <a:gd name="adj" fmla="val 33461"/>
                  </a:avLst>
                </a:prstGeom>
                <a:blipFill rotWithShape="1">
                  <a:blip r:embed="rId18"/>
                  <a:stretch>
                    <a:fillRect/>
                  </a:stretch>
                </a:blipFill>
                <a:ln w="6350">
                  <a:solidFill>
                    <a:schemeClr val="accent1">
                      <a:lumMod val="75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모서리가 둥근 직사각형 54"/>
                <p:cNvSpPr/>
                <p:nvPr/>
              </p:nvSpPr>
              <p:spPr>
                <a:xfrm>
                  <a:off x="6151645" y="2522000"/>
                  <a:ext cx="703426" cy="269536"/>
                </a:xfrm>
                <a:prstGeom prst="roundRect">
                  <a:avLst>
                    <a:gd name="adj" fmla="val 33461"/>
                  </a:avLst>
                </a:prstGeom>
                <a:solidFill>
                  <a:srgbClr val="F0F5FA"/>
                </a:solidFill>
                <a:ln w="63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i="1" smtClean="0">
                            <a:solidFill>
                              <a:schemeClr val="tx1">
                                <a:lumMod val="95000"/>
                                <a:lumOff val="5000"/>
                              </a:schemeClr>
                            </a:solidFill>
                            <a:latin typeface="Cambria Math"/>
                          </a:rPr>
                          <m:t>𝑃</m:t>
                        </m:r>
                        <m:d>
                          <m:dPr>
                            <m:ctrlPr>
                              <a:rPr lang="en-US" altLang="ko-KR" sz="1200" i="1">
                                <a:solidFill>
                                  <a:schemeClr val="tx1">
                                    <a:lumMod val="95000"/>
                                    <a:lumOff val="5000"/>
                                  </a:schemeClr>
                                </a:solidFill>
                                <a:latin typeface="Cambria Math"/>
                              </a:rPr>
                            </m:ctrlPr>
                          </m:dPr>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𝑑</m:t>
                                </m:r>
                              </m:e>
                              <m:sub>
                                <m:r>
                                  <a:rPr lang="en-US" altLang="ko-KR" sz="1200" i="1">
                                    <a:solidFill>
                                      <a:schemeClr val="tx1">
                                        <a:lumMod val="95000"/>
                                        <a:lumOff val="5000"/>
                                      </a:schemeClr>
                                    </a:solidFill>
                                    <a:latin typeface="Cambria Math"/>
                                  </a:rPr>
                                  <m:t>𝑗</m:t>
                                </m:r>
                              </m:sub>
                            </m:sSub>
                          </m:e>
                          <m:e>
                            <m:sSub>
                              <m:sSubPr>
                                <m:ctrlPr>
                                  <a:rPr lang="en-US" altLang="ko-KR" sz="1200" i="1">
                                    <a:solidFill>
                                      <a:schemeClr val="tx1">
                                        <a:lumMod val="95000"/>
                                        <a:lumOff val="5000"/>
                                      </a:schemeClr>
                                    </a:solidFill>
                                    <a:latin typeface="Cambria Math"/>
                                  </a:rPr>
                                </m:ctrlPr>
                              </m:sSubPr>
                              <m:e>
                                <m:r>
                                  <a:rPr lang="en-US" altLang="ko-KR" sz="1200" i="1">
                                    <a:solidFill>
                                      <a:schemeClr val="tx1">
                                        <a:lumMod val="95000"/>
                                        <a:lumOff val="5000"/>
                                      </a:schemeClr>
                                    </a:solidFill>
                                    <a:latin typeface="Cambria Math"/>
                                  </a:rPr>
                                  <m:t>𝑧</m:t>
                                </m:r>
                              </m:e>
                              <m:sub>
                                <m:r>
                                  <a:rPr lang="en-US" altLang="ko-KR" sz="1200" i="1">
                                    <a:solidFill>
                                      <a:schemeClr val="tx1">
                                        <a:lumMod val="95000"/>
                                        <a:lumOff val="5000"/>
                                      </a:schemeClr>
                                    </a:solidFill>
                                    <a:latin typeface="Cambria Math"/>
                                  </a:rPr>
                                  <m:t>𝑘</m:t>
                                </m:r>
                              </m:sub>
                            </m:sSub>
                          </m:e>
                        </m:d>
                      </m:oMath>
                    </m:oMathPara>
                  </a14:m>
                  <a:endParaRPr lang="ko-KR" altLang="en-US" sz="1200" i="1" dirty="0">
                    <a:solidFill>
                      <a:schemeClr val="tx1">
                        <a:lumMod val="95000"/>
                        <a:lumOff val="5000"/>
                      </a:schemeClr>
                    </a:solidFill>
                    <a:latin typeface="Cambria Math" pitchFamily="18" charset="0"/>
                    <a:ea typeface="Cambria Math" pitchFamily="18" charset="0"/>
                  </a:endParaRPr>
                </a:p>
              </p:txBody>
            </p:sp>
          </mc:Choice>
          <mc:Fallback xmlns="">
            <p:sp>
              <p:nvSpPr>
                <p:cNvPr id="55" name="모서리가 둥근 직사각형 54"/>
                <p:cNvSpPr>
                  <a:spLocks noRot="1" noChangeAspect="1" noMove="1" noResize="1" noEditPoints="1" noAdjustHandles="1" noChangeArrowheads="1" noChangeShapeType="1" noTextEdit="1"/>
                </p:cNvSpPr>
                <p:nvPr/>
              </p:nvSpPr>
              <p:spPr>
                <a:xfrm>
                  <a:off x="6151645" y="2522000"/>
                  <a:ext cx="703426" cy="269536"/>
                </a:xfrm>
                <a:prstGeom prst="roundRect">
                  <a:avLst>
                    <a:gd name="adj" fmla="val 33461"/>
                  </a:avLst>
                </a:prstGeom>
                <a:blipFill rotWithShape="1">
                  <a:blip r:embed="rId19"/>
                  <a:stretch>
                    <a:fillRect/>
                  </a:stretch>
                </a:blipFill>
                <a:ln w="6350">
                  <a:solidFill>
                    <a:schemeClr val="accent1">
                      <a:lumMod val="75000"/>
                    </a:schemeClr>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p:grpSp>
      <p:sp>
        <p:nvSpPr>
          <p:cNvPr id="57" name="직사각형 56"/>
          <p:cNvSpPr/>
          <p:nvPr/>
        </p:nvSpPr>
        <p:spPr>
          <a:xfrm>
            <a:off x="7020272" y="3898991"/>
            <a:ext cx="918102" cy="738664"/>
          </a:xfrm>
          <a:prstGeom prst="rect">
            <a:avLst/>
          </a:prstGeom>
        </p:spPr>
        <p:txBody>
          <a:bodyPr wrap="square">
            <a:spAutoFit/>
          </a:bodyPr>
          <a:lstStyle/>
          <a:p>
            <a:r>
              <a:rPr lang="en-US" altLang="ko-KR" sz="1400" b="1" dirty="0" smtClean="0">
                <a:latin typeface="Calibri" pitchFamily="34" charset="0"/>
                <a:cs typeface="Calibri" pitchFamily="34" charset="0"/>
              </a:rPr>
              <a:t>Repeat</a:t>
            </a:r>
          </a:p>
          <a:p>
            <a:r>
              <a:rPr lang="en-US" altLang="ko-KR" sz="1400" b="1" dirty="0" smtClean="0">
                <a:latin typeface="Calibri" pitchFamily="34" charset="0"/>
                <a:cs typeface="Calibri" pitchFamily="34" charset="0"/>
              </a:rPr>
              <a:t>until</a:t>
            </a:r>
          </a:p>
          <a:p>
            <a:r>
              <a:rPr lang="en-US" altLang="ko-KR" sz="1400" b="1" dirty="0" smtClean="0">
                <a:latin typeface="Calibri" pitchFamily="34" charset="0"/>
                <a:cs typeface="Calibri" pitchFamily="34" charset="0"/>
              </a:rPr>
              <a:t>converge</a:t>
            </a:r>
            <a:endParaRPr lang="ko-KR" altLang="en-US" sz="1400" b="1" dirty="0">
              <a:latin typeface="Calibri" pitchFamily="34" charset="0"/>
              <a:cs typeface="Calibri" pitchFamily="34" charset="0"/>
            </a:endParaRPr>
          </a:p>
        </p:txBody>
      </p:sp>
      <p:sp>
        <p:nvSpPr>
          <p:cNvPr id="76" name="U자형 화살표 75"/>
          <p:cNvSpPr/>
          <p:nvPr/>
        </p:nvSpPr>
        <p:spPr>
          <a:xfrm rot="16200000" flipV="1">
            <a:off x="6898905" y="4405724"/>
            <a:ext cx="2763014" cy="504056"/>
          </a:xfrm>
          <a:prstGeom prst="uturnArrow">
            <a:avLst>
              <a:gd name="adj1" fmla="val 22652"/>
              <a:gd name="adj2" fmla="val 25000"/>
              <a:gd name="adj3" fmla="val 29833"/>
              <a:gd name="adj4" fmla="val 70442"/>
              <a:gd name="adj5" fmla="val 10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solidFill>
                <a:schemeClr val="tx1"/>
              </a:solidFill>
            </a:endParaRPr>
          </a:p>
        </p:txBody>
      </p:sp>
      <p:sp>
        <p:nvSpPr>
          <p:cNvPr id="56" name="직사각형 55"/>
          <p:cNvSpPr/>
          <p:nvPr/>
        </p:nvSpPr>
        <p:spPr>
          <a:xfrm>
            <a:off x="3605571" y="6181412"/>
            <a:ext cx="4926869" cy="369332"/>
          </a:xfrm>
          <a:prstGeom prst="rect">
            <a:avLst/>
          </a:prstGeom>
        </p:spPr>
        <p:txBody>
          <a:bodyPr wrap="square">
            <a:spAutoFit/>
          </a:bodyPr>
          <a:lstStyle/>
          <a:p>
            <a:r>
              <a:rPr lang="en-US" altLang="ko-KR" b="1" dirty="0" smtClean="0">
                <a:latin typeface="Calibri" pitchFamily="34" charset="0"/>
                <a:cs typeface="Calibri" pitchFamily="34" charset="0"/>
              </a:rPr>
              <a:t>topic             word per topic      doc. per topic</a:t>
            </a:r>
            <a:endParaRPr lang="ko-KR" altLang="en-US" b="1" dirty="0">
              <a:latin typeface="Calibri" pitchFamily="34" charset="0"/>
              <a:cs typeface="Calibri" pitchFamily="34" charset="0"/>
            </a:endParaRPr>
          </a:p>
        </p:txBody>
      </p:sp>
    </p:spTree>
    <p:extLst>
      <p:ext uri="{BB962C8B-B14F-4D97-AF65-F5344CB8AC3E}">
        <p14:creationId xmlns:p14="http://schemas.microsoft.com/office/powerpoint/2010/main" val="188710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22" presetClass="exit" presetSubtype="1" fill="hold" nodeType="afterEffect">
                                  <p:stCondLst>
                                    <p:cond delay="0"/>
                                  </p:stCondLst>
                                  <p:childTnLst>
                                    <p:animEffect transition="out" filter="wipe(up)">
                                      <p:cBhvr>
                                        <p:cTn id="13" dur="500"/>
                                        <p:tgtEl>
                                          <p:spTgt spid="69"/>
                                        </p:tgtEl>
                                      </p:cBhvr>
                                    </p:animEffect>
                                    <p:set>
                                      <p:cBhvr>
                                        <p:cTn id="14" dur="1" fill="hold">
                                          <p:stCondLst>
                                            <p:cond delay="499"/>
                                          </p:stCondLst>
                                        </p:cTn>
                                        <p:tgtEl>
                                          <p:spTgt spid="6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500"/>
                            </p:stCondLst>
                            <p:childTnLst>
                              <p:par>
                                <p:cTn id="24" presetID="22" presetClass="exit" presetSubtype="1" fill="hold" nodeType="afterEffect">
                                  <p:stCondLst>
                                    <p:cond delay="0"/>
                                  </p:stCondLst>
                                  <p:childTnLst>
                                    <p:animEffect transition="out" filter="wipe(up)">
                                      <p:cBhvr>
                                        <p:cTn id="25" dur="500"/>
                                        <p:tgtEl>
                                          <p:spTgt spid="71"/>
                                        </p:tgtEl>
                                      </p:cBhvr>
                                    </p:animEffect>
                                    <p:set>
                                      <p:cBhvr>
                                        <p:cTn id="26" dur="1" fill="hold">
                                          <p:stCondLst>
                                            <p:cond delay="499"/>
                                          </p:stCondLst>
                                        </p:cTn>
                                        <p:tgtEl>
                                          <p:spTgt spid="7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70"/>
                                        </p:tgtEl>
                                      </p:cBhvr>
                                    </p:animEffect>
                                    <p:set>
                                      <p:cBhvr>
                                        <p:cTn id="29" dur="1" fill="hold">
                                          <p:stCondLst>
                                            <p:cond delay="499"/>
                                          </p:stCondLst>
                                        </p:cTn>
                                        <p:tgtEl>
                                          <p:spTgt spid="70"/>
                                        </p:tgtEl>
                                        <p:attrNameLst>
                                          <p:attrName>style.visibility</p:attrName>
                                        </p:attrNameLst>
                                      </p:cBhvr>
                                      <p:to>
                                        <p:strVal val="hidden"/>
                                      </p:to>
                                    </p:set>
                                  </p:childTnLst>
                                </p:cTn>
                              </p:par>
                            </p:childTnLst>
                          </p:cTn>
                        </p:par>
                        <p:par>
                          <p:cTn id="30" fill="hold">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wipe(up)">
                                      <p:cBhvr>
                                        <p:cTn id="33" dur="500"/>
                                        <p:tgtEl>
                                          <p:spTgt spid="7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par>
                          <p:cTn id="37" fill="hold">
                            <p:stCondLst>
                              <p:cond delay="1500"/>
                            </p:stCondLst>
                            <p:childTnLst>
                              <p:par>
                                <p:cTn id="38" presetID="22" presetClass="exit" presetSubtype="1" fill="hold" grpId="1" nodeType="afterEffect">
                                  <p:stCondLst>
                                    <p:cond delay="0"/>
                                  </p:stCondLst>
                                  <p:childTnLst>
                                    <p:animEffect transition="out" filter="wipe(up)">
                                      <p:cBhvr>
                                        <p:cTn id="39" dur="500"/>
                                        <p:tgtEl>
                                          <p:spTgt spid="79"/>
                                        </p:tgtEl>
                                      </p:cBhvr>
                                    </p:animEffect>
                                    <p:set>
                                      <p:cBhvr>
                                        <p:cTn id="40" dur="1" fill="hold">
                                          <p:stCondLst>
                                            <p:cond delay="499"/>
                                          </p:stCondLst>
                                        </p:cTn>
                                        <p:tgtEl>
                                          <p:spTgt spid="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up)">
                                      <p:cBhvr>
                                        <p:cTn id="45" dur="500"/>
                                        <p:tgtEl>
                                          <p:spTgt spid="8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childTnLst>
                          </p:cTn>
                        </p:par>
                        <p:par>
                          <p:cTn id="49" fill="hold">
                            <p:stCondLst>
                              <p:cond delay="500"/>
                            </p:stCondLst>
                            <p:childTnLst>
                              <p:par>
                                <p:cTn id="50" presetID="22" presetClass="exit" presetSubtype="1" fill="hold" nodeType="afterEffect">
                                  <p:stCondLst>
                                    <p:cond delay="0"/>
                                  </p:stCondLst>
                                  <p:childTnLst>
                                    <p:animEffect transition="out" filter="wipe(up)">
                                      <p:cBhvr>
                                        <p:cTn id="51" dur="500"/>
                                        <p:tgtEl>
                                          <p:spTgt spid="85"/>
                                        </p:tgtEl>
                                      </p:cBhvr>
                                    </p:animEffect>
                                    <p:set>
                                      <p:cBhvr>
                                        <p:cTn id="52" dur="1" fill="hold">
                                          <p:stCondLst>
                                            <p:cond delay="499"/>
                                          </p:stCondLst>
                                        </p:cTn>
                                        <p:tgtEl>
                                          <p:spTgt spid="85"/>
                                        </p:tgtEl>
                                        <p:attrNameLst>
                                          <p:attrName>style.visibility</p:attrName>
                                        </p:attrNameLst>
                                      </p:cBhvr>
                                      <p:to>
                                        <p:strVal val="hidden"/>
                                      </p:to>
                                    </p:se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wipe(up)">
                                      <p:cBhvr>
                                        <p:cTn id="56" dur="500"/>
                                        <p:tgtEl>
                                          <p:spTgt spid="90"/>
                                        </p:tgtEl>
                                      </p:cBhvr>
                                    </p:animEffect>
                                  </p:childTnLst>
                                </p:cTn>
                              </p:par>
                              <p:par>
                                <p:cTn id="57" presetID="10" presetClass="entr" presetSubtype="0" fill="hold" grpId="0" nodeType="withEffect">
                                  <p:stCondLst>
                                    <p:cond delay="0"/>
                                  </p:stCondLst>
                                  <p:iterate type="lt">
                                    <p:tmPct val="0"/>
                                  </p:iterate>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ntr" presetSubtype="0" fill="hold" grpId="0" nodeType="withEffect">
                                  <p:stCondLst>
                                    <p:cond delay="0"/>
                                  </p:stCondLst>
                                  <p:iterate type="lt">
                                    <p:tmPct val="0"/>
                                  </p:iterate>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ntr" presetSubtype="0" fill="hold" grpId="0" nodeType="withEffect">
                                  <p:stCondLst>
                                    <p:cond delay="0"/>
                                  </p:stCondLst>
                                  <p:iterate type="lt">
                                    <p:tmPct val="0"/>
                                  </p:iterate>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childTnLst>
                                </p:cTn>
                              </p:par>
                            </p:childTnLst>
                          </p:cTn>
                        </p:par>
                        <p:par>
                          <p:cTn id="66" fill="hold">
                            <p:stCondLst>
                              <p:cond delay="1500"/>
                            </p:stCondLst>
                            <p:childTnLst>
                              <p:par>
                                <p:cTn id="67" presetID="22" presetClass="exit" presetSubtype="1" fill="hold" nodeType="afterEffect">
                                  <p:stCondLst>
                                    <p:cond delay="0"/>
                                  </p:stCondLst>
                                  <p:childTnLst>
                                    <p:animEffect transition="out" filter="wipe(up)">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down)">
                                      <p:cBhvr>
                                        <p:cTn id="77" dur="1000"/>
                                        <p:tgtEl>
                                          <p:spTgt spid="76"/>
                                        </p:tgtEl>
                                      </p:cBhvr>
                                    </p:animEffect>
                                  </p:childTnLst>
                                </p:cTn>
                              </p:par>
                            </p:childTnLst>
                          </p:cTn>
                        </p:par>
                        <p:par>
                          <p:cTn id="78" fill="hold">
                            <p:stCondLst>
                              <p:cond delay="1000"/>
                            </p:stCondLst>
                            <p:childTnLst>
                              <p:par>
                                <p:cTn id="79" presetID="22" presetClass="entr" presetSubtype="1" fill="hold" grpId="0" nodeType="after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up)">
                                      <p:cBhvr>
                                        <p:cTn id="81" dur="500"/>
                                        <p:tgtEl>
                                          <p:spTgt spid="3"/>
                                        </p:tgtEl>
                                      </p:cBhvr>
                                    </p:animEffect>
                                  </p:childTnLst>
                                </p:cTn>
                              </p:par>
                            </p:childTnLst>
                          </p:cTn>
                        </p:par>
                        <p:par>
                          <p:cTn id="82" fill="hold">
                            <p:stCondLst>
                              <p:cond delay="1500"/>
                            </p:stCondLst>
                            <p:childTnLst>
                              <p:par>
                                <p:cTn id="83" presetID="1" presetClass="emph" presetSubtype="2" fill="hold" grpId="1" nodeType="afterEffect">
                                  <p:stCondLst>
                                    <p:cond delay="0"/>
                                  </p:stCondLst>
                                  <p:childTnLst>
                                    <p:animClr clrSpc="rgb" dir="cw">
                                      <p:cBhvr>
                                        <p:cTn id="84" dur="500" fill="hold"/>
                                        <p:tgtEl>
                                          <p:spTgt spid="62"/>
                                        </p:tgtEl>
                                        <p:attrNameLst>
                                          <p:attrName>fillcolor</p:attrName>
                                        </p:attrNameLst>
                                      </p:cBhvr>
                                      <p:to>
                                        <a:srgbClr val="FDEADA"/>
                                      </p:to>
                                    </p:animClr>
                                    <p:set>
                                      <p:cBhvr>
                                        <p:cTn id="85" dur="500" fill="hold"/>
                                        <p:tgtEl>
                                          <p:spTgt spid="62"/>
                                        </p:tgtEl>
                                        <p:attrNameLst>
                                          <p:attrName>fill.type</p:attrName>
                                        </p:attrNameLst>
                                      </p:cBhvr>
                                      <p:to>
                                        <p:strVal val="solid"/>
                                      </p:to>
                                    </p:set>
                                    <p:set>
                                      <p:cBhvr>
                                        <p:cTn id="86" dur="500" fill="hold"/>
                                        <p:tgtEl>
                                          <p:spTgt spid="62"/>
                                        </p:tgtEl>
                                        <p:attrNameLst>
                                          <p:attrName>fill.on</p:attrName>
                                        </p:attrNameLst>
                                      </p:cBhvr>
                                      <p:to>
                                        <p:strVal val="true"/>
                                      </p:to>
                                    </p:set>
                                  </p:childTnLst>
                                </p:cTn>
                              </p:par>
                              <p:par>
                                <p:cTn id="87" presetID="1" presetClass="emph" presetSubtype="2" fill="hold" grpId="1" nodeType="withEffect">
                                  <p:stCondLst>
                                    <p:cond delay="0"/>
                                  </p:stCondLst>
                                  <p:childTnLst>
                                    <p:animClr clrSpc="rgb" dir="cw">
                                      <p:cBhvr>
                                        <p:cTn id="88" dur="500" fill="hold"/>
                                        <p:tgtEl>
                                          <p:spTgt spid="63"/>
                                        </p:tgtEl>
                                        <p:attrNameLst>
                                          <p:attrName>fillcolor</p:attrName>
                                        </p:attrNameLst>
                                      </p:cBhvr>
                                      <p:to>
                                        <a:srgbClr val="FDEADA"/>
                                      </p:to>
                                    </p:animClr>
                                    <p:set>
                                      <p:cBhvr>
                                        <p:cTn id="89" dur="500" fill="hold"/>
                                        <p:tgtEl>
                                          <p:spTgt spid="63"/>
                                        </p:tgtEl>
                                        <p:attrNameLst>
                                          <p:attrName>fill.type</p:attrName>
                                        </p:attrNameLst>
                                      </p:cBhvr>
                                      <p:to>
                                        <p:strVal val="solid"/>
                                      </p:to>
                                    </p:set>
                                    <p:set>
                                      <p:cBhvr>
                                        <p:cTn id="90" dur="500" fill="hold"/>
                                        <p:tgtEl>
                                          <p:spTgt spid="63"/>
                                        </p:tgtEl>
                                        <p:attrNameLst>
                                          <p:attrName>fill.on</p:attrName>
                                        </p:attrNameLst>
                                      </p:cBhvr>
                                      <p:to>
                                        <p:strVal val="true"/>
                                      </p:to>
                                    </p:set>
                                  </p:childTnLst>
                                </p:cTn>
                              </p:par>
                              <p:par>
                                <p:cTn id="91" presetID="1" presetClass="emph" presetSubtype="2" fill="hold" grpId="1" nodeType="withEffect">
                                  <p:stCondLst>
                                    <p:cond delay="0"/>
                                  </p:stCondLst>
                                  <p:childTnLst>
                                    <p:animClr clrSpc="rgb" dir="cw">
                                      <p:cBhvr>
                                        <p:cTn id="92" dur="500" fill="hold"/>
                                        <p:tgtEl>
                                          <p:spTgt spid="64"/>
                                        </p:tgtEl>
                                        <p:attrNameLst>
                                          <p:attrName>fillcolor</p:attrName>
                                        </p:attrNameLst>
                                      </p:cBhvr>
                                      <p:to>
                                        <a:srgbClr val="FDEADA"/>
                                      </p:to>
                                    </p:animClr>
                                    <p:set>
                                      <p:cBhvr>
                                        <p:cTn id="93" dur="500" fill="hold"/>
                                        <p:tgtEl>
                                          <p:spTgt spid="64"/>
                                        </p:tgtEl>
                                        <p:attrNameLst>
                                          <p:attrName>fill.type</p:attrName>
                                        </p:attrNameLst>
                                      </p:cBhvr>
                                      <p:to>
                                        <p:strVal val="solid"/>
                                      </p:to>
                                    </p:set>
                                    <p:set>
                                      <p:cBhvr>
                                        <p:cTn id="94" dur="500" fill="hold"/>
                                        <p:tgtEl>
                                          <p:spTgt spid="64"/>
                                        </p:tgtEl>
                                        <p:attrNameLst>
                                          <p:attrName>fill.on</p:attrName>
                                        </p:attrNameLst>
                                      </p:cBhvr>
                                      <p:to>
                                        <p:strVal val="true"/>
                                      </p:to>
                                    </p:set>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2" grpId="0" animBg="1"/>
      <p:bldP spid="62" grpId="1" animBg="1"/>
      <p:bldP spid="63" grpId="0" animBg="1"/>
      <p:bldP spid="63" grpId="1" animBg="1"/>
      <p:bldP spid="64" grpId="0" animBg="1"/>
      <p:bldP spid="64" grpId="1" animBg="1"/>
      <p:bldP spid="65" grpId="0" animBg="1"/>
      <p:bldP spid="79" grpId="0" animBg="1"/>
      <p:bldP spid="79" grpId="1" animBg="1"/>
      <p:bldP spid="57" grpId="0"/>
      <p:bldP spid="76" grpId="0" animBg="1"/>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PLSA: Discussion</a:t>
            </a:r>
            <a:endParaRPr lang="ko-KR" altLang="en-US" dirty="0"/>
          </a:p>
        </p:txBody>
      </p:sp>
      <p:sp>
        <p:nvSpPr>
          <p:cNvPr id="3" name="내용 개체 틀 2"/>
          <p:cNvSpPr>
            <a:spLocks noGrp="1"/>
          </p:cNvSpPr>
          <p:nvPr>
            <p:ph idx="1"/>
          </p:nvPr>
        </p:nvSpPr>
        <p:spPr/>
        <p:txBody>
          <a:bodyPr>
            <a:normAutofit/>
          </a:bodyPr>
          <a:lstStyle/>
          <a:p>
            <a:r>
              <a:rPr lang="en-US" altLang="ko-KR" dirty="0" smtClean="0"/>
              <a:t>Generative model based on aspect model</a:t>
            </a:r>
          </a:p>
          <a:p>
            <a:pPr lvl="1"/>
            <a:r>
              <a:rPr lang="en-US" altLang="ko-KR" dirty="0" smtClean="0"/>
              <a:t>LSA: selecting K singular values is heuristic</a:t>
            </a:r>
          </a:p>
          <a:p>
            <a:pPr lvl="1"/>
            <a:r>
              <a:rPr lang="en-US" altLang="ko-KR" dirty="0" smtClean="0"/>
              <a:t>PLSA: keeping K aspects by statistical model</a:t>
            </a:r>
          </a:p>
          <a:p>
            <a:endParaRPr lang="en-US" altLang="ko-KR" dirty="0" smtClean="0"/>
          </a:p>
          <a:p>
            <a:r>
              <a:rPr lang="en-US" altLang="ko-KR" dirty="0" smtClean="0"/>
              <a:t>Significantly </a:t>
            </a:r>
            <a:r>
              <a:rPr lang="en-US" altLang="ko-KR" dirty="0"/>
              <a:t>outperforms </a:t>
            </a:r>
            <a:r>
              <a:rPr lang="en-US" altLang="ko-KR" dirty="0" smtClean="0"/>
              <a:t>LSA</a:t>
            </a:r>
          </a:p>
          <a:p>
            <a:pPr lvl="1"/>
            <a:r>
              <a:rPr lang="en-US" altLang="ko-KR" dirty="0" smtClean="0"/>
              <a:t>Extract topics by statistical calculation</a:t>
            </a:r>
          </a:p>
          <a:p>
            <a:pPr lvl="1"/>
            <a:r>
              <a:rPr lang="en-US" altLang="ko-KR" dirty="0" smtClean="0"/>
              <a:t>Work for automated document indexing</a:t>
            </a:r>
          </a:p>
          <a:p>
            <a:pPr lvl="1"/>
            <a:endParaRPr lang="en-US" altLang="ko-KR" dirty="0" smtClean="0"/>
          </a:p>
          <a:p>
            <a:r>
              <a:rPr lang="en-US" altLang="ko-KR" dirty="0" smtClean="0"/>
              <a:t>Limitation</a:t>
            </a:r>
            <a:endParaRPr lang="en-US" altLang="ko-KR" baseline="30000" dirty="0" smtClean="0"/>
          </a:p>
          <a:p>
            <a:pPr lvl="1"/>
            <a:r>
              <a:rPr lang="en-US" altLang="ko-KR" dirty="0" err="1" smtClean="0"/>
              <a:t>Overfitting</a:t>
            </a:r>
            <a:r>
              <a:rPr lang="en-US" altLang="ko-KR" dirty="0" smtClean="0"/>
              <a:t> problem</a:t>
            </a:r>
          </a:p>
        </p:txBody>
      </p:sp>
    </p:spTree>
    <p:extLst>
      <p:ext uri="{BB962C8B-B14F-4D97-AF65-F5344CB8AC3E}">
        <p14:creationId xmlns:p14="http://schemas.microsoft.com/office/powerpoint/2010/main" val="24459643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smtClean="0"/>
              <a:t>Introduction</a:t>
            </a:r>
          </a:p>
          <a:p>
            <a:pPr>
              <a:lnSpc>
                <a:spcPct val="150000"/>
              </a:lnSpc>
            </a:pPr>
            <a:r>
              <a:rPr lang="en-US" altLang="ko-KR" dirty="0" smtClean="0"/>
              <a:t>Backgrounds</a:t>
            </a:r>
          </a:p>
          <a:p>
            <a:pPr lvl="1">
              <a:lnSpc>
                <a:spcPct val="150000"/>
              </a:lnSpc>
            </a:pPr>
            <a:r>
              <a:rPr lang="en-US" altLang="ko-KR" sz="2000" dirty="0" smtClean="0"/>
              <a:t>Semantic PageRank</a:t>
            </a:r>
          </a:p>
          <a:p>
            <a:pPr lvl="1">
              <a:lnSpc>
                <a:spcPct val="150000"/>
              </a:lnSpc>
            </a:pPr>
            <a:r>
              <a:rPr lang="en-US" altLang="ko-KR" sz="2000" dirty="0" smtClean="0"/>
              <a:t>Big Data Approach</a:t>
            </a:r>
          </a:p>
          <a:p>
            <a:pPr>
              <a:lnSpc>
                <a:spcPct val="150000"/>
              </a:lnSpc>
            </a:pPr>
            <a:r>
              <a:rPr lang="en-US" altLang="ko-KR" dirty="0"/>
              <a:t>Topic Model</a:t>
            </a:r>
          </a:p>
          <a:p>
            <a:pPr>
              <a:lnSpc>
                <a:spcPct val="150000"/>
              </a:lnSpc>
            </a:pPr>
            <a:r>
              <a:rPr lang="en-US" altLang="ko-KR" b="1" u="sng" dirty="0" smtClean="0"/>
              <a:t>Research </a:t>
            </a:r>
            <a:r>
              <a:rPr lang="en-US" altLang="ko-KR" b="1" u="sng" dirty="0"/>
              <a:t>Direction</a:t>
            </a:r>
            <a:endParaRPr lang="ko-KR" altLang="en-US" b="1" u="sng" dirty="0"/>
          </a:p>
          <a:p>
            <a:pPr>
              <a:lnSpc>
                <a:spcPct val="150000"/>
              </a:lnSpc>
            </a:pPr>
            <a:endParaRPr lang="ko-KR" altLang="en-US" dirty="0"/>
          </a:p>
        </p:txBody>
      </p:sp>
      <p:sp>
        <p:nvSpPr>
          <p:cNvPr id="4" name="모서리가 둥근 직사각형 3"/>
          <p:cNvSpPr/>
          <p:nvPr/>
        </p:nvSpPr>
        <p:spPr>
          <a:xfrm>
            <a:off x="4786234" y="2578412"/>
            <a:ext cx="3394986" cy="1680537"/>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모서리가 둥근 직사각형 4"/>
          <p:cNvSpPr/>
          <p:nvPr/>
        </p:nvSpPr>
        <p:spPr>
          <a:xfrm>
            <a:off x="4786234" y="4416737"/>
            <a:ext cx="3394986" cy="1680537"/>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모서리가 둥근 직사각형 5"/>
          <p:cNvSpPr/>
          <p:nvPr/>
        </p:nvSpPr>
        <p:spPr>
          <a:xfrm>
            <a:off x="4786234" y="735285"/>
            <a:ext cx="3394986" cy="1680537"/>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p:cNvGrpSpPr/>
          <p:nvPr/>
        </p:nvGrpSpPr>
        <p:grpSpPr>
          <a:xfrm>
            <a:off x="5390177" y="1217189"/>
            <a:ext cx="2397326" cy="1004849"/>
            <a:chOff x="448991" y="1387606"/>
            <a:chExt cx="2397326" cy="1004849"/>
          </a:xfrm>
        </p:grpSpPr>
        <p:sp>
          <p:nvSpPr>
            <p:cNvPr id="8" name="한쪽 모서리가 잘린 사각형 7"/>
            <p:cNvSpPr/>
            <p:nvPr/>
          </p:nvSpPr>
          <p:spPr>
            <a:xfrm rot="10800000">
              <a:off x="1284193" y="1957393"/>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한쪽 모서리가 잘린 사각형 8"/>
            <p:cNvSpPr/>
            <p:nvPr/>
          </p:nvSpPr>
          <p:spPr>
            <a:xfrm rot="10800000">
              <a:off x="448991" y="1817016"/>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p:cNvCxnSpPr>
              <a:stCxn id="9" idx="2"/>
              <a:endCxn id="8" idx="0"/>
            </p:cNvCxnSpPr>
            <p:nvPr/>
          </p:nvCxnSpPr>
          <p:spPr>
            <a:xfrm>
              <a:off x="873083" y="2034547"/>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타원형 설명선 10"/>
            <p:cNvSpPr/>
            <p:nvPr/>
          </p:nvSpPr>
          <p:spPr>
            <a:xfrm>
              <a:off x="1751565" y="1387606"/>
              <a:ext cx="1094752" cy="834566"/>
            </a:xfrm>
            <a:prstGeom prst="wedgeEllipseCallout">
              <a:avLst>
                <a:gd name="adj1" fmla="val -63371"/>
                <a:gd name="adj2" fmla="val 42261"/>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p:cNvGrpSpPr/>
            <p:nvPr/>
          </p:nvGrpSpPr>
          <p:grpSpPr>
            <a:xfrm>
              <a:off x="1827240" y="1529555"/>
              <a:ext cx="946877" cy="526403"/>
              <a:chOff x="1861818" y="1910009"/>
              <a:chExt cx="946877" cy="526403"/>
            </a:xfrm>
          </p:grpSpPr>
          <p:sp>
            <p:nvSpPr>
              <p:cNvPr id="13" name="타원 12"/>
              <p:cNvSpPr/>
              <p:nvPr/>
            </p:nvSpPr>
            <p:spPr>
              <a:xfrm>
                <a:off x="2387551" y="1910009"/>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타원 13"/>
              <p:cNvSpPr/>
              <p:nvPr/>
            </p:nvSpPr>
            <p:spPr>
              <a:xfrm>
                <a:off x="2216681" y="228000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2652287" y="214625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왼쪽/오른쪽 화살표 15"/>
              <p:cNvSpPr/>
              <p:nvPr/>
            </p:nvSpPr>
            <p:spPr>
              <a:xfrm rot="20666589" flipV="1">
                <a:off x="2030942" y="2031039"/>
                <a:ext cx="336929" cy="45720"/>
              </a:xfrm>
              <a:prstGeom prst="leftRightArrow">
                <a:avLst>
                  <a:gd name="adj1" fmla="val 50000"/>
                  <a:gd name="adj2" fmla="val 103459"/>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1861818" y="2062285"/>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왼쪽/오른쪽 화살표 17"/>
              <p:cNvSpPr/>
              <p:nvPr/>
            </p:nvSpPr>
            <p:spPr>
              <a:xfrm rot="1690824" flipV="1">
                <a:off x="2006902" y="2250946"/>
                <a:ext cx="201671" cy="45720"/>
              </a:xfrm>
              <a:prstGeom prst="leftRightArrow">
                <a:avLst>
                  <a:gd name="adj1" fmla="val 50000"/>
                  <a:gd name="adj2" fmla="val 87246"/>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왼쪽/오른쪽 화살표 18"/>
              <p:cNvSpPr/>
              <p:nvPr/>
            </p:nvSpPr>
            <p:spPr>
              <a:xfrm rot="346809" flipV="1">
                <a:off x="2046522" y="2165312"/>
                <a:ext cx="585603" cy="45720"/>
              </a:xfrm>
              <a:prstGeom prst="leftRightArrow">
                <a:avLst>
                  <a:gd name="adj1" fmla="val 50000"/>
                  <a:gd name="adj2" fmla="val 90935"/>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왼쪽/오른쪽 화살표 19"/>
              <p:cNvSpPr/>
              <p:nvPr/>
            </p:nvSpPr>
            <p:spPr>
              <a:xfrm rot="20670505" flipV="1">
                <a:off x="2401459" y="2285352"/>
                <a:ext cx="238629" cy="45720"/>
              </a:xfrm>
              <a:prstGeom prst="leftRightArrow">
                <a:avLst>
                  <a:gd name="adj1" fmla="val 50000"/>
                  <a:gd name="adj2" fmla="val 85262"/>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1" name="직사각형 20"/>
          <p:cNvSpPr/>
          <p:nvPr/>
        </p:nvSpPr>
        <p:spPr>
          <a:xfrm>
            <a:off x="5257645" y="735285"/>
            <a:ext cx="2366898" cy="412934"/>
          </a:xfrm>
          <a:prstGeom prst="rect">
            <a:avLst/>
          </a:prstGeom>
        </p:spPr>
        <p:txBody>
          <a:bodyPr wrap="square">
            <a:spAutoFit/>
          </a:bodyPr>
          <a:lstStyle/>
          <a:p>
            <a:pPr>
              <a:lnSpc>
                <a:spcPts val="2500"/>
              </a:lnSpc>
            </a:pPr>
            <a:r>
              <a:rPr lang="en-US" altLang="ko-KR" dirty="0" smtClean="0">
                <a:latin typeface="Open Sans" charset="0"/>
                <a:ea typeface="Open Sans" charset="0"/>
                <a:cs typeface="Open Sans" charset="0"/>
              </a:rPr>
              <a:t>Semantic PageRank</a:t>
            </a:r>
            <a:endParaRPr lang="en-US" altLang="ko-KR" dirty="0">
              <a:latin typeface="Open Sans" charset="0"/>
              <a:ea typeface="Open Sans" charset="0"/>
              <a:cs typeface="Open Sans" charset="0"/>
            </a:endParaRPr>
          </a:p>
        </p:txBody>
      </p:sp>
      <p:sp>
        <p:nvSpPr>
          <p:cNvPr id="22" name="타원 21"/>
          <p:cNvSpPr/>
          <p:nvPr/>
        </p:nvSpPr>
        <p:spPr>
          <a:xfrm>
            <a:off x="5085625" y="885945"/>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5085625" y="4456493"/>
            <a:ext cx="1719684" cy="412934"/>
            <a:chOff x="3284364" y="1414512"/>
            <a:chExt cx="1719684" cy="412934"/>
          </a:xfrm>
        </p:grpSpPr>
        <p:sp>
          <p:nvSpPr>
            <p:cNvPr id="24" name="타원 23"/>
            <p:cNvSpPr/>
            <p:nvPr/>
          </p:nvSpPr>
          <p:spPr>
            <a:xfrm>
              <a:off x="3284364" y="1556792"/>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3456384" y="1414512"/>
              <a:ext cx="1547664" cy="412934"/>
            </a:xfrm>
            <a:prstGeom prst="rect">
              <a:avLst/>
            </a:prstGeom>
          </p:spPr>
          <p:txBody>
            <a:bodyPr wrap="square">
              <a:spAutoFit/>
            </a:bodyPr>
            <a:lstStyle/>
            <a:p>
              <a:pPr>
                <a:lnSpc>
                  <a:spcPts val="2500"/>
                </a:lnSpc>
              </a:pPr>
              <a:r>
                <a:rPr lang="en-US" altLang="ko-KR" dirty="0" smtClean="0">
                  <a:latin typeface="Open Sans" charset="0"/>
                  <a:ea typeface="Open Sans" charset="0"/>
                  <a:cs typeface="Open Sans" charset="0"/>
                </a:rPr>
                <a:t>Topic Model</a:t>
              </a:r>
              <a:endParaRPr lang="en-US" altLang="ko-KR" dirty="0">
                <a:latin typeface="Open Sans" charset="0"/>
                <a:ea typeface="Open Sans" charset="0"/>
                <a:cs typeface="Open Sans" charset="0"/>
              </a:endParaRPr>
            </a:p>
          </p:txBody>
        </p:sp>
      </p:grpSp>
      <p:grpSp>
        <p:nvGrpSpPr>
          <p:cNvPr id="26" name="그룹 25"/>
          <p:cNvGrpSpPr/>
          <p:nvPr/>
        </p:nvGrpSpPr>
        <p:grpSpPr>
          <a:xfrm>
            <a:off x="5240104" y="5039944"/>
            <a:ext cx="2581076" cy="760254"/>
            <a:chOff x="2856588" y="5488193"/>
            <a:chExt cx="2581076" cy="760254"/>
          </a:xfrm>
        </p:grpSpPr>
        <p:grpSp>
          <p:nvGrpSpPr>
            <p:cNvPr id="27" name="그룹 26"/>
            <p:cNvGrpSpPr/>
            <p:nvPr/>
          </p:nvGrpSpPr>
          <p:grpSpPr>
            <a:xfrm>
              <a:off x="2856588" y="5488193"/>
              <a:ext cx="2581076" cy="760254"/>
              <a:chOff x="35124" y="1690846"/>
              <a:chExt cx="2581076" cy="760254"/>
            </a:xfrm>
          </p:grpSpPr>
          <p:grpSp>
            <p:nvGrpSpPr>
              <p:cNvPr id="31" name="그룹 30"/>
              <p:cNvGrpSpPr/>
              <p:nvPr/>
            </p:nvGrpSpPr>
            <p:grpSpPr>
              <a:xfrm>
                <a:off x="35124" y="1690846"/>
                <a:ext cx="1184076" cy="633254"/>
                <a:chOff x="35124" y="1690846"/>
                <a:chExt cx="1184076" cy="633254"/>
              </a:xfrm>
            </p:grpSpPr>
            <p:sp>
              <p:nvSpPr>
                <p:cNvPr id="35" name="모서리가 둥근 직사각형 34"/>
                <p:cNvSpPr/>
                <p:nvPr/>
              </p:nvSpPr>
              <p:spPr>
                <a:xfrm>
                  <a:off x="35124" y="1690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36" name="한쪽 모서리가 잘린 사각형 35"/>
                <p:cNvSpPr/>
                <p:nvPr/>
              </p:nvSpPr>
              <p:spPr>
                <a:xfrm rot="10800000">
                  <a:off x="130784" y="1790977"/>
                  <a:ext cx="424092" cy="435062"/>
                </a:xfrm>
                <a:prstGeom prst="snip1Rect">
                  <a:avLst/>
                </a:prstGeom>
                <a:pattFill prst="dkHorz">
                  <a:fgClr>
                    <a:schemeClr val="accent2">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그룹 31"/>
              <p:cNvGrpSpPr/>
              <p:nvPr/>
            </p:nvGrpSpPr>
            <p:grpSpPr>
              <a:xfrm>
                <a:off x="1432124" y="1817846"/>
                <a:ext cx="1184076" cy="633254"/>
                <a:chOff x="1432124" y="1817846"/>
                <a:chExt cx="1184076" cy="633254"/>
              </a:xfrm>
            </p:grpSpPr>
            <p:sp>
              <p:nvSpPr>
                <p:cNvPr id="33" name="모서리가 둥근 직사각형 32"/>
                <p:cNvSpPr/>
                <p:nvPr/>
              </p:nvSpPr>
              <p:spPr>
                <a:xfrm>
                  <a:off x="1432124" y="1817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34" name="한쪽 모서리가 잘린 사각형 33"/>
                <p:cNvSpPr/>
                <p:nvPr/>
              </p:nvSpPr>
              <p:spPr>
                <a:xfrm rot="10800000">
                  <a:off x="2074629" y="1923574"/>
                  <a:ext cx="424092" cy="435062"/>
                </a:xfrm>
                <a:prstGeom prst="snip1Rect">
                  <a:avLst/>
                </a:prstGeom>
                <a:pattFill prst="dkHorz">
                  <a:fgClr>
                    <a:schemeClr val="accent5">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8" name="한쪽 모서리가 잘린 사각형 27"/>
            <p:cNvSpPr/>
            <p:nvPr/>
          </p:nvSpPr>
          <p:spPr>
            <a:xfrm rot="10800000">
              <a:off x="4372038" y="5730241"/>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한쪽 모서리가 잘린 사각형 28"/>
            <p:cNvSpPr/>
            <p:nvPr/>
          </p:nvSpPr>
          <p:spPr>
            <a:xfrm rot="10800000">
              <a:off x="3536836" y="5589864"/>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p:cNvCxnSpPr>
              <a:stCxn id="29" idx="2"/>
              <a:endCxn id="28" idx="0"/>
            </p:cNvCxnSpPr>
            <p:nvPr/>
          </p:nvCxnSpPr>
          <p:spPr>
            <a:xfrm>
              <a:off x="3960928" y="5807395"/>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그룹 36"/>
          <p:cNvGrpSpPr/>
          <p:nvPr/>
        </p:nvGrpSpPr>
        <p:grpSpPr>
          <a:xfrm>
            <a:off x="5085625" y="2590985"/>
            <a:ext cx="2799804" cy="412934"/>
            <a:chOff x="-71586" y="1143858"/>
            <a:chExt cx="2799804" cy="412934"/>
          </a:xfrm>
        </p:grpSpPr>
        <p:sp>
          <p:nvSpPr>
            <p:cNvPr id="38" name="타원 37"/>
            <p:cNvSpPr/>
            <p:nvPr/>
          </p:nvSpPr>
          <p:spPr>
            <a:xfrm>
              <a:off x="-71586" y="1286138"/>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100434" y="1143858"/>
              <a:ext cx="2627784" cy="412934"/>
            </a:xfrm>
            <a:prstGeom prst="rect">
              <a:avLst/>
            </a:prstGeom>
          </p:spPr>
          <p:txBody>
            <a:bodyPr wrap="square">
              <a:spAutoFit/>
            </a:bodyPr>
            <a:lstStyle/>
            <a:p>
              <a:pPr>
                <a:lnSpc>
                  <a:spcPts val="2500"/>
                </a:lnSpc>
              </a:pPr>
              <a:r>
                <a:rPr lang="en-US" altLang="ko-KR" dirty="0" smtClean="0">
                  <a:latin typeface="Open Sans" charset="0"/>
                  <a:ea typeface="Open Sans" charset="0"/>
                  <a:cs typeface="Open Sans" charset="0"/>
                </a:rPr>
                <a:t>Big Data Approach</a:t>
              </a:r>
              <a:endParaRPr lang="en-US" altLang="ko-KR" dirty="0">
                <a:latin typeface="Open Sans" charset="0"/>
                <a:ea typeface="Open Sans" charset="0"/>
                <a:cs typeface="Open Sans" charset="0"/>
              </a:endParaRPr>
            </a:p>
          </p:txBody>
        </p:sp>
      </p:grpSp>
      <p:grpSp>
        <p:nvGrpSpPr>
          <p:cNvPr id="40" name="그룹 39"/>
          <p:cNvGrpSpPr/>
          <p:nvPr/>
        </p:nvGrpSpPr>
        <p:grpSpPr>
          <a:xfrm>
            <a:off x="5714000" y="3135902"/>
            <a:ext cx="1521028" cy="986354"/>
            <a:chOff x="793636" y="4844860"/>
            <a:chExt cx="1780941" cy="1154902"/>
          </a:xfrm>
        </p:grpSpPr>
        <p:sp>
          <p:nvSpPr>
            <p:cNvPr id="41" name="타원 40"/>
            <p:cNvSpPr/>
            <p:nvPr/>
          </p:nvSpPr>
          <p:spPr>
            <a:xfrm>
              <a:off x="793636" y="4844860"/>
              <a:ext cx="1780941" cy="1154902"/>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1220629" y="5129689"/>
              <a:ext cx="73342" cy="733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p:cNvSpPr/>
            <p:nvPr/>
          </p:nvSpPr>
          <p:spPr>
            <a:xfrm>
              <a:off x="1280160" y="5644994"/>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1661246" y="5376591"/>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p:cNvSpPr/>
            <p:nvPr/>
          </p:nvSpPr>
          <p:spPr>
            <a:xfrm>
              <a:off x="2050291" y="583379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2155535" y="522920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2326405" y="54906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1624104" y="5750939"/>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p:cNvSpPr/>
            <p:nvPr/>
          </p:nvSpPr>
          <p:spPr>
            <a:xfrm>
              <a:off x="1249505" y="5349870"/>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2063049" y="500846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p:cNvSpPr/>
            <p:nvPr/>
          </p:nvSpPr>
          <p:spPr>
            <a:xfrm>
              <a:off x="1954105" y="549431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flipH="1" flipV="1">
              <a:off x="913874" y="52892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p:cNvSpPr/>
            <p:nvPr/>
          </p:nvSpPr>
          <p:spPr>
            <a:xfrm>
              <a:off x="1616768" y="4956861"/>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4" name="직선 연결선 53"/>
            <p:cNvCxnSpPr>
              <a:stCxn id="53" idx="3"/>
              <a:endCxn id="49" idx="7"/>
            </p:cNvCxnSpPr>
            <p:nvPr/>
          </p:nvCxnSpPr>
          <p:spPr>
            <a:xfrm flipH="1">
              <a:off x="1336952" y="5044308"/>
              <a:ext cx="294819" cy="320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a:stCxn id="53" idx="6"/>
              <a:endCxn id="50" idx="2"/>
            </p:cNvCxnSpPr>
            <p:nvPr/>
          </p:nvCxnSpPr>
          <p:spPr>
            <a:xfrm>
              <a:off x="1719218" y="5008086"/>
              <a:ext cx="343831" cy="375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a:stCxn id="53" idx="2"/>
              <a:endCxn id="42" idx="7"/>
            </p:cNvCxnSpPr>
            <p:nvPr/>
          </p:nvCxnSpPr>
          <p:spPr>
            <a:xfrm flipH="1">
              <a:off x="1283230" y="5008086"/>
              <a:ext cx="333538" cy="1323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a:stCxn id="42" idx="2"/>
              <a:endCxn id="52" idx="3"/>
            </p:cNvCxnSpPr>
            <p:nvPr/>
          </p:nvCxnSpPr>
          <p:spPr>
            <a:xfrm flipH="1">
              <a:off x="952898" y="5166360"/>
              <a:ext cx="267731" cy="12953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a:stCxn id="44" idx="1"/>
              <a:endCxn id="42" idx="5"/>
            </p:cNvCxnSpPr>
            <p:nvPr/>
          </p:nvCxnSpPr>
          <p:spPr>
            <a:xfrm flipH="1" flipV="1">
              <a:off x="1283230" y="5192290"/>
              <a:ext cx="384712" cy="1909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a:stCxn id="46" idx="2"/>
              <a:endCxn id="44" idx="6"/>
            </p:cNvCxnSpPr>
            <p:nvPr/>
          </p:nvCxnSpPr>
          <p:spPr>
            <a:xfrm flipH="1">
              <a:off x="1706966" y="5252060"/>
              <a:ext cx="448569" cy="14739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a:stCxn id="47" idx="1"/>
              <a:endCxn id="53" idx="5"/>
            </p:cNvCxnSpPr>
            <p:nvPr/>
          </p:nvCxnSpPr>
          <p:spPr>
            <a:xfrm flipH="1" flipV="1">
              <a:off x="1704215" y="5044308"/>
              <a:ext cx="628886" cy="45299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a:stCxn id="51" idx="3"/>
              <a:endCxn id="48" idx="7"/>
            </p:cNvCxnSpPr>
            <p:nvPr/>
          </p:nvCxnSpPr>
          <p:spPr>
            <a:xfrm flipH="1">
              <a:off x="1687509" y="5557716"/>
              <a:ext cx="277475" cy="20410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48" idx="2"/>
              <a:endCxn id="43" idx="5"/>
            </p:cNvCxnSpPr>
            <p:nvPr/>
          </p:nvCxnSpPr>
          <p:spPr>
            <a:xfrm flipH="1" flipV="1">
              <a:off x="1319184" y="5684018"/>
              <a:ext cx="304920" cy="1040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stCxn id="45" idx="2"/>
              <a:endCxn id="48" idx="6"/>
            </p:cNvCxnSpPr>
            <p:nvPr/>
          </p:nvCxnSpPr>
          <p:spPr>
            <a:xfrm flipH="1" flipV="1">
              <a:off x="1698388" y="5788081"/>
              <a:ext cx="351903" cy="685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p:cNvCxnSpPr>
              <a:stCxn id="51" idx="4"/>
              <a:endCxn id="45" idx="0"/>
            </p:cNvCxnSpPr>
            <p:nvPr/>
          </p:nvCxnSpPr>
          <p:spPr>
            <a:xfrm>
              <a:off x="1991247" y="5568595"/>
              <a:ext cx="81904" cy="26519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a:stCxn id="51" idx="1"/>
              <a:endCxn id="44" idx="6"/>
            </p:cNvCxnSpPr>
            <p:nvPr/>
          </p:nvCxnSpPr>
          <p:spPr>
            <a:xfrm flipH="1" flipV="1">
              <a:off x="1706966" y="5399451"/>
              <a:ext cx="258018" cy="1057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직선 연결선 65"/>
            <p:cNvCxnSpPr>
              <a:stCxn id="48" idx="1"/>
              <a:endCxn id="49" idx="5"/>
            </p:cNvCxnSpPr>
            <p:nvPr/>
          </p:nvCxnSpPr>
          <p:spPr>
            <a:xfrm flipH="1" flipV="1">
              <a:off x="1336952" y="5437317"/>
              <a:ext cx="298031" cy="3245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p:cNvCxnSpPr>
              <a:stCxn id="50" idx="4"/>
              <a:endCxn id="46" idx="1"/>
            </p:cNvCxnSpPr>
            <p:nvPr/>
          </p:nvCxnSpPr>
          <p:spPr>
            <a:xfrm>
              <a:off x="2100191" y="5082745"/>
              <a:ext cx="62040" cy="1531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47" idx="2"/>
              <a:endCxn id="51" idx="6"/>
            </p:cNvCxnSpPr>
            <p:nvPr/>
          </p:nvCxnSpPr>
          <p:spPr>
            <a:xfrm flipH="1">
              <a:off x="2028389" y="5513462"/>
              <a:ext cx="298016" cy="1799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직선 연결선 68"/>
            <p:cNvCxnSpPr>
              <a:stCxn id="42" idx="1"/>
              <a:endCxn id="41" idx="1"/>
            </p:cNvCxnSpPr>
            <p:nvPr/>
          </p:nvCxnSpPr>
          <p:spPr>
            <a:xfrm flipH="1" flipV="1">
              <a:off x="1054449" y="5013991"/>
              <a:ext cx="176921" cy="1264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a:stCxn id="42" idx="0"/>
            </p:cNvCxnSpPr>
            <p:nvPr/>
          </p:nvCxnSpPr>
          <p:spPr>
            <a:xfrm flipV="1">
              <a:off x="1257300" y="4869160"/>
              <a:ext cx="157027" cy="26052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p:cNvCxnSpPr/>
            <p:nvPr/>
          </p:nvCxnSpPr>
          <p:spPr>
            <a:xfrm flipH="1" flipV="1">
              <a:off x="2063050" y="4913010"/>
              <a:ext cx="27877" cy="9507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p:cNvCxnSpPr>
              <a:stCxn id="53" idx="0"/>
            </p:cNvCxnSpPr>
            <p:nvPr/>
          </p:nvCxnSpPr>
          <p:spPr>
            <a:xfrm flipV="1">
              <a:off x="1667993" y="4869160"/>
              <a:ext cx="223140" cy="8770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a:endCxn id="46" idx="7"/>
            </p:cNvCxnSpPr>
            <p:nvPr/>
          </p:nvCxnSpPr>
          <p:spPr>
            <a:xfrm flipH="1">
              <a:off x="2194559" y="5082745"/>
              <a:ext cx="209724" cy="15315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4" name="타원 73"/>
            <p:cNvSpPr/>
            <p:nvPr/>
          </p:nvSpPr>
          <p:spPr>
            <a:xfrm>
              <a:off x="1649233" y="5554313"/>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5" name="직선 연결선 74"/>
            <p:cNvCxnSpPr>
              <a:stCxn id="44" idx="4"/>
              <a:endCxn id="74" idx="0"/>
            </p:cNvCxnSpPr>
            <p:nvPr/>
          </p:nvCxnSpPr>
          <p:spPr>
            <a:xfrm flipH="1">
              <a:off x="1672093" y="5422311"/>
              <a:ext cx="12013" cy="13200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4" idx="3"/>
              <a:endCxn id="43" idx="6"/>
            </p:cNvCxnSpPr>
            <p:nvPr/>
          </p:nvCxnSpPr>
          <p:spPr>
            <a:xfrm flipH="1">
              <a:off x="1325880" y="5593337"/>
              <a:ext cx="330049" cy="7451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49" idx="5"/>
              <a:endCxn id="74" idx="1"/>
            </p:cNvCxnSpPr>
            <p:nvPr/>
          </p:nvCxnSpPr>
          <p:spPr>
            <a:xfrm>
              <a:off x="1336952" y="5437317"/>
              <a:ext cx="318977" cy="12369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a:stCxn id="49" idx="3"/>
              <a:endCxn id="80" idx="3"/>
            </p:cNvCxnSpPr>
            <p:nvPr/>
          </p:nvCxnSpPr>
          <p:spPr>
            <a:xfrm flipH="1">
              <a:off x="991922" y="5437317"/>
              <a:ext cx="272586" cy="15374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a:stCxn id="49" idx="2"/>
              <a:endCxn id="52" idx="2"/>
            </p:cNvCxnSpPr>
            <p:nvPr/>
          </p:nvCxnSpPr>
          <p:spPr>
            <a:xfrm flipH="1" flipV="1">
              <a:off x="959594" y="5312062"/>
              <a:ext cx="289911" cy="890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타원 79"/>
            <p:cNvSpPr/>
            <p:nvPr/>
          </p:nvSpPr>
          <p:spPr>
            <a:xfrm flipH="1" flipV="1">
              <a:off x="952898" y="5584368"/>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1" name="직선 연결선 80"/>
            <p:cNvCxnSpPr>
              <a:stCxn id="52" idx="0"/>
            </p:cNvCxnSpPr>
            <p:nvPr/>
          </p:nvCxnSpPr>
          <p:spPr>
            <a:xfrm>
              <a:off x="936734" y="5334922"/>
              <a:ext cx="39024" cy="24944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80" idx="2"/>
              <a:endCxn id="43" idx="2"/>
            </p:cNvCxnSpPr>
            <p:nvPr/>
          </p:nvCxnSpPr>
          <p:spPr>
            <a:xfrm>
              <a:off x="998618" y="5607228"/>
              <a:ext cx="281542" cy="606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a:stCxn id="43" idx="3"/>
              <a:endCxn id="41" idx="3"/>
            </p:cNvCxnSpPr>
            <p:nvPr/>
          </p:nvCxnSpPr>
          <p:spPr>
            <a:xfrm flipH="1">
              <a:off x="1054449" y="5684018"/>
              <a:ext cx="232407" cy="14661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a:stCxn id="52" idx="6"/>
              <a:endCxn id="41" idx="2"/>
            </p:cNvCxnSpPr>
            <p:nvPr/>
          </p:nvCxnSpPr>
          <p:spPr>
            <a:xfrm flipH="1">
              <a:off x="793636" y="5312062"/>
              <a:ext cx="120238" cy="11024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46" idx="4"/>
              <a:endCxn id="45" idx="7"/>
            </p:cNvCxnSpPr>
            <p:nvPr/>
          </p:nvCxnSpPr>
          <p:spPr>
            <a:xfrm flipH="1">
              <a:off x="2089315" y="5274920"/>
              <a:ext cx="89080" cy="56556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45" idx="6"/>
              <a:endCxn id="41" idx="5"/>
            </p:cNvCxnSpPr>
            <p:nvPr/>
          </p:nvCxnSpPr>
          <p:spPr>
            <a:xfrm flipV="1">
              <a:off x="2096011" y="5830631"/>
              <a:ext cx="217753" cy="2601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48" idx="4"/>
            </p:cNvCxnSpPr>
            <p:nvPr/>
          </p:nvCxnSpPr>
          <p:spPr>
            <a:xfrm flipH="1">
              <a:off x="1426369" y="5825223"/>
              <a:ext cx="234877" cy="1493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타원 87"/>
            <p:cNvSpPr/>
            <p:nvPr/>
          </p:nvSpPr>
          <p:spPr>
            <a:xfrm>
              <a:off x="1310720" y="584364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연결선 88"/>
            <p:cNvCxnSpPr>
              <a:stCxn id="43" idx="4"/>
              <a:endCxn id="88" idx="0"/>
            </p:cNvCxnSpPr>
            <p:nvPr/>
          </p:nvCxnSpPr>
          <p:spPr>
            <a:xfrm>
              <a:off x="1303020" y="5690714"/>
              <a:ext cx="30560" cy="1529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p:cNvCxnSpPr>
              <a:endCxn id="47" idx="7"/>
            </p:cNvCxnSpPr>
            <p:nvPr/>
          </p:nvCxnSpPr>
          <p:spPr>
            <a:xfrm flipH="1">
              <a:off x="2365429" y="5287788"/>
              <a:ext cx="170368" cy="20951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타원 90"/>
            <p:cNvSpPr/>
            <p:nvPr/>
          </p:nvSpPr>
          <p:spPr>
            <a:xfrm>
              <a:off x="952898" y="5562425"/>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p:cNvSpPr/>
            <p:nvPr/>
          </p:nvSpPr>
          <p:spPr>
            <a:xfrm>
              <a:off x="2004213" y="525444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572008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자유형 23"/>
          <p:cNvSpPr/>
          <p:nvPr/>
        </p:nvSpPr>
        <p:spPr>
          <a:xfrm>
            <a:off x="4172363" y="4416950"/>
            <a:ext cx="556591" cy="2198535"/>
          </a:xfrm>
          <a:custGeom>
            <a:avLst/>
            <a:gdLst>
              <a:gd name="connsiteX0" fmla="*/ 278296 w 556591"/>
              <a:gd name="connsiteY0" fmla="*/ 2198535 h 2198535"/>
              <a:gd name="connsiteX1" fmla="*/ 556591 w 556591"/>
              <a:gd name="connsiteY1" fmla="*/ 1912288 h 2198535"/>
              <a:gd name="connsiteX2" fmla="*/ 433346 w 556591"/>
              <a:gd name="connsiteY2" fmla="*/ 1912288 h 2198535"/>
              <a:gd name="connsiteX3" fmla="*/ 481054 w 556591"/>
              <a:gd name="connsiteY3" fmla="*/ 0 h 2198535"/>
              <a:gd name="connsiteX4" fmla="*/ 71562 w 556591"/>
              <a:gd name="connsiteY4" fmla="*/ 0 h 2198535"/>
              <a:gd name="connsiteX5" fmla="*/ 123245 w 556591"/>
              <a:gd name="connsiteY5" fmla="*/ 1912288 h 2198535"/>
              <a:gd name="connsiteX6" fmla="*/ 0 w 556591"/>
              <a:gd name="connsiteY6" fmla="*/ 1912288 h 2198535"/>
              <a:gd name="connsiteX7" fmla="*/ 278296 w 556591"/>
              <a:gd name="connsiteY7" fmla="*/ 2198535 h 2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591" h="2198535">
                <a:moveTo>
                  <a:pt x="278296" y="2198535"/>
                </a:moveTo>
                <a:lnTo>
                  <a:pt x="556591" y="1912288"/>
                </a:lnTo>
                <a:lnTo>
                  <a:pt x="433346" y="1912288"/>
                </a:lnTo>
                <a:lnTo>
                  <a:pt x="481054" y="0"/>
                </a:lnTo>
                <a:lnTo>
                  <a:pt x="71562" y="0"/>
                </a:lnTo>
                <a:lnTo>
                  <a:pt x="123245" y="1912288"/>
                </a:lnTo>
                <a:lnTo>
                  <a:pt x="0" y="1912288"/>
                </a:lnTo>
                <a:lnTo>
                  <a:pt x="278296" y="2198535"/>
                </a:lnTo>
                <a:close/>
              </a:path>
            </a:pathLst>
          </a:cu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2" name="자유형 21"/>
          <p:cNvSpPr/>
          <p:nvPr/>
        </p:nvSpPr>
        <p:spPr>
          <a:xfrm>
            <a:off x="3990314" y="1328156"/>
            <a:ext cx="930950" cy="3012141"/>
          </a:xfrm>
          <a:custGeom>
            <a:avLst/>
            <a:gdLst>
              <a:gd name="connsiteX0" fmla="*/ 467544 w 930950"/>
              <a:gd name="connsiteY0" fmla="*/ 0 h 3012141"/>
              <a:gd name="connsiteX1" fmla="*/ 930950 w 930950"/>
              <a:gd name="connsiteY1" fmla="*/ 529607 h 3012141"/>
              <a:gd name="connsiteX2" fmla="*/ 744760 w 930950"/>
              <a:gd name="connsiteY2" fmla="*/ 529607 h 3012141"/>
              <a:gd name="connsiteX3" fmla="*/ 666147 w 930950"/>
              <a:gd name="connsiteY3" fmla="*/ 3012141 h 3012141"/>
              <a:gd name="connsiteX4" fmla="*/ 256529 w 930950"/>
              <a:gd name="connsiteY4" fmla="*/ 3012141 h 3012141"/>
              <a:gd name="connsiteX5" fmla="*/ 182052 w 930950"/>
              <a:gd name="connsiteY5" fmla="*/ 529607 h 3012141"/>
              <a:gd name="connsiteX6" fmla="*/ 0 w 930950"/>
              <a:gd name="connsiteY6" fmla="*/ 529607 h 3012141"/>
              <a:gd name="connsiteX7" fmla="*/ 467544 w 930950"/>
              <a:gd name="connsiteY7" fmla="*/ 0 h 30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950" h="3012141">
                <a:moveTo>
                  <a:pt x="467544" y="0"/>
                </a:moveTo>
                <a:lnTo>
                  <a:pt x="930950" y="529607"/>
                </a:lnTo>
                <a:lnTo>
                  <a:pt x="744760" y="529607"/>
                </a:lnTo>
                <a:lnTo>
                  <a:pt x="666147" y="3012141"/>
                </a:lnTo>
                <a:lnTo>
                  <a:pt x="256529" y="3012141"/>
                </a:lnTo>
                <a:lnTo>
                  <a:pt x="182052" y="529607"/>
                </a:lnTo>
                <a:lnTo>
                  <a:pt x="0" y="529607"/>
                </a:lnTo>
                <a:lnTo>
                  <a:pt x="467544" y="0"/>
                </a:lnTo>
                <a:close/>
              </a:path>
            </a:pathLst>
          </a:cu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47" name="오른쪽 화살표 46"/>
          <p:cNvSpPr/>
          <p:nvPr/>
        </p:nvSpPr>
        <p:spPr>
          <a:xfrm>
            <a:off x="1835696" y="4105918"/>
            <a:ext cx="6840760" cy="52833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a:p>
        </p:txBody>
      </p:sp>
      <p:grpSp>
        <p:nvGrpSpPr>
          <p:cNvPr id="52" name="그룹 51"/>
          <p:cNvGrpSpPr/>
          <p:nvPr/>
        </p:nvGrpSpPr>
        <p:grpSpPr>
          <a:xfrm>
            <a:off x="1649802" y="3996596"/>
            <a:ext cx="7295635" cy="752931"/>
            <a:chOff x="1649802" y="3996596"/>
            <a:chExt cx="7295635" cy="752931"/>
          </a:xfrm>
        </p:grpSpPr>
        <p:sp>
          <p:nvSpPr>
            <p:cNvPr id="71" name="오른쪽 화살표 70"/>
            <p:cNvSpPr/>
            <p:nvPr/>
          </p:nvSpPr>
          <p:spPr>
            <a:xfrm>
              <a:off x="1649802" y="3996596"/>
              <a:ext cx="7295635" cy="752931"/>
            </a:xfrm>
            <a:prstGeom prst="rightArrow">
              <a:avLst>
                <a:gd name="adj1" fmla="val 50000"/>
                <a:gd name="adj2" fmla="val 7150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grpSp>
          <p:nvGrpSpPr>
            <p:cNvPr id="51" name="그룹 50"/>
            <p:cNvGrpSpPr/>
            <p:nvPr/>
          </p:nvGrpSpPr>
          <p:grpSpPr>
            <a:xfrm>
              <a:off x="3194323" y="4236250"/>
              <a:ext cx="4271174" cy="296682"/>
              <a:chOff x="3194323" y="4236250"/>
              <a:chExt cx="4271174" cy="296682"/>
            </a:xfrm>
          </p:grpSpPr>
          <p:sp>
            <p:nvSpPr>
              <p:cNvPr id="12" name="타원 11"/>
              <p:cNvSpPr/>
              <p:nvPr/>
            </p:nvSpPr>
            <p:spPr>
              <a:xfrm>
                <a:off x="3194323" y="4238855"/>
                <a:ext cx="139065" cy="1390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sz="800" dirty="0"/>
              </a:p>
            </p:txBody>
          </p:sp>
          <p:cxnSp>
            <p:nvCxnSpPr>
              <p:cNvPr id="13" name="직선 연결선 12"/>
              <p:cNvCxnSpPr>
                <a:stCxn id="12" idx="5"/>
                <a:endCxn id="16" idx="2"/>
              </p:cNvCxnSpPr>
              <p:nvPr/>
            </p:nvCxnSpPr>
            <p:spPr>
              <a:xfrm>
                <a:off x="3313022" y="4357554"/>
                <a:ext cx="228564" cy="55364"/>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14" name="타원 13"/>
              <p:cNvSpPr/>
              <p:nvPr/>
            </p:nvSpPr>
            <p:spPr>
              <a:xfrm>
                <a:off x="5008999" y="4384342"/>
                <a:ext cx="139065" cy="13906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sz="800" dirty="0"/>
              </a:p>
            </p:txBody>
          </p:sp>
          <p:sp>
            <p:nvSpPr>
              <p:cNvPr id="15" name="타원 14"/>
              <p:cNvSpPr/>
              <p:nvPr/>
            </p:nvSpPr>
            <p:spPr>
              <a:xfrm>
                <a:off x="3902651" y="4236250"/>
                <a:ext cx="139065" cy="13906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sz="800" dirty="0"/>
              </a:p>
            </p:txBody>
          </p:sp>
          <p:sp>
            <p:nvSpPr>
              <p:cNvPr id="16" name="타원 15"/>
              <p:cNvSpPr/>
              <p:nvPr/>
            </p:nvSpPr>
            <p:spPr>
              <a:xfrm>
                <a:off x="3541586" y="4343385"/>
                <a:ext cx="139065" cy="13906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sz="800" dirty="0"/>
              </a:p>
            </p:txBody>
          </p:sp>
          <p:sp>
            <p:nvSpPr>
              <p:cNvPr id="17" name="타원 16"/>
              <p:cNvSpPr/>
              <p:nvPr/>
            </p:nvSpPr>
            <p:spPr>
              <a:xfrm>
                <a:off x="5297031" y="4245277"/>
                <a:ext cx="139065" cy="13906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sz="800" dirty="0"/>
              </a:p>
            </p:txBody>
          </p:sp>
          <p:sp>
            <p:nvSpPr>
              <p:cNvPr id="18" name="타원 17"/>
              <p:cNvSpPr/>
              <p:nvPr/>
            </p:nvSpPr>
            <p:spPr>
              <a:xfrm>
                <a:off x="5585063" y="4384342"/>
                <a:ext cx="139065" cy="1390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sz="800" dirty="0"/>
              </a:p>
            </p:txBody>
          </p:sp>
          <p:sp>
            <p:nvSpPr>
              <p:cNvPr id="19" name="타원 18"/>
              <p:cNvSpPr/>
              <p:nvPr/>
            </p:nvSpPr>
            <p:spPr>
              <a:xfrm>
                <a:off x="6606352" y="4254801"/>
                <a:ext cx="139065" cy="13906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sz="800" dirty="0"/>
              </a:p>
            </p:txBody>
          </p:sp>
          <p:sp>
            <p:nvSpPr>
              <p:cNvPr id="20" name="타원 19"/>
              <p:cNvSpPr/>
              <p:nvPr/>
            </p:nvSpPr>
            <p:spPr>
              <a:xfrm>
                <a:off x="6966392" y="4393867"/>
                <a:ext cx="139065" cy="1390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sz="800" dirty="0"/>
              </a:p>
            </p:txBody>
          </p:sp>
          <p:sp>
            <p:nvSpPr>
              <p:cNvPr id="21" name="타원 20"/>
              <p:cNvSpPr/>
              <p:nvPr/>
            </p:nvSpPr>
            <p:spPr>
              <a:xfrm>
                <a:off x="7326432" y="4281913"/>
                <a:ext cx="139065" cy="13906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sz="800" dirty="0"/>
              </a:p>
            </p:txBody>
          </p:sp>
          <p:cxnSp>
            <p:nvCxnSpPr>
              <p:cNvPr id="23" name="직선 연결선 22"/>
              <p:cNvCxnSpPr>
                <a:stCxn id="16" idx="6"/>
                <a:endCxn id="15" idx="2"/>
              </p:cNvCxnSpPr>
              <p:nvPr/>
            </p:nvCxnSpPr>
            <p:spPr>
              <a:xfrm flipV="1">
                <a:off x="3680651" y="4305783"/>
                <a:ext cx="222000" cy="107135"/>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7" name="직선 연결선 26"/>
              <p:cNvCxnSpPr>
                <a:stCxn id="14" idx="7"/>
                <a:endCxn id="17" idx="2"/>
              </p:cNvCxnSpPr>
              <p:nvPr/>
            </p:nvCxnSpPr>
            <p:spPr>
              <a:xfrm flipV="1">
                <a:off x="5127698" y="4314810"/>
                <a:ext cx="169333" cy="89898"/>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17" idx="6"/>
                <a:endCxn id="18" idx="1"/>
              </p:cNvCxnSpPr>
              <p:nvPr/>
            </p:nvCxnSpPr>
            <p:spPr>
              <a:xfrm>
                <a:off x="5436096" y="4314810"/>
                <a:ext cx="169333" cy="89898"/>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3" name="직선 연결선 32"/>
              <p:cNvCxnSpPr>
                <a:stCxn id="19" idx="5"/>
                <a:endCxn id="20" idx="2"/>
              </p:cNvCxnSpPr>
              <p:nvPr/>
            </p:nvCxnSpPr>
            <p:spPr>
              <a:xfrm>
                <a:off x="6725051" y="4373500"/>
                <a:ext cx="241341" cy="89900"/>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6" name="직선 연결선 35"/>
              <p:cNvCxnSpPr>
                <a:stCxn id="20" idx="6"/>
                <a:endCxn id="21" idx="2"/>
              </p:cNvCxnSpPr>
              <p:nvPr/>
            </p:nvCxnSpPr>
            <p:spPr>
              <a:xfrm flipV="1">
                <a:off x="7105457" y="4351446"/>
                <a:ext cx="220975" cy="111954"/>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grpSp>
      </p:grpSp>
      <p:sp>
        <p:nvSpPr>
          <p:cNvPr id="2" name="제목 1"/>
          <p:cNvSpPr>
            <a:spLocks noGrp="1"/>
          </p:cNvSpPr>
          <p:nvPr>
            <p:ph type="title"/>
          </p:nvPr>
        </p:nvSpPr>
        <p:spPr/>
        <p:txBody>
          <a:bodyPr/>
          <a:lstStyle/>
          <a:p>
            <a:r>
              <a:rPr lang="en-US" altLang="ko-KR" dirty="0" smtClean="0"/>
              <a:t>Research Direction</a:t>
            </a:r>
            <a:endParaRPr lang="ko-KR" altLang="en-US" dirty="0"/>
          </a:p>
        </p:txBody>
      </p:sp>
      <p:sp>
        <p:nvSpPr>
          <p:cNvPr id="5" name="한쪽 모서리가 잘린 사각형 4"/>
          <p:cNvSpPr/>
          <p:nvPr/>
        </p:nvSpPr>
        <p:spPr>
          <a:xfrm rot="10800000">
            <a:off x="2572891" y="4115443"/>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한쪽 모서리가 잘린 사각형 5"/>
          <p:cNvSpPr/>
          <p:nvPr/>
        </p:nvSpPr>
        <p:spPr>
          <a:xfrm rot="10800000">
            <a:off x="4240932" y="4115443"/>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한쪽 모서리가 잘린 사각형 6"/>
          <p:cNvSpPr/>
          <p:nvPr/>
        </p:nvSpPr>
        <p:spPr>
          <a:xfrm rot="10800000">
            <a:off x="5957267" y="4115443"/>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한쪽 모서리가 잘린 사각형 7"/>
          <p:cNvSpPr/>
          <p:nvPr/>
        </p:nvSpPr>
        <p:spPr>
          <a:xfrm rot="10800000">
            <a:off x="7685459" y="4115443"/>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8" name="그룹 47"/>
          <p:cNvGrpSpPr/>
          <p:nvPr/>
        </p:nvGrpSpPr>
        <p:grpSpPr>
          <a:xfrm>
            <a:off x="4749364" y="3764019"/>
            <a:ext cx="1099035" cy="922924"/>
            <a:chOff x="4753197" y="3764019"/>
            <a:chExt cx="1099035" cy="922924"/>
          </a:xfrm>
        </p:grpSpPr>
        <p:sp>
          <p:nvSpPr>
            <p:cNvPr id="59" name="타원형 설명선 58"/>
            <p:cNvSpPr/>
            <p:nvPr/>
          </p:nvSpPr>
          <p:spPr>
            <a:xfrm>
              <a:off x="4753197" y="3793616"/>
              <a:ext cx="1094752" cy="834566"/>
            </a:xfrm>
            <a:prstGeom prst="wedgeEllipseCallout">
              <a:avLst>
                <a:gd name="adj1" fmla="val -63371"/>
                <a:gd name="adj2" fmla="val 42261"/>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7" name="Picture 11" descr="C:\Users\Administrator\Desktop\테마\다운로드 (3).jpg"/>
            <p:cNvPicPr>
              <a:picLocks noChangeAspect="1" noChangeArrowheads="1"/>
            </p:cNvPicPr>
            <p:nvPr/>
          </p:nvPicPr>
          <p:blipFill rotWithShape="1">
            <a:blip r:embed="rId3">
              <a:extLst>
                <a:ext uri="{28A0092B-C50C-407E-A947-70E740481C1C}">
                  <a14:useLocalDpi xmlns:a14="http://schemas.microsoft.com/office/drawing/2010/main" val="0"/>
                </a:ext>
              </a:extLst>
            </a:blip>
            <a:srcRect l="7803" t="12662" r="15973"/>
            <a:stretch/>
          </p:blipFill>
          <p:spPr bwMode="auto">
            <a:xfrm>
              <a:off x="4776866" y="3764019"/>
              <a:ext cx="1075366" cy="92292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25" name="그룹 24"/>
          <p:cNvGrpSpPr/>
          <p:nvPr/>
        </p:nvGrpSpPr>
        <p:grpSpPr>
          <a:xfrm>
            <a:off x="4509517" y="1287776"/>
            <a:ext cx="1635527" cy="1229193"/>
            <a:chOff x="4509517" y="1287776"/>
            <a:chExt cx="1635527" cy="1229193"/>
          </a:xfrm>
        </p:grpSpPr>
        <p:sp>
          <p:nvSpPr>
            <p:cNvPr id="67" name="타원 66"/>
            <p:cNvSpPr/>
            <p:nvPr/>
          </p:nvSpPr>
          <p:spPr>
            <a:xfrm>
              <a:off x="4509517" y="1287776"/>
              <a:ext cx="1624740" cy="1202868"/>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C:\Users\Administrator\Desktop\테마\11.png"/>
            <p:cNvPicPr>
              <a:picLocks noChangeAspect="1" noChangeArrowheads="1"/>
            </p:cNvPicPr>
            <p:nvPr/>
          </p:nvPicPr>
          <p:blipFill rotWithShape="1">
            <a:blip r:embed="rId4">
              <a:extLst>
                <a:ext uri="{28A0092B-C50C-407E-A947-70E740481C1C}">
                  <a14:useLocalDpi xmlns:a14="http://schemas.microsoft.com/office/drawing/2010/main" val="0"/>
                </a:ext>
              </a:extLst>
            </a:blip>
            <a:srcRect l="5223" t="5223" r="5223" b="5223"/>
            <a:stretch/>
          </p:blipFill>
          <p:spPr bwMode="auto">
            <a:xfrm>
              <a:off x="4519042" y="1297467"/>
              <a:ext cx="1626002" cy="12195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1" name="그룹 30"/>
          <p:cNvGrpSpPr/>
          <p:nvPr/>
        </p:nvGrpSpPr>
        <p:grpSpPr>
          <a:xfrm>
            <a:off x="4944186" y="5832250"/>
            <a:ext cx="679941" cy="602036"/>
            <a:chOff x="4944186" y="5832250"/>
            <a:chExt cx="679941" cy="602036"/>
          </a:xfrm>
        </p:grpSpPr>
        <p:sp>
          <p:nvSpPr>
            <p:cNvPr id="63" name="타원 62"/>
            <p:cNvSpPr/>
            <p:nvPr/>
          </p:nvSpPr>
          <p:spPr>
            <a:xfrm>
              <a:off x="4944186" y="5832250"/>
              <a:ext cx="679941" cy="602036"/>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7" name="Picture 13" descr="C:\Users\Administrator\Desktop\10354515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583391">
              <a:off x="5060548" y="5978336"/>
              <a:ext cx="439106" cy="338047"/>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직사각형 59"/>
          <p:cNvSpPr/>
          <p:nvPr/>
        </p:nvSpPr>
        <p:spPr>
          <a:xfrm>
            <a:off x="208413" y="1298476"/>
            <a:ext cx="3694237" cy="733534"/>
          </a:xfrm>
          <a:prstGeom prst="rect">
            <a:avLst/>
          </a:prstGeom>
        </p:spPr>
        <p:txBody>
          <a:bodyPr wrap="square">
            <a:spAutoFit/>
          </a:bodyPr>
          <a:lstStyle/>
          <a:p>
            <a:pPr>
              <a:lnSpc>
                <a:spcPts val="2500"/>
              </a:lnSpc>
            </a:pPr>
            <a:r>
              <a:rPr lang="en-US" altLang="ko-KR" b="1" dirty="0" smtClean="0">
                <a:latin typeface="Open Sans" charset="0"/>
                <a:ea typeface="Open Sans" charset="0"/>
                <a:cs typeface="Open Sans" charset="0"/>
              </a:rPr>
              <a:t>1. Semantic Rank</a:t>
            </a:r>
          </a:p>
          <a:p>
            <a:pPr>
              <a:lnSpc>
                <a:spcPts val="2500"/>
              </a:lnSpc>
            </a:pPr>
            <a:r>
              <a:rPr lang="en-US" altLang="ko-KR" dirty="0">
                <a:latin typeface="Open Sans" charset="0"/>
                <a:ea typeface="Open Sans" charset="0"/>
                <a:cs typeface="Open Sans" charset="0"/>
              </a:rPr>
              <a:t> </a:t>
            </a:r>
            <a:r>
              <a:rPr lang="en-US" altLang="ko-KR" dirty="0" smtClean="0">
                <a:latin typeface="Open Sans" charset="0"/>
                <a:ea typeface="Open Sans" charset="0"/>
                <a:cs typeface="Open Sans" charset="0"/>
              </a:rPr>
              <a:t>   → </a:t>
            </a:r>
            <a:r>
              <a:rPr lang="en-US" altLang="ko-KR" dirty="0">
                <a:latin typeface="Open Sans" charset="0"/>
                <a:ea typeface="Open Sans" charset="0"/>
                <a:cs typeface="Open Sans" charset="0"/>
              </a:rPr>
              <a:t>Retrieval target information</a:t>
            </a:r>
          </a:p>
        </p:txBody>
      </p:sp>
      <p:sp>
        <p:nvSpPr>
          <p:cNvPr id="68" name="직사각형 67"/>
          <p:cNvSpPr/>
          <p:nvPr/>
        </p:nvSpPr>
        <p:spPr>
          <a:xfrm>
            <a:off x="208414" y="2150195"/>
            <a:ext cx="3203506" cy="733534"/>
          </a:xfrm>
          <a:prstGeom prst="rect">
            <a:avLst/>
          </a:prstGeom>
        </p:spPr>
        <p:txBody>
          <a:bodyPr wrap="none">
            <a:spAutoFit/>
          </a:bodyPr>
          <a:lstStyle/>
          <a:p>
            <a:pPr>
              <a:lnSpc>
                <a:spcPts val="2500"/>
              </a:lnSpc>
            </a:pPr>
            <a:r>
              <a:rPr lang="en-US" altLang="ko-KR" b="1" dirty="0">
                <a:latin typeface="Open Sans" charset="0"/>
                <a:ea typeface="Open Sans" charset="0"/>
                <a:cs typeface="Open Sans" charset="0"/>
              </a:rPr>
              <a:t>2. </a:t>
            </a:r>
            <a:r>
              <a:rPr lang="en-US" altLang="ko-KR" b="1" dirty="0" smtClean="0">
                <a:latin typeface="Open Sans" charset="0"/>
                <a:ea typeface="Open Sans" charset="0"/>
                <a:cs typeface="Open Sans" charset="0"/>
              </a:rPr>
              <a:t>Topic Model</a:t>
            </a:r>
          </a:p>
          <a:p>
            <a:pPr>
              <a:lnSpc>
                <a:spcPts val="2500"/>
              </a:lnSpc>
            </a:pPr>
            <a:r>
              <a:rPr lang="en-US" altLang="ko-KR" dirty="0" smtClean="0">
                <a:latin typeface="Open Sans" charset="0"/>
                <a:ea typeface="Open Sans" charset="0"/>
                <a:cs typeface="Open Sans" charset="0"/>
              </a:rPr>
              <a:t>    → </a:t>
            </a:r>
            <a:r>
              <a:rPr lang="en-US" altLang="ko-KR" dirty="0">
                <a:latin typeface="Open Sans" charset="0"/>
                <a:ea typeface="Open Sans" charset="0"/>
                <a:cs typeface="Open Sans" charset="0"/>
              </a:rPr>
              <a:t>Explore related </a:t>
            </a:r>
            <a:r>
              <a:rPr lang="en-US" altLang="ko-KR" dirty="0" smtClean="0">
                <a:latin typeface="Open Sans" charset="0"/>
                <a:ea typeface="Open Sans" charset="0"/>
                <a:cs typeface="Open Sans" charset="0"/>
              </a:rPr>
              <a:t>theme</a:t>
            </a:r>
            <a:endParaRPr lang="en-US" altLang="ko-KR" dirty="0">
              <a:latin typeface="Open Sans" charset="0"/>
              <a:ea typeface="Open Sans" charset="0"/>
              <a:cs typeface="Open Sans" charset="0"/>
            </a:endParaRPr>
          </a:p>
        </p:txBody>
      </p:sp>
      <p:sp>
        <p:nvSpPr>
          <p:cNvPr id="82" name="직사각형 81"/>
          <p:cNvSpPr/>
          <p:nvPr/>
        </p:nvSpPr>
        <p:spPr>
          <a:xfrm>
            <a:off x="217939" y="3008120"/>
            <a:ext cx="3346750" cy="733534"/>
          </a:xfrm>
          <a:prstGeom prst="rect">
            <a:avLst/>
          </a:prstGeom>
        </p:spPr>
        <p:txBody>
          <a:bodyPr wrap="none">
            <a:spAutoFit/>
          </a:bodyPr>
          <a:lstStyle/>
          <a:p>
            <a:pPr>
              <a:lnSpc>
                <a:spcPts val="2500"/>
              </a:lnSpc>
            </a:pPr>
            <a:r>
              <a:rPr lang="en-US" altLang="ko-KR" b="1" dirty="0" smtClean="0">
                <a:latin typeface="Open Sans" charset="0"/>
                <a:ea typeface="Open Sans" charset="0"/>
                <a:cs typeface="Open Sans" charset="0"/>
              </a:rPr>
              <a:t>3. Big Data Approach</a:t>
            </a:r>
          </a:p>
          <a:p>
            <a:pPr>
              <a:lnSpc>
                <a:spcPts val="2500"/>
              </a:lnSpc>
            </a:pPr>
            <a:r>
              <a:rPr lang="en-US" altLang="ko-KR" dirty="0" smtClean="0">
                <a:latin typeface="Open Sans" charset="0"/>
                <a:ea typeface="Open Sans" charset="0"/>
                <a:cs typeface="Open Sans" charset="0"/>
              </a:rPr>
              <a:t>    → </a:t>
            </a:r>
            <a:r>
              <a:rPr lang="en-US" altLang="ko-KR" dirty="0">
                <a:latin typeface="Open Sans" charset="0"/>
                <a:ea typeface="Open Sans" charset="0"/>
                <a:cs typeface="Open Sans" charset="0"/>
              </a:rPr>
              <a:t>Large Data </a:t>
            </a:r>
            <a:r>
              <a:rPr lang="en-US" altLang="ko-KR" dirty="0" smtClean="0">
                <a:latin typeface="Open Sans" charset="0"/>
                <a:ea typeface="Open Sans" charset="0"/>
                <a:cs typeface="Open Sans" charset="0"/>
              </a:rPr>
              <a:t>Computation</a:t>
            </a:r>
            <a:endParaRPr lang="en-US" altLang="ko-KR" dirty="0">
              <a:latin typeface="Open Sans" charset="0"/>
              <a:ea typeface="Open Sans" charset="0"/>
              <a:cs typeface="Open Sans" charset="0"/>
            </a:endParaRPr>
          </a:p>
        </p:txBody>
      </p:sp>
      <p:sp>
        <p:nvSpPr>
          <p:cNvPr id="84" name="직사각형 83"/>
          <p:cNvSpPr/>
          <p:nvPr/>
        </p:nvSpPr>
        <p:spPr>
          <a:xfrm>
            <a:off x="5767193" y="5978082"/>
            <a:ext cx="955138" cy="338554"/>
          </a:xfrm>
          <a:prstGeom prst="rect">
            <a:avLst/>
          </a:prstGeom>
        </p:spPr>
        <p:txBody>
          <a:bodyPr wrap="square">
            <a:spAutoFit/>
          </a:bodyPr>
          <a:lstStyle/>
          <a:p>
            <a:pPr algn="ctr"/>
            <a:r>
              <a:rPr lang="en-US" altLang="ko-KR" sz="1600" b="1" dirty="0" smtClean="0">
                <a:solidFill>
                  <a:schemeClr val="accent6">
                    <a:lumMod val="75000"/>
                  </a:schemeClr>
                </a:solidFill>
                <a:latin typeface="Calibri" pitchFamily="34" charset="0"/>
                <a:cs typeface="Calibri" pitchFamily="34" charset="0"/>
              </a:rPr>
              <a:t>zoom-in</a:t>
            </a:r>
            <a:endParaRPr lang="ko-KR" altLang="en-US" sz="1600" b="1" dirty="0">
              <a:solidFill>
                <a:schemeClr val="accent6">
                  <a:lumMod val="75000"/>
                </a:schemeClr>
              </a:solidFill>
              <a:latin typeface="Calibri" pitchFamily="34" charset="0"/>
              <a:cs typeface="Calibri" pitchFamily="34" charset="0"/>
            </a:endParaRPr>
          </a:p>
        </p:txBody>
      </p:sp>
      <p:sp>
        <p:nvSpPr>
          <p:cNvPr id="85" name="직사각형 84"/>
          <p:cNvSpPr/>
          <p:nvPr/>
        </p:nvSpPr>
        <p:spPr>
          <a:xfrm>
            <a:off x="6198568" y="1665243"/>
            <a:ext cx="1127864" cy="338554"/>
          </a:xfrm>
          <a:prstGeom prst="rect">
            <a:avLst/>
          </a:prstGeom>
        </p:spPr>
        <p:txBody>
          <a:bodyPr wrap="square">
            <a:spAutoFit/>
          </a:bodyPr>
          <a:lstStyle/>
          <a:p>
            <a:pPr algn="ctr"/>
            <a:r>
              <a:rPr lang="en-US" altLang="ko-KR" sz="1600" b="1" dirty="0" smtClean="0">
                <a:solidFill>
                  <a:srgbClr val="0070C0"/>
                </a:solidFill>
                <a:latin typeface="Calibri" pitchFamily="34" charset="0"/>
                <a:cs typeface="Calibri" pitchFamily="34" charset="0"/>
              </a:rPr>
              <a:t>zoom-out</a:t>
            </a:r>
            <a:endParaRPr lang="ko-KR" altLang="en-US" sz="1600" b="1" dirty="0">
              <a:solidFill>
                <a:srgbClr val="0070C0"/>
              </a:solidFill>
              <a:latin typeface="Calibri" pitchFamily="34" charset="0"/>
              <a:cs typeface="Calibri" pitchFamily="34" charset="0"/>
            </a:endParaRPr>
          </a:p>
        </p:txBody>
      </p:sp>
      <p:grpSp>
        <p:nvGrpSpPr>
          <p:cNvPr id="29" name="그룹 28"/>
          <p:cNvGrpSpPr/>
          <p:nvPr/>
        </p:nvGrpSpPr>
        <p:grpSpPr>
          <a:xfrm>
            <a:off x="4869945" y="4869160"/>
            <a:ext cx="832140" cy="792750"/>
            <a:chOff x="4869945" y="4869160"/>
            <a:chExt cx="832140" cy="792750"/>
          </a:xfrm>
        </p:grpSpPr>
        <p:sp>
          <p:nvSpPr>
            <p:cNvPr id="62" name="타원 61"/>
            <p:cNvSpPr/>
            <p:nvPr/>
          </p:nvSpPr>
          <p:spPr>
            <a:xfrm>
              <a:off x="4869945" y="4882421"/>
              <a:ext cx="832140" cy="747179"/>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3" name="Picture 9" descr="C:\Users\Administrator\Desktop\다운로드 (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9589" y="4869160"/>
              <a:ext cx="754836" cy="7927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26" name="그룹 25"/>
          <p:cNvGrpSpPr/>
          <p:nvPr/>
        </p:nvGrpSpPr>
        <p:grpSpPr>
          <a:xfrm>
            <a:off x="4672583" y="2648679"/>
            <a:ext cx="1280032" cy="947666"/>
            <a:chOff x="4672583" y="2648679"/>
            <a:chExt cx="1280032" cy="947666"/>
          </a:xfrm>
        </p:grpSpPr>
        <p:sp>
          <p:nvSpPr>
            <p:cNvPr id="65" name="타원 64"/>
            <p:cNvSpPr/>
            <p:nvPr/>
          </p:nvSpPr>
          <p:spPr>
            <a:xfrm>
              <a:off x="4672583" y="2648679"/>
              <a:ext cx="1280032" cy="947666"/>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descr="C:\Users\Administrator\Desktop\테마\무제-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481" y="2656890"/>
              <a:ext cx="931244" cy="9312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624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750"/>
                                        <p:tgtEl>
                                          <p:spTgt spid="22"/>
                                        </p:tgtEl>
                                      </p:cBhvr>
                                    </p:animEffect>
                                  </p:childTnLst>
                                </p:cTn>
                              </p:par>
                              <p:par>
                                <p:cTn id="21" presetID="2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par>
                                <p:cTn id="24" presetID="22" presetClass="entr" presetSubtype="4" fill="hold" nodeType="withEffect">
                                  <p:stCondLst>
                                    <p:cond delay="40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par>
                          <p:cTn id="30" fill="hold">
                            <p:stCondLst>
                              <p:cond delay="900"/>
                            </p:stCondLst>
                            <p:childTnLst>
                              <p:par>
                                <p:cTn id="31" presetID="22" presetClass="entr" presetSubtype="1" fill="hold" grpId="0" nodeType="afterEffect">
                                  <p:stCondLst>
                                    <p:cond delay="20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750"/>
                                        <p:tgtEl>
                                          <p:spTgt spid="24"/>
                                        </p:tgtEl>
                                      </p:cBhvr>
                                    </p:animEffect>
                                  </p:childTnLst>
                                </p:cTn>
                              </p:par>
                              <p:par>
                                <p:cTn id="34" presetID="22" presetClass="entr" presetSubtype="1" fill="hold" nodeType="withEffect">
                                  <p:stCondLst>
                                    <p:cond delay="200"/>
                                  </p:stCondLst>
                                  <p:childTnLst>
                                    <p:set>
                                      <p:cBhvr>
                                        <p:cTn id="35" dur="1" fill="hold">
                                          <p:stCondLst>
                                            <p:cond delay="0"/>
                                          </p:stCondLst>
                                        </p:cTn>
                                        <p:tgtEl>
                                          <p:spTgt spid="29"/>
                                        </p:tgtEl>
                                        <p:attrNameLst>
                                          <p:attrName>style.visibility</p:attrName>
                                        </p:attrNameLst>
                                      </p:cBhvr>
                                      <p:to>
                                        <p:strVal val="visible"/>
                                      </p:to>
                                    </p:set>
                                    <p:animEffect transition="in" filter="wipe(up)">
                                      <p:cBhvr>
                                        <p:cTn id="36" dur="500"/>
                                        <p:tgtEl>
                                          <p:spTgt spid="29"/>
                                        </p:tgtEl>
                                      </p:cBhvr>
                                    </p:animEffect>
                                  </p:childTnLst>
                                </p:cTn>
                              </p:par>
                              <p:par>
                                <p:cTn id="37" presetID="22" presetClass="entr" presetSubtype="1" fill="hold" nodeType="withEffect">
                                  <p:stCondLst>
                                    <p:cond delay="60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childTnLst>
                          </p:cTn>
                        </p:par>
                        <p:par>
                          <p:cTn id="43" fill="hold">
                            <p:stCondLst>
                              <p:cond delay="2000"/>
                            </p:stCondLst>
                            <p:childTnLst>
                              <p:par>
                                <p:cTn id="44" presetID="10" presetClass="entr" presetSubtype="0" fill="hold" grpId="0" nodeType="afterEffect">
                                  <p:stCondLst>
                                    <p:cond delay="50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2" grpId="0" animBg="1"/>
      <p:bldP spid="68" grpId="0"/>
      <p:bldP spid="82" grpId="0"/>
      <p:bldP spid="84" grpId="0"/>
      <p:bldP spid="8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a:t>
            </a:r>
            <a:r>
              <a:rPr lang="en-US" altLang="ko-KR" dirty="0" smtClean="0"/>
              <a:t>Direction</a:t>
            </a:r>
            <a:endParaRPr lang="ko-KR" altLang="en-US" dirty="0"/>
          </a:p>
        </p:txBody>
      </p:sp>
      <p:sp>
        <p:nvSpPr>
          <p:cNvPr id="3" name="내용 개체 틀 2"/>
          <p:cNvSpPr>
            <a:spLocks noGrp="1"/>
          </p:cNvSpPr>
          <p:nvPr>
            <p:ph idx="1"/>
          </p:nvPr>
        </p:nvSpPr>
        <p:spPr>
          <a:xfrm>
            <a:off x="179512" y="1196752"/>
            <a:ext cx="6120680" cy="5328592"/>
          </a:xfrm>
        </p:spPr>
        <p:txBody>
          <a:bodyPr>
            <a:normAutofit/>
          </a:bodyPr>
          <a:lstStyle/>
          <a:p>
            <a:r>
              <a:rPr lang="en-US" altLang="ko-KR" sz="2000" dirty="0" smtClean="0"/>
              <a:t>Retrieval target information:</a:t>
            </a:r>
            <a:r>
              <a:rPr lang="en-US" altLang="ko-KR" sz="2000" dirty="0" smtClean="0">
                <a:latin typeface="Open Sans" charset="0"/>
                <a:ea typeface="Open Sans" charset="0"/>
                <a:cs typeface="Open Sans" charset="0"/>
              </a:rPr>
              <a:t> </a:t>
            </a:r>
            <a:r>
              <a:rPr lang="en-US" altLang="ko-KR" sz="2000" dirty="0">
                <a:latin typeface="Open Sans" charset="0"/>
                <a:ea typeface="Open Sans" charset="0"/>
                <a:cs typeface="Open Sans" charset="0"/>
              </a:rPr>
              <a:t>Semantic Ranking</a:t>
            </a:r>
          </a:p>
          <a:p>
            <a:pPr lvl="1"/>
            <a:r>
              <a:rPr lang="en-US" altLang="ko-KR" sz="1200" dirty="0" err="1">
                <a:latin typeface="Times New Roman" pitchFamily="18" charset="0"/>
                <a:cs typeface="Times New Roman" pitchFamily="18" charset="0"/>
              </a:rPr>
              <a:t>Hee</a:t>
            </a:r>
            <a:r>
              <a:rPr lang="en-US" altLang="ko-KR" sz="1200" dirty="0">
                <a:latin typeface="Times New Roman" pitchFamily="18" charset="0"/>
                <a:cs typeface="Times New Roman" pitchFamily="18" charset="0"/>
              </a:rPr>
              <a:t>-Gook </a:t>
            </a:r>
            <a:r>
              <a:rPr lang="en-US" altLang="ko-KR" sz="1200" dirty="0" smtClean="0">
                <a:latin typeface="Times New Roman" pitchFamily="18" charset="0"/>
                <a:cs typeface="Times New Roman" pitchFamily="18" charset="0"/>
              </a:rPr>
              <a:t>Jun , Woo-Hyun Lee, Dong-</a:t>
            </a:r>
            <a:r>
              <a:rPr lang="en-US" altLang="ko-KR" sz="1200" dirty="0" err="1" smtClean="0">
                <a:latin typeface="Times New Roman" pitchFamily="18" charset="0"/>
                <a:cs typeface="Times New Roman" pitchFamily="18" charset="0"/>
              </a:rPr>
              <a:t>Hyuk</a:t>
            </a:r>
            <a:r>
              <a:rPr lang="en-US" altLang="ko-KR" sz="1200" dirty="0" smtClean="0">
                <a:latin typeface="Times New Roman" pitchFamily="18" charset="0"/>
                <a:cs typeface="Times New Roman" pitchFamily="18" charset="0"/>
              </a:rPr>
              <a:t> </a:t>
            </a:r>
            <a:r>
              <a:rPr lang="en-US" altLang="ko-KR" sz="1200" dirty="0" err="1" smtClean="0">
                <a:latin typeface="Times New Roman" pitchFamily="18" charset="0"/>
                <a:cs typeface="Times New Roman" pitchFamily="18" charset="0"/>
              </a:rPr>
              <a:t>Im</a:t>
            </a:r>
            <a:r>
              <a:rPr lang="en-US" altLang="ko-KR" sz="1200" dirty="0" smtClean="0">
                <a:latin typeface="Times New Roman" pitchFamily="18" charset="0"/>
                <a:cs typeface="Times New Roman" pitchFamily="18" charset="0"/>
              </a:rPr>
              <a:t>, Sang-goo Lee, and </a:t>
            </a:r>
            <a:r>
              <a:rPr lang="en-US" altLang="ko-KR" sz="1200" dirty="0" err="1" smtClean="0">
                <a:latin typeface="Times New Roman" pitchFamily="18" charset="0"/>
                <a:cs typeface="Times New Roman" pitchFamily="18" charset="0"/>
              </a:rPr>
              <a:t>Hyoung-Joo</a:t>
            </a:r>
            <a:r>
              <a:rPr lang="en-US" altLang="ko-KR" sz="1200" dirty="0" smtClean="0">
                <a:latin typeface="Times New Roman" pitchFamily="18" charset="0"/>
                <a:cs typeface="Times New Roman" pitchFamily="18" charset="0"/>
              </a:rPr>
              <a:t> Kim, </a:t>
            </a:r>
            <a:r>
              <a:rPr lang="en-US" altLang="ko-KR" sz="1200" dirty="0">
                <a:latin typeface="Times New Roman" pitchFamily="18" charset="0"/>
                <a:cs typeface="Times New Roman" pitchFamily="18" charset="0"/>
              </a:rPr>
              <a:t>"Weighted Semantic PageRank Using RDF Metadata on </a:t>
            </a:r>
            <a:r>
              <a:rPr lang="en-US" altLang="ko-KR" sz="1200" dirty="0" err="1">
                <a:latin typeface="Times New Roman" pitchFamily="18" charset="0"/>
                <a:cs typeface="Times New Roman" pitchFamily="18" charset="0"/>
              </a:rPr>
              <a:t>Hadoop</a:t>
            </a:r>
            <a:r>
              <a:rPr lang="en-US" altLang="ko-KR" sz="1200" dirty="0">
                <a:latin typeface="Times New Roman" pitchFamily="18" charset="0"/>
                <a:cs typeface="Times New Roman" pitchFamily="18" charset="0"/>
              </a:rPr>
              <a:t>," In Proceedings of the 2014 International Conference on Internet Computing and Big Data, 2014.</a:t>
            </a:r>
          </a:p>
          <a:p>
            <a:pPr lvl="1"/>
            <a:r>
              <a:rPr lang="en-US" altLang="ko-KR" sz="1200" dirty="0" err="1" smtClean="0">
                <a:latin typeface="Times New Roman" pitchFamily="18" charset="0"/>
                <a:cs typeface="Times New Roman" pitchFamily="18" charset="0"/>
              </a:rPr>
              <a:t>Hee</a:t>
            </a:r>
            <a:r>
              <a:rPr lang="en-US" altLang="ko-KR" sz="1200" dirty="0" smtClean="0">
                <a:latin typeface="Times New Roman" pitchFamily="18" charset="0"/>
                <a:cs typeface="Times New Roman" pitchFamily="18" charset="0"/>
              </a:rPr>
              <a:t>-Gook Jun, Dong-</a:t>
            </a:r>
            <a:r>
              <a:rPr lang="en-US" altLang="ko-KR" sz="1200" dirty="0" err="1" smtClean="0">
                <a:latin typeface="Times New Roman" pitchFamily="18" charset="0"/>
                <a:cs typeface="Times New Roman" pitchFamily="18" charset="0"/>
              </a:rPr>
              <a:t>Hyuk</a:t>
            </a:r>
            <a:r>
              <a:rPr lang="en-US" altLang="ko-KR" sz="1200" dirty="0" smtClean="0">
                <a:latin typeface="Times New Roman" pitchFamily="18" charset="0"/>
                <a:cs typeface="Times New Roman" pitchFamily="18" charset="0"/>
              </a:rPr>
              <a:t> </a:t>
            </a:r>
            <a:r>
              <a:rPr lang="en-US" altLang="ko-KR" sz="1200" dirty="0" err="1" smtClean="0">
                <a:latin typeface="Times New Roman" pitchFamily="18" charset="0"/>
                <a:cs typeface="Times New Roman" pitchFamily="18" charset="0"/>
              </a:rPr>
              <a:t>Im</a:t>
            </a:r>
            <a:r>
              <a:rPr lang="en-US" altLang="ko-KR" sz="1200" dirty="0" smtClean="0">
                <a:latin typeface="Times New Roman" pitchFamily="18" charset="0"/>
                <a:cs typeface="Times New Roman" pitchFamily="18" charset="0"/>
              </a:rPr>
              <a:t>, Sang-goo Lee, and </a:t>
            </a:r>
            <a:r>
              <a:rPr lang="en-US" altLang="ko-KR" sz="1200" dirty="0" err="1" smtClean="0">
                <a:latin typeface="Times New Roman" pitchFamily="18" charset="0"/>
                <a:cs typeface="Times New Roman" pitchFamily="18" charset="0"/>
              </a:rPr>
              <a:t>Hyoung-Joo</a:t>
            </a:r>
            <a:r>
              <a:rPr lang="en-US" altLang="ko-KR" sz="1200" dirty="0" smtClean="0">
                <a:latin typeface="Times New Roman" pitchFamily="18" charset="0"/>
                <a:cs typeface="Times New Roman" pitchFamily="18" charset="0"/>
              </a:rPr>
              <a:t> Kim, "Improvement </a:t>
            </a:r>
            <a:r>
              <a:rPr lang="en-US" altLang="ko-KR" sz="1200" dirty="0">
                <a:latin typeface="Times New Roman" pitchFamily="18" charset="0"/>
                <a:cs typeface="Times New Roman" pitchFamily="18" charset="0"/>
              </a:rPr>
              <a:t>of PageRank Algorithm using Semantic Link</a:t>
            </a:r>
            <a:r>
              <a:rPr lang="en-US" altLang="ko-KR" sz="1200" dirty="0" smtClean="0">
                <a:latin typeface="Times New Roman" pitchFamily="18" charset="0"/>
                <a:cs typeface="Times New Roman" pitchFamily="18" charset="0"/>
              </a:rPr>
              <a:t>," </a:t>
            </a:r>
            <a:r>
              <a:rPr lang="en-US" altLang="ko-KR" sz="1200" dirty="0">
                <a:latin typeface="Times New Roman" pitchFamily="18" charset="0"/>
                <a:cs typeface="Times New Roman" pitchFamily="18" charset="0"/>
              </a:rPr>
              <a:t>Journal of KIISE : Computing Practices and Letters</a:t>
            </a:r>
            <a:r>
              <a:rPr lang="en-US" altLang="ko-KR" sz="1200" dirty="0" smtClean="0">
                <a:latin typeface="Times New Roman" pitchFamily="18" charset="0"/>
                <a:cs typeface="Times New Roman" pitchFamily="18" charset="0"/>
              </a:rPr>
              <a:t>, Vol. 18 (12), pp. 843-847, 2012.</a:t>
            </a:r>
          </a:p>
          <a:p>
            <a:pPr lvl="1"/>
            <a:endParaRPr lang="en-US" altLang="ko-KR" sz="500" dirty="0" smtClean="0">
              <a:latin typeface="Times New Roman" pitchFamily="18" charset="0"/>
              <a:cs typeface="Times New Roman" pitchFamily="18" charset="0"/>
            </a:endParaRPr>
          </a:p>
          <a:p>
            <a:r>
              <a:rPr lang="en-US" altLang="ko-KR" sz="2000" dirty="0">
                <a:latin typeface="Open Sans" charset="0"/>
                <a:ea typeface="Open Sans" charset="0"/>
                <a:cs typeface="Open Sans" charset="0"/>
              </a:rPr>
              <a:t>Large Data Computation: </a:t>
            </a:r>
            <a:r>
              <a:rPr lang="en-US" altLang="ko-KR" sz="2000" dirty="0" smtClean="0">
                <a:latin typeface="Open Sans" charset="0"/>
                <a:ea typeface="Open Sans" charset="0"/>
                <a:cs typeface="Open Sans" charset="0"/>
              </a:rPr>
              <a:t>Big Data </a:t>
            </a:r>
            <a:r>
              <a:rPr lang="en-US" altLang="ko-KR" sz="2000" dirty="0">
                <a:latin typeface="Open Sans" charset="0"/>
                <a:ea typeface="Open Sans" charset="0"/>
                <a:cs typeface="Open Sans" charset="0"/>
              </a:rPr>
              <a:t>Algorithm</a:t>
            </a:r>
          </a:p>
          <a:p>
            <a:pPr lvl="1"/>
            <a:r>
              <a:rPr lang="en-US" altLang="ko-KR" sz="1200" dirty="0" err="1">
                <a:latin typeface="Times New Roman" pitchFamily="18" charset="0"/>
                <a:cs typeface="Times New Roman" pitchFamily="18" charset="0"/>
              </a:rPr>
              <a:t>Hee</a:t>
            </a:r>
            <a:r>
              <a:rPr lang="en-US" altLang="ko-KR" sz="1200" dirty="0">
                <a:latin typeface="Times New Roman" pitchFamily="18" charset="0"/>
                <a:cs typeface="Times New Roman" pitchFamily="18" charset="0"/>
              </a:rPr>
              <a:t>-Gook Jun et al., "Big Data Preprocessing for Predicting Box Office Success," Journal of KIISE : Computing Practices and Letters, Vol. 20 (12), pp. 615-622, 2014</a:t>
            </a:r>
            <a:r>
              <a:rPr lang="en-US" altLang="ko-KR" sz="1200" dirty="0" smtClean="0">
                <a:latin typeface="Times New Roman" pitchFamily="18" charset="0"/>
                <a:cs typeface="Times New Roman" pitchFamily="18" charset="0"/>
              </a:rPr>
              <a:t>.</a:t>
            </a:r>
            <a:endParaRPr lang="en-US" altLang="ko-KR" sz="200" dirty="0">
              <a:latin typeface="Times New Roman" pitchFamily="18" charset="0"/>
              <a:cs typeface="Times New Roman" pitchFamily="18" charset="0"/>
            </a:endParaRPr>
          </a:p>
          <a:p>
            <a:endParaRPr lang="en-US" altLang="ko-KR" sz="2000" dirty="0" smtClean="0"/>
          </a:p>
          <a:p>
            <a:r>
              <a:rPr lang="en-US" altLang="ko-KR" sz="2000" dirty="0" smtClean="0"/>
              <a:t>Explore related theme areas:</a:t>
            </a:r>
            <a:r>
              <a:rPr lang="en-US" altLang="ko-KR" sz="2000" dirty="0" smtClean="0">
                <a:latin typeface="Open Sans" charset="0"/>
                <a:ea typeface="Open Sans" charset="0"/>
                <a:cs typeface="Open Sans" charset="0"/>
              </a:rPr>
              <a:t> </a:t>
            </a:r>
            <a:r>
              <a:rPr lang="en-US" altLang="ko-KR" sz="2000" dirty="0">
                <a:latin typeface="Open Sans" charset="0"/>
                <a:ea typeface="Open Sans" charset="0"/>
                <a:cs typeface="Open Sans" charset="0"/>
              </a:rPr>
              <a:t>Topic </a:t>
            </a:r>
            <a:r>
              <a:rPr lang="en-US" altLang="ko-KR" sz="2000" dirty="0" smtClean="0">
                <a:latin typeface="Open Sans" charset="0"/>
                <a:ea typeface="Open Sans" charset="0"/>
                <a:cs typeface="Open Sans" charset="0"/>
              </a:rPr>
              <a:t>Modeling</a:t>
            </a:r>
          </a:p>
          <a:p>
            <a:pPr lvl="1"/>
            <a:r>
              <a:rPr lang="en-US" altLang="ko-KR" sz="1600" dirty="0" smtClean="0">
                <a:latin typeface="Times New Roman" pitchFamily="18" charset="0"/>
                <a:ea typeface="Open Sans" charset="0"/>
                <a:cs typeface="Times New Roman" pitchFamily="18" charset="0"/>
              </a:rPr>
              <a:t>Ongoing research</a:t>
            </a:r>
          </a:p>
        </p:txBody>
      </p:sp>
      <p:grpSp>
        <p:nvGrpSpPr>
          <p:cNvPr id="4" name="그룹 3"/>
          <p:cNvGrpSpPr/>
          <p:nvPr/>
        </p:nvGrpSpPr>
        <p:grpSpPr>
          <a:xfrm>
            <a:off x="6372200" y="1412776"/>
            <a:ext cx="2586129" cy="1359141"/>
            <a:chOff x="4786234" y="1074950"/>
            <a:chExt cx="2586129" cy="1359141"/>
          </a:xfrm>
        </p:grpSpPr>
        <p:sp>
          <p:nvSpPr>
            <p:cNvPr id="5" name="모서리가 둥근 직사각형 4"/>
            <p:cNvSpPr/>
            <p:nvPr/>
          </p:nvSpPr>
          <p:spPr>
            <a:xfrm>
              <a:off x="4786234" y="1079447"/>
              <a:ext cx="2586129" cy="1354644"/>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5257645" y="1568513"/>
              <a:ext cx="1593396" cy="667878"/>
              <a:chOff x="448991" y="1387606"/>
              <a:chExt cx="2397326" cy="1004849"/>
            </a:xfrm>
          </p:grpSpPr>
          <p:sp>
            <p:nvSpPr>
              <p:cNvPr id="9" name="한쪽 모서리가 잘린 사각형 8"/>
              <p:cNvSpPr/>
              <p:nvPr/>
            </p:nvSpPr>
            <p:spPr>
              <a:xfrm rot="10800000">
                <a:off x="1284193" y="1957393"/>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한쪽 모서리가 잘린 사각형 9"/>
              <p:cNvSpPr/>
              <p:nvPr/>
            </p:nvSpPr>
            <p:spPr>
              <a:xfrm rot="10800000">
                <a:off x="448991" y="1817016"/>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p:cNvCxnSpPr>
                <a:stCxn id="10" idx="2"/>
                <a:endCxn id="9" idx="0"/>
              </p:cNvCxnSpPr>
              <p:nvPr/>
            </p:nvCxnSpPr>
            <p:spPr>
              <a:xfrm>
                <a:off x="873083" y="2034547"/>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타원형 설명선 11"/>
              <p:cNvSpPr/>
              <p:nvPr/>
            </p:nvSpPr>
            <p:spPr>
              <a:xfrm>
                <a:off x="1751565" y="1387606"/>
                <a:ext cx="1094752" cy="834566"/>
              </a:xfrm>
              <a:prstGeom prst="wedgeEllipseCallout">
                <a:avLst>
                  <a:gd name="adj1" fmla="val -63371"/>
                  <a:gd name="adj2" fmla="val 42261"/>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1827240" y="1529555"/>
                <a:ext cx="946877" cy="526403"/>
                <a:chOff x="1861818" y="1910009"/>
                <a:chExt cx="946877" cy="526403"/>
              </a:xfrm>
            </p:grpSpPr>
            <p:sp>
              <p:nvSpPr>
                <p:cNvPr id="14" name="타원 13"/>
                <p:cNvSpPr/>
                <p:nvPr/>
              </p:nvSpPr>
              <p:spPr>
                <a:xfrm>
                  <a:off x="2387551" y="1910009"/>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2216681" y="228000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타원 15"/>
                <p:cNvSpPr/>
                <p:nvPr/>
              </p:nvSpPr>
              <p:spPr>
                <a:xfrm>
                  <a:off x="2652287" y="214625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왼쪽/오른쪽 화살표 16"/>
                <p:cNvSpPr/>
                <p:nvPr/>
              </p:nvSpPr>
              <p:spPr>
                <a:xfrm rot="20666589" flipV="1">
                  <a:off x="2030942" y="2031039"/>
                  <a:ext cx="336929" cy="45720"/>
                </a:xfrm>
                <a:prstGeom prst="leftRightArrow">
                  <a:avLst>
                    <a:gd name="adj1" fmla="val 50000"/>
                    <a:gd name="adj2" fmla="val 103459"/>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a:off x="1861818" y="2062285"/>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왼쪽/오른쪽 화살표 18"/>
                <p:cNvSpPr/>
                <p:nvPr/>
              </p:nvSpPr>
              <p:spPr>
                <a:xfrm rot="1690824" flipV="1">
                  <a:off x="2006902" y="2250946"/>
                  <a:ext cx="201671" cy="45720"/>
                </a:xfrm>
                <a:prstGeom prst="leftRightArrow">
                  <a:avLst>
                    <a:gd name="adj1" fmla="val 50000"/>
                    <a:gd name="adj2" fmla="val 87246"/>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왼쪽/오른쪽 화살표 19"/>
                <p:cNvSpPr/>
                <p:nvPr/>
              </p:nvSpPr>
              <p:spPr>
                <a:xfrm rot="346809" flipV="1">
                  <a:off x="2046522" y="2165312"/>
                  <a:ext cx="585603" cy="45720"/>
                </a:xfrm>
                <a:prstGeom prst="leftRightArrow">
                  <a:avLst>
                    <a:gd name="adj1" fmla="val 50000"/>
                    <a:gd name="adj2" fmla="val 90935"/>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왼쪽/오른쪽 화살표 20"/>
                <p:cNvSpPr/>
                <p:nvPr/>
              </p:nvSpPr>
              <p:spPr>
                <a:xfrm rot="20670505" flipV="1">
                  <a:off x="2401459" y="2285352"/>
                  <a:ext cx="238629" cy="45720"/>
                </a:xfrm>
                <a:prstGeom prst="leftRightArrow">
                  <a:avLst>
                    <a:gd name="adj1" fmla="val 50000"/>
                    <a:gd name="adj2" fmla="val 85262"/>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 name="직사각형 6"/>
            <p:cNvSpPr/>
            <p:nvPr/>
          </p:nvSpPr>
          <p:spPr>
            <a:xfrm>
              <a:off x="5257644" y="1074950"/>
              <a:ext cx="1865645" cy="379143"/>
            </a:xfrm>
            <a:prstGeom prst="rect">
              <a:avLst/>
            </a:prstGeom>
          </p:spPr>
          <p:txBody>
            <a:bodyPr wrap="square">
              <a:spAutoFit/>
            </a:bodyPr>
            <a:lstStyle/>
            <a:p>
              <a:pPr>
                <a:lnSpc>
                  <a:spcPts val="2500"/>
                </a:lnSpc>
              </a:pPr>
              <a:r>
                <a:rPr lang="en-US" altLang="ko-KR" sz="1400" dirty="0" smtClean="0">
                  <a:latin typeface="Open Sans" charset="0"/>
                  <a:ea typeface="Open Sans" charset="0"/>
                  <a:cs typeface="Open Sans" charset="0"/>
                </a:rPr>
                <a:t>Semantic PageRank</a:t>
              </a:r>
              <a:endParaRPr lang="en-US" altLang="ko-KR" sz="1400" dirty="0">
                <a:latin typeface="Open Sans" charset="0"/>
                <a:ea typeface="Open Sans" charset="0"/>
                <a:cs typeface="Open Sans" charset="0"/>
              </a:endParaRPr>
            </a:p>
          </p:txBody>
        </p:sp>
        <p:sp>
          <p:nvSpPr>
            <p:cNvPr id="8" name="타원 7"/>
            <p:cNvSpPr/>
            <p:nvPr/>
          </p:nvSpPr>
          <p:spPr>
            <a:xfrm>
              <a:off x="5085625" y="122561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그룹 21"/>
          <p:cNvGrpSpPr/>
          <p:nvPr/>
        </p:nvGrpSpPr>
        <p:grpSpPr>
          <a:xfrm>
            <a:off x="6387543" y="4716133"/>
            <a:ext cx="2586129" cy="1388527"/>
            <a:chOff x="4786234" y="4416737"/>
            <a:chExt cx="2586129" cy="1388527"/>
          </a:xfrm>
        </p:grpSpPr>
        <p:sp>
          <p:nvSpPr>
            <p:cNvPr id="23" name="모서리가 둥근 직사각형 22"/>
            <p:cNvSpPr/>
            <p:nvPr/>
          </p:nvSpPr>
          <p:spPr>
            <a:xfrm>
              <a:off x="4786234" y="4416737"/>
              <a:ext cx="2586129" cy="1388527"/>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p:cNvGrpSpPr/>
            <p:nvPr/>
          </p:nvGrpSpPr>
          <p:grpSpPr>
            <a:xfrm>
              <a:off x="5085625" y="4456493"/>
              <a:ext cx="1719684" cy="379143"/>
              <a:chOff x="3284364" y="1414512"/>
              <a:chExt cx="1719684" cy="379143"/>
            </a:xfrm>
          </p:grpSpPr>
          <p:sp>
            <p:nvSpPr>
              <p:cNvPr id="36" name="타원 35"/>
              <p:cNvSpPr/>
              <p:nvPr/>
            </p:nvSpPr>
            <p:spPr>
              <a:xfrm>
                <a:off x="3284364" y="1556792"/>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p:cNvSpPr/>
              <p:nvPr/>
            </p:nvSpPr>
            <p:spPr>
              <a:xfrm>
                <a:off x="3456384" y="1414512"/>
                <a:ext cx="1547664" cy="379143"/>
              </a:xfrm>
              <a:prstGeom prst="rect">
                <a:avLst/>
              </a:prstGeom>
            </p:spPr>
            <p:txBody>
              <a:bodyPr wrap="square">
                <a:spAutoFit/>
              </a:bodyPr>
              <a:lstStyle/>
              <a:p>
                <a:pPr>
                  <a:lnSpc>
                    <a:spcPts val="2500"/>
                  </a:lnSpc>
                </a:pPr>
                <a:r>
                  <a:rPr lang="en-US" altLang="ko-KR" sz="1400" dirty="0" smtClean="0">
                    <a:latin typeface="Open Sans" charset="0"/>
                    <a:ea typeface="Open Sans" charset="0"/>
                    <a:cs typeface="Open Sans" charset="0"/>
                  </a:rPr>
                  <a:t>Topic Model</a:t>
                </a:r>
                <a:endParaRPr lang="en-US" altLang="ko-KR" sz="1400" dirty="0">
                  <a:latin typeface="Open Sans" charset="0"/>
                  <a:ea typeface="Open Sans" charset="0"/>
                  <a:cs typeface="Open Sans" charset="0"/>
                </a:endParaRPr>
              </a:p>
            </p:txBody>
          </p:sp>
        </p:grpSp>
        <p:grpSp>
          <p:nvGrpSpPr>
            <p:cNvPr id="25" name="그룹 24"/>
            <p:cNvGrpSpPr/>
            <p:nvPr/>
          </p:nvGrpSpPr>
          <p:grpSpPr>
            <a:xfrm>
              <a:off x="5262078" y="5043722"/>
              <a:ext cx="1521364" cy="448118"/>
              <a:chOff x="2856588" y="5488193"/>
              <a:chExt cx="2581076" cy="760254"/>
            </a:xfrm>
          </p:grpSpPr>
          <p:grpSp>
            <p:nvGrpSpPr>
              <p:cNvPr id="26" name="그룹 25"/>
              <p:cNvGrpSpPr/>
              <p:nvPr/>
            </p:nvGrpSpPr>
            <p:grpSpPr>
              <a:xfrm>
                <a:off x="2856588" y="5488193"/>
                <a:ext cx="2581076" cy="760254"/>
                <a:chOff x="35124" y="1690846"/>
                <a:chExt cx="2581076" cy="760254"/>
              </a:xfrm>
            </p:grpSpPr>
            <p:grpSp>
              <p:nvGrpSpPr>
                <p:cNvPr id="30" name="그룹 29"/>
                <p:cNvGrpSpPr/>
                <p:nvPr/>
              </p:nvGrpSpPr>
              <p:grpSpPr>
                <a:xfrm>
                  <a:off x="35124" y="1690846"/>
                  <a:ext cx="1184076" cy="633254"/>
                  <a:chOff x="35124" y="1690846"/>
                  <a:chExt cx="1184076" cy="633254"/>
                </a:xfrm>
              </p:grpSpPr>
              <p:sp>
                <p:nvSpPr>
                  <p:cNvPr id="34" name="모서리가 둥근 직사각형 33"/>
                  <p:cNvSpPr/>
                  <p:nvPr/>
                </p:nvSpPr>
                <p:spPr>
                  <a:xfrm>
                    <a:off x="35124" y="1690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35" name="한쪽 모서리가 잘린 사각형 34"/>
                  <p:cNvSpPr/>
                  <p:nvPr/>
                </p:nvSpPr>
                <p:spPr>
                  <a:xfrm rot="10800000">
                    <a:off x="130784" y="1790977"/>
                    <a:ext cx="424092" cy="435062"/>
                  </a:xfrm>
                  <a:prstGeom prst="snip1Rect">
                    <a:avLst/>
                  </a:prstGeom>
                  <a:pattFill prst="dkHorz">
                    <a:fgClr>
                      <a:schemeClr val="bg1">
                        <a:lumMod val="75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 name="그룹 30"/>
                <p:cNvGrpSpPr/>
                <p:nvPr/>
              </p:nvGrpSpPr>
              <p:grpSpPr>
                <a:xfrm>
                  <a:off x="1432124" y="1817846"/>
                  <a:ext cx="1184076" cy="633254"/>
                  <a:chOff x="1432124" y="1817846"/>
                  <a:chExt cx="1184076" cy="633254"/>
                </a:xfrm>
              </p:grpSpPr>
              <p:sp>
                <p:nvSpPr>
                  <p:cNvPr id="32" name="모서리가 둥근 직사각형 31"/>
                  <p:cNvSpPr/>
                  <p:nvPr/>
                </p:nvSpPr>
                <p:spPr>
                  <a:xfrm>
                    <a:off x="1432124" y="1817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33" name="한쪽 모서리가 잘린 사각형 32"/>
                  <p:cNvSpPr/>
                  <p:nvPr/>
                </p:nvSpPr>
                <p:spPr>
                  <a:xfrm rot="10800000">
                    <a:off x="2074629" y="1923574"/>
                    <a:ext cx="424092" cy="435062"/>
                  </a:xfrm>
                  <a:prstGeom prst="snip1Rect">
                    <a:avLst/>
                  </a:prstGeom>
                  <a:pattFill prst="dkHorz">
                    <a:fgClr>
                      <a:schemeClr val="bg1">
                        <a:lumMod val="75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7" name="한쪽 모서리가 잘린 사각형 26"/>
              <p:cNvSpPr/>
              <p:nvPr/>
            </p:nvSpPr>
            <p:spPr>
              <a:xfrm rot="10800000">
                <a:off x="4372038" y="5730241"/>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한쪽 모서리가 잘린 사각형 27"/>
              <p:cNvSpPr/>
              <p:nvPr/>
            </p:nvSpPr>
            <p:spPr>
              <a:xfrm rot="10800000">
                <a:off x="3536836" y="5589864"/>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p:cNvCxnSpPr>
                <a:stCxn id="28" idx="2"/>
                <a:endCxn id="27" idx="0"/>
              </p:cNvCxnSpPr>
              <p:nvPr/>
            </p:nvCxnSpPr>
            <p:spPr>
              <a:xfrm>
                <a:off x="3960928" y="5807395"/>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8" name="그룹 37"/>
          <p:cNvGrpSpPr/>
          <p:nvPr/>
        </p:nvGrpSpPr>
        <p:grpSpPr>
          <a:xfrm>
            <a:off x="6372200" y="3065933"/>
            <a:ext cx="2586129" cy="1362168"/>
            <a:chOff x="4786234" y="2541503"/>
            <a:chExt cx="2586129" cy="1362168"/>
          </a:xfrm>
        </p:grpSpPr>
        <p:sp>
          <p:nvSpPr>
            <p:cNvPr id="39" name="모서리가 둥근 직사각형 38"/>
            <p:cNvSpPr/>
            <p:nvPr/>
          </p:nvSpPr>
          <p:spPr>
            <a:xfrm>
              <a:off x="4786234" y="2549027"/>
              <a:ext cx="2586129" cy="1354644"/>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0" name="그룹 39"/>
            <p:cNvGrpSpPr/>
            <p:nvPr/>
          </p:nvGrpSpPr>
          <p:grpSpPr>
            <a:xfrm>
              <a:off x="5085625" y="2541503"/>
              <a:ext cx="2037664" cy="412934"/>
              <a:chOff x="-71586" y="1123762"/>
              <a:chExt cx="2037664" cy="412934"/>
            </a:xfrm>
          </p:grpSpPr>
          <p:sp>
            <p:nvSpPr>
              <p:cNvPr id="94" name="타원 93"/>
              <p:cNvSpPr/>
              <p:nvPr/>
            </p:nvSpPr>
            <p:spPr>
              <a:xfrm>
                <a:off x="-71586" y="1286138"/>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95" name="직사각형 94"/>
              <p:cNvSpPr/>
              <p:nvPr/>
            </p:nvSpPr>
            <p:spPr>
              <a:xfrm>
                <a:off x="100434" y="1123762"/>
                <a:ext cx="1865644" cy="412934"/>
              </a:xfrm>
              <a:prstGeom prst="rect">
                <a:avLst/>
              </a:prstGeom>
            </p:spPr>
            <p:txBody>
              <a:bodyPr wrap="square">
                <a:spAutoFit/>
              </a:bodyPr>
              <a:lstStyle/>
              <a:p>
                <a:pPr>
                  <a:lnSpc>
                    <a:spcPts val="2500"/>
                  </a:lnSpc>
                </a:pPr>
                <a:r>
                  <a:rPr lang="en-US" altLang="ko-KR" sz="1400" dirty="0" smtClean="0">
                    <a:latin typeface="Open Sans" charset="0"/>
                    <a:ea typeface="Open Sans" charset="0"/>
                    <a:cs typeface="Open Sans" charset="0"/>
                  </a:rPr>
                  <a:t>Big Data Approach</a:t>
                </a:r>
                <a:endParaRPr lang="en-US" altLang="ko-KR" sz="1400" dirty="0">
                  <a:latin typeface="Open Sans" charset="0"/>
                  <a:ea typeface="Open Sans" charset="0"/>
                  <a:cs typeface="Open Sans" charset="0"/>
                </a:endParaRPr>
              </a:p>
            </p:txBody>
          </p:sp>
        </p:grpSp>
        <p:grpSp>
          <p:nvGrpSpPr>
            <p:cNvPr id="41" name="그룹 40"/>
            <p:cNvGrpSpPr/>
            <p:nvPr/>
          </p:nvGrpSpPr>
          <p:grpSpPr>
            <a:xfrm>
              <a:off x="5663704" y="3129273"/>
              <a:ext cx="955698" cy="619750"/>
              <a:chOff x="793636" y="4844860"/>
              <a:chExt cx="1780941" cy="1154902"/>
            </a:xfrm>
          </p:grpSpPr>
          <p:sp>
            <p:nvSpPr>
              <p:cNvPr id="42" name="타원 41"/>
              <p:cNvSpPr/>
              <p:nvPr/>
            </p:nvSpPr>
            <p:spPr>
              <a:xfrm>
                <a:off x="793636" y="4844860"/>
                <a:ext cx="1780941" cy="1154902"/>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p:cNvSpPr/>
              <p:nvPr/>
            </p:nvSpPr>
            <p:spPr>
              <a:xfrm>
                <a:off x="1220629" y="5129689"/>
                <a:ext cx="73342" cy="733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1280160" y="5644994"/>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p:cNvSpPr/>
              <p:nvPr/>
            </p:nvSpPr>
            <p:spPr>
              <a:xfrm>
                <a:off x="1661246" y="5376591"/>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2050291" y="583379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2155535" y="522920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2326405" y="54906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p:cNvSpPr/>
              <p:nvPr/>
            </p:nvSpPr>
            <p:spPr>
              <a:xfrm>
                <a:off x="1624104" y="5750939"/>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1249505" y="5349870"/>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p:cNvSpPr/>
              <p:nvPr/>
            </p:nvSpPr>
            <p:spPr>
              <a:xfrm>
                <a:off x="2063049" y="500846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1954105" y="549431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p:cNvSpPr/>
              <p:nvPr/>
            </p:nvSpPr>
            <p:spPr>
              <a:xfrm flipH="1" flipV="1">
                <a:off x="913874" y="52892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1616768" y="4956861"/>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5" name="직선 연결선 54"/>
              <p:cNvCxnSpPr>
                <a:stCxn id="54" idx="3"/>
                <a:endCxn id="50" idx="7"/>
              </p:cNvCxnSpPr>
              <p:nvPr/>
            </p:nvCxnSpPr>
            <p:spPr>
              <a:xfrm flipH="1">
                <a:off x="1336952" y="5044308"/>
                <a:ext cx="294819" cy="320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a:stCxn id="54" idx="6"/>
                <a:endCxn id="51" idx="2"/>
              </p:cNvCxnSpPr>
              <p:nvPr/>
            </p:nvCxnSpPr>
            <p:spPr>
              <a:xfrm>
                <a:off x="1719218" y="5008086"/>
                <a:ext cx="343831" cy="375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a:stCxn id="54" idx="2"/>
                <a:endCxn id="43" idx="7"/>
              </p:cNvCxnSpPr>
              <p:nvPr/>
            </p:nvCxnSpPr>
            <p:spPr>
              <a:xfrm flipH="1">
                <a:off x="1283230" y="5008086"/>
                <a:ext cx="333538" cy="1323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a:stCxn id="43" idx="2"/>
                <a:endCxn id="53" idx="3"/>
              </p:cNvCxnSpPr>
              <p:nvPr/>
            </p:nvCxnSpPr>
            <p:spPr>
              <a:xfrm flipH="1">
                <a:off x="952898" y="5166360"/>
                <a:ext cx="267731" cy="12953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a:stCxn id="45" idx="1"/>
                <a:endCxn id="43" idx="5"/>
              </p:cNvCxnSpPr>
              <p:nvPr/>
            </p:nvCxnSpPr>
            <p:spPr>
              <a:xfrm flipH="1" flipV="1">
                <a:off x="1283230" y="5192290"/>
                <a:ext cx="384712" cy="1909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a:stCxn id="47" idx="2"/>
                <a:endCxn id="45" idx="6"/>
              </p:cNvCxnSpPr>
              <p:nvPr/>
            </p:nvCxnSpPr>
            <p:spPr>
              <a:xfrm flipH="1">
                <a:off x="1706966" y="5252060"/>
                <a:ext cx="448569" cy="14739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a:stCxn id="48" idx="1"/>
                <a:endCxn id="54" idx="5"/>
              </p:cNvCxnSpPr>
              <p:nvPr/>
            </p:nvCxnSpPr>
            <p:spPr>
              <a:xfrm flipH="1" flipV="1">
                <a:off x="1704215" y="5044308"/>
                <a:ext cx="628886" cy="45299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2" idx="3"/>
                <a:endCxn id="49" idx="7"/>
              </p:cNvCxnSpPr>
              <p:nvPr/>
            </p:nvCxnSpPr>
            <p:spPr>
              <a:xfrm flipH="1">
                <a:off x="1687509" y="5557716"/>
                <a:ext cx="277475" cy="20410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stCxn id="49" idx="2"/>
                <a:endCxn id="44" idx="5"/>
              </p:cNvCxnSpPr>
              <p:nvPr/>
            </p:nvCxnSpPr>
            <p:spPr>
              <a:xfrm flipH="1" flipV="1">
                <a:off x="1319184" y="5684018"/>
                <a:ext cx="304920" cy="1040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p:cNvCxnSpPr>
                <a:stCxn id="46" idx="2"/>
                <a:endCxn id="49" idx="6"/>
              </p:cNvCxnSpPr>
              <p:nvPr/>
            </p:nvCxnSpPr>
            <p:spPr>
              <a:xfrm flipH="1" flipV="1">
                <a:off x="1698388" y="5788081"/>
                <a:ext cx="351903" cy="685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a:stCxn id="52" idx="4"/>
                <a:endCxn id="46" idx="0"/>
              </p:cNvCxnSpPr>
              <p:nvPr/>
            </p:nvCxnSpPr>
            <p:spPr>
              <a:xfrm>
                <a:off x="1991247" y="5568595"/>
                <a:ext cx="81904" cy="26519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직선 연결선 65"/>
              <p:cNvCxnSpPr>
                <a:stCxn id="52" idx="1"/>
                <a:endCxn id="45" idx="6"/>
              </p:cNvCxnSpPr>
              <p:nvPr/>
            </p:nvCxnSpPr>
            <p:spPr>
              <a:xfrm flipH="1" flipV="1">
                <a:off x="1706966" y="5399451"/>
                <a:ext cx="258018" cy="1057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p:cNvCxnSpPr>
                <a:stCxn id="49" idx="1"/>
                <a:endCxn id="50" idx="5"/>
              </p:cNvCxnSpPr>
              <p:nvPr/>
            </p:nvCxnSpPr>
            <p:spPr>
              <a:xfrm flipH="1" flipV="1">
                <a:off x="1336952" y="5437317"/>
                <a:ext cx="298031" cy="3245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51" idx="4"/>
                <a:endCxn id="47" idx="1"/>
              </p:cNvCxnSpPr>
              <p:nvPr/>
            </p:nvCxnSpPr>
            <p:spPr>
              <a:xfrm>
                <a:off x="2100191" y="5082745"/>
                <a:ext cx="62040" cy="1531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직선 연결선 68"/>
              <p:cNvCxnSpPr>
                <a:stCxn id="48" idx="2"/>
                <a:endCxn id="52" idx="6"/>
              </p:cNvCxnSpPr>
              <p:nvPr/>
            </p:nvCxnSpPr>
            <p:spPr>
              <a:xfrm flipH="1">
                <a:off x="2028389" y="5513462"/>
                <a:ext cx="298016" cy="1799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a:stCxn id="43" idx="1"/>
                <a:endCxn id="42" idx="1"/>
              </p:cNvCxnSpPr>
              <p:nvPr/>
            </p:nvCxnSpPr>
            <p:spPr>
              <a:xfrm flipH="1" flipV="1">
                <a:off x="1054449" y="5013991"/>
                <a:ext cx="176921" cy="1264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p:cNvCxnSpPr>
                <a:stCxn id="43" idx="0"/>
              </p:cNvCxnSpPr>
              <p:nvPr/>
            </p:nvCxnSpPr>
            <p:spPr>
              <a:xfrm flipV="1">
                <a:off x="1257300" y="4869160"/>
                <a:ext cx="157027" cy="26052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p:cNvCxnSpPr/>
              <p:nvPr/>
            </p:nvCxnSpPr>
            <p:spPr>
              <a:xfrm flipH="1" flipV="1">
                <a:off x="2063050" y="4913010"/>
                <a:ext cx="27877" cy="9507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a:stCxn id="54" idx="0"/>
              </p:cNvCxnSpPr>
              <p:nvPr/>
            </p:nvCxnSpPr>
            <p:spPr>
              <a:xfrm flipV="1">
                <a:off x="1667993" y="4869160"/>
                <a:ext cx="223140" cy="8770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a:endCxn id="47" idx="7"/>
              </p:cNvCxnSpPr>
              <p:nvPr/>
            </p:nvCxnSpPr>
            <p:spPr>
              <a:xfrm flipH="1">
                <a:off x="2194559" y="5082745"/>
                <a:ext cx="209724" cy="15315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타원 74"/>
              <p:cNvSpPr/>
              <p:nvPr/>
            </p:nvSpPr>
            <p:spPr>
              <a:xfrm>
                <a:off x="1649233" y="5554313"/>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6" name="직선 연결선 75"/>
              <p:cNvCxnSpPr>
                <a:stCxn id="45" idx="4"/>
                <a:endCxn id="75" idx="0"/>
              </p:cNvCxnSpPr>
              <p:nvPr/>
            </p:nvCxnSpPr>
            <p:spPr>
              <a:xfrm flipH="1">
                <a:off x="1672093" y="5422311"/>
                <a:ext cx="12013" cy="13200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75" idx="3"/>
                <a:endCxn id="44" idx="6"/>
              </p:cNvCxnSpPr>
              <p:nvPr/>
            </p:nvCxnSpPr>
            <p:spPr>
              <a:xfrm flipH="1">
                <a:off x="1325880" y="5593337"/>
                <a:ext cx="330049" cy="7451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a:stCxn id="50" idx="5"/>
                <a:endCxn id="75" idx="1"/>
              </p:cNvCxnSpPr>
              <p:nvPr/>
            </p:nvCxnSpPr>
            <p:spPr>
              <a:xfrm>
                <a:off x="1336952" y="5437317"/>
                <a:ext cx="318977" cy="12369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a:stCxn id="50" idx="3"/>
                <a:endCxn id="81" idx="3"/>
              </p:cNvCxnSpPr>
              <p:nvPr/>
            </p:nvCxnSpPr>
            <p:spPr>
              <a:xfrm flipH="1">
                <a:off x="991922" y="5437317"/>
                <a:ext cx="272586" cy="15374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50" idx="2"/>
                <a:endCxn id="53" idx="2"/>
              </p:cNvCxnSpPr>
              <p:nvPr/>
            </p:nvCxnSpPr>
            <p:spPr>
              <a:xfrm flipH="1" flipV="1">
                <a:off x="959594" y="5312062"/>
                <a:ext cx="289911" cy="890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1" name="타원 80"/>
              <p:cNvSpPr/>
              <p:nvPr/>
            </p:nvSpPr>
            <p:spPr>
              <a:xfrm flipH="1" flipV="1">
                <a:off x="952898" y="5584368"/>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2" name="직선 연결선 81"/>
              <p:cNvCxnSpPr>
                <a:stCxn id="53" idx="0"/>
              </p:cNvCxnSpPr>
              <p:nvPr/>
            </p:nvCxnSpPr>
            <p:spPr>
              <a:xfrm>
                <a:off x="936734" y="5334922"/>
                <a:ext cx="39024" cy="24944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a:stCxn id="81" idx="2"/>
                <a:endCxn id="44" idx="2"/>
              </p:cNvCxnSpPr>
              <p:nvPr/>
            </p:nvCxnSpPr>
            <p:spPr>
              <a:xfrm>
                <a:off x="998618" y="5607228"/>
                <a:ext cx="281542" cy="606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a:stCxn id="44" idx="3"/>
                <a:endCxn id="42" idx="3"/>
              </p:cNvCxnSpPr>
              <p:nvPr/>
            </p:nvCxnSpPr>
            <p:spPr>
              <a:xfrm flipH="1">
                <a:off x="1054449" y="5684018"/>
                <a:ext cx="232407" cy="14661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53" idx="6"/>
                <a:endCxn id="42" idx="2"/>
              </p:cNvCxnSpPr>
              <p:nvPr/>
            </p:nvCxnSpPr>
            <p:spPr>
              <a:xfrm flipH="1">
                <a:off x="793636" y="5312062"/>
                <a:ext cx="120238" cy="11024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p:cNvCxnSpPr>
                <a:stCxn id="47" idx="4"/>
                <a:endCxn id="46" idx="7"/>
              </p:cNvCxnSpPr>
              <p:nvPr/>
            </p:nvCxnSpPr>
            <p:spPr>
              <a:xfrm flipH="1">
                <a:off x="2089315" y="5274920"/>
                <a:ext cx="89080" cy="56556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a:stCxn id="46" idx="6"/>
                <a:endCxn id="42" idx="5"/>
              </p:cNvCxnSpPr>
              <p:nvPr/>
            </p:nvCxnSpPr>
            <p:spPr>
              <a:xfrm flipV="1">
                <a:off x="2096011" y="5830631"/>
                <a:ext cx="217753" cy="2601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p:cNvCxnSpPr>
                <a:stCxn id="49" idx="4"/>
              </p:cNvCxnSpPr>
              <p:nvPr/>
            </p:nvCxnSpPr>
            <p:spPr>
              <a:xfrm flipH="1">
                <a:off x="1426369" y="5825223"/>
                <a:ext cx="234877" cy="1493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타원 88"/>
              <p:cNvSpPr/>
              <p:nvPr/>
            </p:nvSpPr>
            <p:spPr>
              <a:xfrm>
                <a:off x="1310720" y="584364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0" name="직선 연결선 89"/>
              <p:cNvCxnSpPr>
                <a:stCxn id="44" idx="4"/>
                <a:endCxn id="89" idx="0"/>
              </p:cNvCxnSpPr>
              <p:nvPr/>
            </p:nvCxnSpPr>
            <p:spPr>
              <a:xfrm>
                <a:off x="1303020" y="5690714"/>
                <a:ext cx="30560" cy="1529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a:endCxn id="48" idx="7"/>
              </p:cNvCxnSpPr>
              <p:nvPr/>
            </p:nvCxnSpPr>
            <p:spPr>
              <a:xfrm flipH="1">
                <a:off x="2365429" y="5287788"/>
                <a:ext cx="170368" cy="20951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 name="타원 91"/>
              <p:cNvSpPr/>
              <p:nvPr/>
            </p:nvSpPr>
            <p:spPr>
              <a:xfrm>
                <a:off x="952898" y="5562425"/>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p:cNvSpPr/>
              <p:nvPr/>
            </p:nvSpPr>
            <p:spPr>
              <a:xfrm>
                <a:off x="2004213" y="525444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401616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그룹 122"/>
          <p:cNvGrpSpPr/>
          <p:nvPr/>
        </p:nvGrpSpPr>
        <p:grpSpPr>
          <a:xfrm>
            <a:off x="-5600" y="4652277"/>
            <a:ext cx="9073008" cy="1861272"/>
            <a:chOff x="-5600" y="4652277"/>
            <a:chExt cx="9073008" cy="1861272"/>
          </a:xfrm>
        </p:grpSpPr>
        <p:sp>
          <p:nvSpPr>
            <p:cNvPr id="111" name="모서리가 둥근 직사각형 110"/>
            <p:cNvSpPr/>
            <p:nvPr/>
          </p:nvSpPr>
          <p:spPr>
            <a:xfrm>
              <a:off x="66408" y="4652277"/>
              <a:ext cx="9001000" cy="1861272"/>
            </a:xfrm>
            <a:prstGeom prst="roundRect">
              <a:avLst>
                <a:gd name="adj" fmla="val 9503"/>
              </a:avLst>
            </a:prstGeom>
            <a:solidFill>
              <a:schemeClr val="accent1">
                <a:alpha val="13000"/>
              </a:schemeClr>
            </a:solid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193378" y="5116006"/>
              <a:ext cx="2465318" cy="369332"/>
            </a:xfrm>
            <a:prstGeom prst="rect">
              <a:avLst/>
            </a:prstGeom>
          </p:spPr>
          <p:txBody>
            <a:bodyPr wrap="square">
              <a:spAutoFit/>
            </a:bodyPr>
            <a:lstStyle/>
            <a:p>
              <a:pPr algn="ctr"/>
              <a:r>
                <a:rPr lang="en-US" altLang="ko-KR" b="1" dirty="0" smtClean="0">
                  <a:solidFill>
                    <a:srgbClr val="C00000"/>
                  </a:solidFill>
                  <a:latin typeface="Calibri" pitchFamily="34" charset="0"/>
                  <a:cs typeface="Calibri" pitchFamily="34" charset="0"/>
                </a:rPr>
                <a:t>Semantic Level Rank</a:t>
              </a:r>
            </a:p>
          </p:txBody>
        </p:sp>
        <p:sp>
          <p:nvSpPr>
            <p:cNvPr id="30" name="직사각형 29"/>
            <p:cNvSpPr/>
            <p:nvPr/>
          </p:nvSpPr>
          <p:spPr>
            <a:xfrm>
              <a:off x="-5600" y="5548054"/>
              <a:ext cx="2867455" cy="369332"/>
            </a:xfrm>
            <a:prstGeom prst="rect">
              <a:avLst/>
            </a:prstGeom>
          </p:spPr>
          <p:txBody>
            <a:bodyPr wrap="square">
              <a:spAutoFit/>
            </a:bodyPr>
            <a:lstStyle/>
            <a:p>
              <a:pPr algn="ctr"/>
              <a:r>
                <a:rPr lang="en-US" altLang="ko-KR" dirty="0" smtClean="0">
                  <a:latin typeface="Calibri" pitchFamily="34" charset="0"/>
                  <a:cs typeface="Calibri" pitchFamily="34" charset="0"/>
                </a:rPr>
                <a:t>(information to information)</a:t>
              </a:r>
            </a:p>
          </p:txBody>
        </p:sp>
      </p:grpSp>
      <p:grpSp>
        <p:nvGrpSpPr>
          <p:cNvPr id="116" name="그룹 115"/>
          <p:cNvGrpSpPr/>
          <p:nvPr/>
        </p:nvGrpSpPr>
        <p:grpSpPr>
          <a:xfrm>
            <a:off x="3056607" y="4896974"/>
            <a:ext cx="5907881" cy="1561453"/>
            <a:chOff x="3056607" y="4896974"/>
            <a:chExt cx="5907881" cy="1561453"/>
          </a:xfrm>
        </p:grpSpPr>
        <p:sp>
          <p:nvSpPr>
            <p:cNvPr id="74" name="타원 73"/>
            <p:cNvSpPr/>
            <p:nvPr/>
          </p:nvSpPr>
          <p:spPr>
            <a:xfrm>
              <a:off x="3056607" y="5277523"/>
              <a:ext cx="1440160" cy="910393"/>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p:cNvSpPr/>
            <p:nvPr/>
          </p:nvSpPr>
          <p:spPr>
            <a:xfrm>
              <a:off x="4644098" y="4896974"/>
              <a:ext cx="1440160" cy="910393"/>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p:cNvSpPr/>
            <p:nvPr/>
          </p:nvSpPr>
          <p:spPr>
            <a:xfrm>
              <a:off x="6187088" y="5548034"/>
              <a:ext cx="1440160" cy="910393"/>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p:cNvSpPr/>
            <p:nvPr/>
          </p:nvSpPr>
          <p:spPr>
            <a:xfrm>
              <a:off x="7627248" y="5032602"/>
              <a:ext cx="1337240" cy="910393"/>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제목 1"/>
          <p:cNvSpPr>
            <a:spLocks noGrp="1"/>
          </p:cNvSpPr>
          <p:nvPr>
            <p:ph type="title"/>
          </p:nvPr>
        </p:nvSpPr>
        <p:spPr/>
        <p:txBody>
          <a:bodyPr>
            <a:normAutofit/>
          </a:bodyPr>
          <a:lstStyle/>
          <a:p>
            <a:r>
              <a:rPr lang="en-US" altLang="ko-KR" sz="3200" dirty="0" smtClean="0"/>
              <a:t>Weighted Semantic PageRank</a:t>
            </a:r>
            <a:endParaRPr lang="ko-KR" altLang="en-US" sz="3200" dirty="0"/>
          </a:p>
        </p:txBody>
      </p:sp>
      <p:sp>
        <p:nvSpPr>
          <p:cNvPr id="3" name="내용 개체 틀 2"/>
          <p:cNvSpPr>
            <a:spLocks noGrp="1"/>
          </p:cNvSpPr>
          <p:nvPr>
            <p:ph idx="1"/>
          </p:nvPr>
        </p:nvSpPr>
        <p:spPr>
          <a:xfrm>
            <a:off x="179512" y="1063277"/>
            <a:ext cx="8784976" cy="2005683"/>
          </a:xfrm>
        </p:spPr>
        <p:txBody>
          <a:bodyPr>
            <a:normAutofit lnSpcReduction="10000"/>
          </a:bodyPr>
          <a:lstStyle/>
          <a:p>
            <a:r>
              <a:rPr lang="en-US" altLang="ko-KR" dirty="0" smtClean="0"/>
              <a:t>Goal</a:t>
            </a:r>
          </a:p>
          <a:p>
            <a:pPr lvl="1"/>
            <a:r>
              <a:rPr lang="en-US" altLang="ko-KR" dirty="0" smtClean="0"/>
              <a:t>More reasonable page ranking using semantic information</a:t>
            </a:r>
            <a:endParaRPr lang="en-US" altLang="ko-KR" dirty="0"/>
          </a:p>
          <a:p>
            <a:r>
              <a:rPr lang="en-US" altLang="ko-KR" dirty="0" smtClean="0"/>
              <a:t>Key ideas</a:t>
            </a:r>
          </a:p>
          <a:p>
            <a:pPr lvl="1"/>
            <a:r>
              <a:rPr lang="en-US" altLang="ko-KR" dirty="0" smtClean="0"/>
              <a:t>RDF Resource contains semantic information</a:t>
            </a:r>
          </a:p>
          <a:p>
            <a:pPr lvl="1"/>
            <a:r>
              <a:rPr lang="en-US" altLang="ko-KR" dirty="0" smtClean="0"/>
              <a:t>RDF Graph has labeled links</a:t>
            </a:r>
          </a:p>
        </p:txBody>
      </p:sp>
      <p:grpSp>
        <p:nvGrpSpPr>
          <p:cNvPr id="119" name="그룹 118"/>
          <p:cNvGrpSpPr/>
          <p:nvPr/>
        </p:nvGrpSpPr>
        <p:grpSpPr>
          <a:xfrm>
            <a:off x="6547128" y="5732720"/>
            <a:ext cx="796452" cy="423364"/>
            <a:chOff x="6547128" y="5732720"/>
            <a:chExt cx="796452" cy="423364"/>
          </a:xfrm>
        </p:grpSpPr>
        <p:cxnSp>
          <p:nvCxnSpPr>
            <p:cNvPr id="32" name="직선 연결선 31"/>
            <p:cNvCxnSpPr/>
            <p:nvPr/>
          </p:nvCxnSpPr>
          <p:spPr>
            <a:xfrm flipH="1" flipV="1">
              <a:off x="6701258" y="6069201"/>
              <a:ext cx="450221" cy="17351"/>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33" name="타원 32"/>
            <p:cNvSpPr/>
            <p:nvPr/>
          </p:nvSpPr>
          <p:spPr>
            <a:xfrm>
              <a:off x="6547128" y="5947487"/>
              <a:ext cx="139065" cy="13906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800" dirty="0" smtClean="0"/>
                <a:t>O</a:t>
              </a:r>
              <a:endParaRPr lang="ko-KR" altLang="en-US" sz="800" dirty="0"/>
            </a:p>
          </p:txBody>
        </p:sp>
        <p:sp>
          <p:nvSpPr>
            <p:cNvPr id="34" name="타원 33"/>
            <p:cNvSpPr/>
            <p:nvPr/>
          </p:nvSpPr>
          <p:spPr>
            <a:xfrm>
              <a:off x="7204515" y="6017019"/>
              <a:ext cx="139065" cy="13906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dirty="0" smtClean="0"/>
                <a:t>S</a:t>
              </a:r>
              <a:endParaRPr lang="ko-KR" altLang="en-US" sz="800" dirty="0"/>
            </a:p>
          </p:txBody>
        </p:sp>
        <p:cxnSp>
          <p:nvCxnSpPr>
            <p:cNvPr id="35" name="직선 연결선 34"/>
            <p:cNvCxnSpPr/>
            <p:nvPr/>
          </p:nvCxnSpPr>
          <p:spPr>
            <a:xfrm flipH="1" flipV="1">
              <a:off x="7038314" y="5866129"/>
              <a:ext cx="166202" cy="150891"/>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6908695" y="5732720"/>
              <a:ext cx="139065" cy="13906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800" dirty="0" smtClean="0"/>
                <a:t>O</a:t>
              </a:r>
              <a:endParaRPr lang="ko-KR" altLang="en-US" sz="800" dirty="0"/>
            </a:p>
          </p:txBody>
        </p:sp>
      </p:grpSp>
      <p:grpSp>
        <p:nvGrpSpPr>
          <p:cNvPr id="118" name="그룹 117"/>
          <p:cNvGrpSpPr/>
          <p:nvPr/>
        </p:nvGrpSpPr>
        <p:grpSpPr>
          <a:xfrm>
            <a:off x="4937826" y="4995374"/>
            <a:ext cx="939838" cy="673994"/>
            <a:chOff x="4937826" y="4995374"/>
            <a:chExt cx="939838" cy="673994"/>
          </a:xfrm>
        </p:grpSpPr>
        <p:sp>
          <p:nvSpPr>
            <p:cNvPr id="40" name="타원 39"/>
            <p:cNvSpPr/>
            <p:nvPr/>
          </p:nvSpPr>
          <p:spPr>
            <a:xfrm>
              <a:off x="5077915" y="4995374"/>
              <a:ext cx="139065" cy="13906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800" dirty="0" smtClean="0"/>
                <a:t>O</a:t>
              </a:r>
              <a:endParaRPr lang="ko-KR" altLang="en-US" sz="800" dirty="0"/>
            </a:p>
          </p:txBody>
        </p:sp>
        <p:sp>
          <p:nvSpPr>
            <p:cNvPr id="41" name="타원 40"/>
            <p:cNvSpPr/>
            <p:nvPr/>
          </p:nvSpPr>
          <p:spPr>
            <a:xfrm>
              <a:off x="4937826" y="5530303"/>
              <a:ext cx="139065" cy="13906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dirty="0" smtClean="0"/>
                <a:t>S</a:t>
              </a:r>
              <a:endParaRPr lang="ko-KR" altLang="en-US" sz="800" dirty="0"/>
            </a:p>
          </p:txBody>
        </p:sp>
        <p:sp>
          <p:nvSpPr>
            <p:cNvPr id="42" name="타원 41"/>
            <p:cNvSpPr/>
            <p:nvPr/>
          </p:nvSpPr>
          <p:spPr>
            <a:xfrm>
              <a:off x="5465865" y="5064907"/>
              <a:ext cx="139065" cy="13906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800" dirty="0" smtClean="0"/>
                <a:t>O</a:t>
              </a:r>
              <a:endParaRPr lang="ko-KR" altLang="en-US" sz="800" dirty="0"/>
            </a:p>
          </p:txBody>
        </p:sp>
        <p:sp>
          <p:nvSpPr>
            <p:cNvPr id="43" name="타원 42"/>
            <p:cNvSpPr/>
            <p:nvPr/>
          </p:nvSpPr>
          <p:spPr>
            <a:xfrm>
              <a:off x="5738599" y="5236697"/>
              <a:ext cx="139065" cy="13906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800" dirty="0" smtClean="0"/>
                <a:t>O</a:t>
              </a:r>
              <a:endParaRPr lang="ko-KR" altLang="en-US" sz="800" dirty="0"/>
            </a:p>
          </p:txBody>
        </p:sp>
        <p:cxnSp>
          <p:nvCxnSpPr>
            <p:cNvPr id="44" name="직선 연결선 43"/>
            <p:cNvCxnSpPr/>
            <p:nvPr/>
          </p:nvCxnSpPr>
          <p:spPr>
            <a:xfrm flipV="1">
              <a:off x="5025161" y="5176159"/>
              <a:ext cx="84745" cy="354145"/>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flipV="1">
              <a:off x="5101188" y="5213138"/>
              <a:ext cx="342942" cy="334896"/>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flipV="1">
              <a:off x="5109906" y="5375762"/>
              <a:ext cx="628693" cy="224074"/>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grpSp>
      <p:grpSp>
        <p:nvGrpSpPr>
          <p:cNvPr id="122" name="그룹 121"/>
          <p:cNvGrpSpPr/>
          <p:nvPr/>
        </p:nvGrpSpPr>
        <p:grpSpPr>
          <a:xfrm>
            <a:off x="3331151" y="5427789"/>
            <a:ext cx="789092" cy="564980"/>
            <a:chOff x="3331151" y="5427789"/>
            <a:chExt cx="789092" cy="564980"/>
          </a:xfrm>
        </p:grpSpPr>
        <p:cxnSp>
          <p:nvCxnSpPr>
            <p:cNvPr id="53" name="직선 연결선 52"/>
            <p:cNvCxnSpPr/>
            <p:nvPr/>
          </p:nvCxnSpPr>
          <p:spPr>
            <a:xfrm flipV="1">
              <a:off x="3826404" y="5707335"/>
              <a:ext cx="154774" cy="138420"/>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3655538" y="5853704"/>
              <a:ext cx="139065" cy="13906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dirty="0" smtClean="0"/>
                <a:t>S</a:t>
              </a:r>
              <a:endParaRPr lang="ko-KR" altLang="en-US" sz="800" dirty="0"/>
            </a:p>
          </p:txBody>
        </p:sp>
        <p:sp>
          <p:nvSpPr>
            <p:cNvPr id="52" name="타원 51"/>
            <p:cNvSpPr/>
            <p:nvPr/>
          </p:nvSpPr>
          <p:spPr>
            <a:xfrm>
              <a:off x="3331151" y="5449471"/>
              <a:ext cx="139065" cy="13906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800" dirty="0" smtClean="0"/>
                <a:t>O</a:t>
              </a:r>
              <a:endParaRPr lang="ko-KR" altLang="en-US" sz="800" dirty="0"/>
            </a:p>
          </p:txBody>
        </p:sp>
        <p:cxnSp>
          <p:nvCxnSpPr>
            <p:cNvPr id="54" name="직선 연결선 53"/>
            <p:cNvCxnSpPr/>
            <p:nvPr/>
          </p:nvCxnSpPr>
          <p:spPr>
            <a:xfrm flipV="1">
              <a:off x="3757443" y="5582581"/>
              <a:ext cx="13907" cy="249509"/>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flipH="1" flipV="1">
              <a:off x="3466590" y="5582581"/>
              <a:ext cx="188356" cy="268760"/>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56" name="타원 55"/>
            <p:cNvSpPr/>
            <p:nvPr/>
          </p:nvSpPr>
          <p:spPr>
            <a:xfrm>
              <a:off x="3687339" y="5427789"/>
              <a:ext cx="139065" cy="13906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800" dirty="0" smtClean="0"/>
                <a:t>O</a:t>
              </a:r>
              <a:endParaRPr lang="ko-KR" altLang="en-US" sz="800" dirty="0"/>
            </a:p>
          </p:txBody>
        </p:sp>
        <p:sp>
          <p:nvSpPr>
            <p:cNvPr id="57" name="타원 56"/>
            <p:cNvSpPr/>
            <p:nvPr/>
          </p:nvSpPr>
          <p:spPr>
            <a:xfrm>
              <a:off x="3981178" y="5565876"/>
              <a:ext cx="139065" cy="13906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800" dirty="0" smtClean="0"/>
                <a:t>O</a:t>
              </a:r>
              <a:endParaRPr lang="ko-KR" altLang="en-US" sz="800" dirty="0"/>
            </a:p>
          </p:txBody>
        </p:sp>
      </p:grpSp>
      <p:grpSp>
        <p:nvGrpSpPr>
          <p:cNvPr id="120" name="그룹 119"/>
          <p:cNvGrpSpPr/>
          <p:nvPr/>
        </p:nvGrpSpPr>
        <p:grpSpPr>
          <a:xfrm>
            <a:off x="8085878" y="5395213"/>
            <a:ext cx="571968" cy="293352"/>
            <a:chOff x="8085878" y="5395213"/>
            <a:chExt cx="571968" cy="293352"/>
          </a:xfrm>
        </p:grpSpPr>
        <p:sp>
          <p:nvSpPr>
            <p:cNvPr id="62" name="타원 61"/>
            <p:cNvSpPr/>
            <p:nvPr/>
          </p:nvSpPr>
          <p:spPr>
            <a:xfrm>
              <a:off x="8085878" y="5395213"/>
              <a:ext cx="139065" cy="13906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dirty="0" smtClean="0"/>
                <a:t>S</a:t>
              </a:r>
              <a:endParaRPr lang="ko-KR" altLang="en-US" sz="800" dirty="0"/>
            </a:p>
          </p:txBody>
        </p:sp>
        <p:cxnSp>
          <p:nvCxnSpPr>
            <p:cNvPr id="63" name="직선 연결선 62"/>
            <p:cNvCxnSpPr/>
            <p:nvPr/>
          </p:nvCxnSpPr>
          <p:spPr>
            <a:xfrm>
              <a:off x="8241376" y="5511231"/>
              <a:ext cx="252872" cy="76539"/>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sp>
          <p:nvSpPr>
            <p:cNvPr id="64" name="타원 63"/>
            <p:cNvSpPr/>
            <p:nvPr/>
          </p:nvSpPr>
          <p:spPr>
            <a:xfrm>
              <a:off x="8518781" y="5549500"/>
              <a:ext cx="139065" cy="13906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ko-KR" sz="800" dirty="0" smtClean="0"/>
                <a:t>O</a:t>
              </a:r>
              <a:endParaRPr lang="ko-KR" altLang="en-US" sz="800" dirty="0"/>
            </a:p>
          </p:txBody>
        </p:sp>
      </p:grpSp>
      <p:grpSp>
        <p:nvGrpSpPr>
          <p:cNvPr id="121" name="그룹 120"/>
          <p:cNvGrpSpPr/>
          <p:nvPr/>
        </p:nvGrpSpPr>
        <p:grpSpPr>
          <a:xfrm>
            <a:off x="3852852" y="5300672"/>
            <a:ext cx="4206444" cy="732058"/>
            <a:chOff x="3852852" y="5300672"/>
            <a:chExt cx="4206444" cy="732058"/>
          </a:xfrm>
        </p:grpSpPr>
        <p:cxnSp>
          <p:nvCxnSpPr>
            <p:cNvPr id="79" name="직선 연결선 78"/>
            <p:cNvCxnSpPr/>
            <p:nvPr/>
          </p:nvCxnSpPr>
          <p:spPr>
            <a:xfrm flipH="1">
              <a:off x="4120243" y="5566854"/>
              <a:ext cx="754862" cy="68554"/>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81" name="직선 연결선 80"/>
            <p:cNvCxnSpPr/>
            <p:nvPr/>
          </p:nvCxnSpPr>
          <p:spPr>
            <a:xfrm flipH="1" flipV="1">
              <a:off x="3852852" y="5947487"/>
              <a:ext cx="2605019" cy="85243"/>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83" name="직선 연결선 82"/>
            <p:cNvCxnSpPr/>
            <p:nvPr/>
          </p:nvCxnSpPr>
          <p:spPr>
            <a:xfrm flipV="1">
              <a:off x="7047761" y="5565876"/>
              <a:ext cx="1011535" cy="154777"/>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85" name="직선 연결선 84"/>
            <p:cNvCxnSpPr/>
            <p:nvPr/>
          </p:nvCxnSpPr>
          <p:spPr>
            <a:xfrm>
              <a:off x="5981752" y="5300672"/>
              <a:ext cx="1980721" cy="144364"/>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p:nvCxnSpPr>
          <p:spPr>
            <a:xfrm>
              <a:off x="5136025" y="5662713"/>
              <a:ext cx="1321846" cy="262601"/>
            </a:xfrm>
            <a:prstGeom prst="line">
              <a:avLst/>
            </a:prstGeom>
            <a:ln w="12700">
              <a:solidFill>
                <a:srgbClr val="FFC000"/>
              </a:solidFill>
              <a:headEnd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95" name="직선 연결선 94"/>
          <p:cNvCxnSpPr>
            <a:endCxn id="74" idx="2"/>
          </p:cNvCxnSpPr>
          <p:nvPr/>
        </p:nvCxnSpPr>
        <p:spPr>
          <a:xfrm flipH="1">
            <a:off x="3056607" y="4063241"/>
            <a:ext cx="478987" cy="1669479"/>
          </a:xfrm>
          <a:prstGeom prst="line">
            <a:avLst/>
          </a:prstGeom>
          <a:ln>
            <a:solidFill>
              <a:srgbClr val="9BBB59"/>
            </a:solidFill>
            <a:prstDash val="dash"/>
          </a:ln>
        </p:spPr>
        <p:style>
          <a:lnRef idx="1">
            <a:schemeClr val="accent1"/>
          </a:lnRef>
          <a:fillRef idx="0">
            <a:schemeClr val="accent1"/>
          </a:fillRef>
          <a:effectRef idx="0">
            <a:schemeClr val="accent1"/>
          </a:effectRef>
          <a:fontRef idx="minor">
            <a:schemeClr val="tx1"/>
          </a:fontRef>
        </p:style>
      </p:cxnSp>
      <p:cxnSp>
        <p:nvCxnSpPr>
          <p:cNvPr id="96" name="직선 연결선 95"/>
          <p:cNvCxnSpPr>
            <a:endCxn id="74" idx="6"/>
          </p:cNvCxnSpPr>
          <p:nvPr/>
        </p:nvCxnSpPr>
        <p:spPr>
          <a:xfrm>
            <a:off x="3852853" y="4072547"/>
            <a:ext cx="643914" cy="1660173"/>
          </a:xfrm>
          <a:prstGeom prst="line">
            <a:avLst/>
          </a:prstGeom>
          <a:ln>
            <a:solidFill>
              <a:srgbClr val="9BBB59"/>
            </a:solidFill>
            <a:prstDash val="dash"/>
          </a:ln>
        </p:spPr>
        <p:style>
          <a:lnRef idx="1">
            <a:schemeClr val="accent1"/>
          </a:lnRef>
          <a:fillRef idx="0">
            <a:schemeClr val="accent1"/>
          </a:fillRef>
          <a:effectRef idx="0">
            <a:schemeClr val="accent1"/>
          </a:effectRef>
          <a:fontRef idx="minor">
            <a:schemeClr val="tx1"/>
          </a:fontRef>
        </p:style>
      </p:cxnSp>
      <p:cxnSp>
        <p:nvCxnSpPr>
          <p:cNvPr id="98" name="직선 연결선 97"/>
          <p:cNvCxnSpPr>
            <a:endCxn id="75" idx="6"/>
          </p:cNvCxnSpPr>
          <p:nvPr/>
        </p:nvCxnSpPr>
        <p:spPr>
          <a:xfrm>
            <a:off x="5543174" y="3742713"/>
            <a:ext cx="541084" cy="1609458"/>
          </a:xfrm>
          <a:prstGeom prst="line">
            <a:avLst/>
          </a:prstGeom>
          <a:ln>
            <a:solidFill>
              <a:srgbClr val="9BBB59"/>
            </a:solidFill>
            <a:prstDash val="dash"/>
          </a:ln>
        </p:spPr>
        <p:style>
          <a:lnRef idx="1">
            <a:schemeClr val="accent1"/>
          </a:lnRef>
          <a:fillRef idx="0">
            <a:schemeClr val="accent1"/>
          </a:fillRef>
          <a:effectRef idx="0">
            <a:schemeClr val="accent1"/>
          </a:effectRef>
          <a:fontRef idx="minor">
            <a:schemeClr val="tx1"/>
          </a:fontRef>
        </p:style>
      </p:cxnSp>
      <p:cxnSp>
        <p:nvCxnSpPr>
          <p:cNvPr id="100" name="직선 연결선 99"/>
          <p:cNvCxnSpPr>
            <a:endCxn id="75" idx="2"/>
          </p:cNvCxnSpPr>
          <p:nvPr/>
        </p:nvCxnSpPr>
        <p:spPr>
          <a:xfrm flipH="1">
            <a:off x="4644098" y="3696771"/>
            <a:ext cx="551225" cy="1655400"/>
          </a:xfrm>
          <a:prstGeom prst="line">
            <a:avLst/>
          </a:prstGeom>
          <a:ln>
            <a:solidFill>
              <a:srgbClr val="9BBB59"/>
            </a:solidFill>
            <a:prstDash val="dash"/>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a:endCxn id="76" idx="2"/>
          </p:cNvCxnSpPr>
          <p:nvPr/>
        </p:nvCxnSpPr>
        <p:spPr>
          <a:xfrm flipH="1">
            <a:off x="6187088" y="4376272"/>
            <a:ext cx="514171" cy="1626959"/>
          </a:xfrm>
          <a:prstGeom prst="line">
            <a:avLst/>
          </a:prstGeom>
          <a:ln>
            <a:solidFill>
              <a:srgbClr val="9BBB59"/>
            </a:solidFill>
            <a:prstDash val="dash"/>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a:endCxn id="76" idx="6"/>
          </p:cNvCxnSpPr>
          <p:nvPr/>
        </p:nvCxnSpPr>
        <p:spPr>
          <a:xfrm>
            <a:off x="7038315" y="4405771"/>
            <a:ext cx="588933" cy="1597460"/>
          </a:xfrm>
          <a:prstGeom prst="line">
            <a:avLst/>
          </a:prstGeom>
          <a:ln>
            <a:solidFill>
              <a:srgbClr val="9BBB59"/>
            </a:solidFill>
            <a:prstDash val="dash"/>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a:endCxn id="77" idx="6"/>
          </p:cNvCxnSpPr>
          <p:nvPr/>
        </p:nvCxnSpPr>
        <p:spPr>
          <a:xfrm>
            <a:off x="8478475" y="3892078"/>
            <a:ext cx="486013" cy="1595721"/>
          </a:xfrm>
          <a:prstGeom prst="line">
            <a:avLst/>
          </a:prstGeom>
          <a:ln>
            <a:solidFill>
              <a:srgbClr val="9BBB59"/>
            </a:solidFill>
            <a:prstDash val="dash"/>
          </a:ln>
        </p:spPr>
        <p:style>
          <a:lnRef idx="1">
            <a:schemeClr val="accent1"/>
          </a:lnRef>
          <a:fillRef idx="0">
            <a:schemeClr val="accent1"/>
          </a:fillRef>
          <a:effectRef idx="0">
            <a:schemeClr val="accent1"/>
          </a:effectRef>
          <a:fontRef idx="minor">
            <a:schemeClr val="tx1"/>
          </a:fontRef>
        </p:style>
      </p:cxnSp>
      <p:cxnSp>
        <p:nvCxnSpPr>
          <p:cNvPr id="108" name="직선 연결선 107"/>
          <p:cNvCxnSpPr>
            <a:endCxn id="77" idx="2"/>
          </p:cNvCxnSpPr>
          <p:nvPr/>
        </p:nvCxnSpPr>
        <p:spPr>
          <a:xfrm flipH="1">
            <a:off x="7627248" y="3911501"/>
            <a:ext cx="515367" cy="1576298"/>
          </a:xfrm>
          <a:prstGeom prst="line">
            <a:avLst/>
          </a:prstGeom>
          <a:ln>
            <a:solidFill>
              <a:srgbClr val="9BBB59"/>
            </a:solidFill>
            <a:prstDash val="dash"/>
          </a:ln>
        </p:spPr>
        <p:style>
          <a:lnRef idx="1">
            <a:schemeClr val="accent1"/>
          </a:lnRef>
          <a:fillRef idx="0">
            <a:schemeClr val="accent1"/>
          </a:fillRef>
          <a:effectRef idx="0">
            <a:schemeClr val="accent1"/>
          </a:effectRef>
          <a:fontRef idx="minor">
            <a:schemeClr val="tx1"/>
          </a:fontRef>
        </p:style>
      </p:cxnSp>
      <p:grpSp>
        <p:nvGrpSpPr>
          <p:cNvPr id="115" name="그룹 114"/>
          <p:cNvGrpSpPr/>
          <p:nvPr/>
        </p:nvGrpSpPr>
        <p:grpSpPr>
          <a:xfrm>
            <a:off x="66408" y="3171790"/>
            <a:ext cx="9001000" cy="1375652"/>
            <a:chOff x="66408" y="3171790"/>
            <a:chExt cx="9001000" cy="1375652"/>
          </a:xfrm>
        </p:grpSpPr>
        <p:sp>
          <p:nvSpPr>
            <p:cNvPr id="5" name="한쪽 모서리가 잘린 사각형 4"/>
            <p:cNvSpPr/>
            <p:nvPr/>
          </p:nvSpPr>
          <p:spPr>
            <a:xfrm rot="10800000">
              <a:off x="5214539" y="3423005"/>
              <a:ext cx="317257" cy="337970"/>
            </a:xfrm>
            <a:prstGeom prst="snip1Rect">
              <a:avLst/>
            </a:prstGeom>
            <a:solidFill>
              <a:schemeClr val="bg1"/>
            </a:solidFill>
            <a:ln w="127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한쪽 모서리가 잘린 사각형 5"/>
            <p:cNvSpPr/>
            <p:nvPr/>
          </p:nvSpPr>
          <p:spPr>
            <a:xfrm rot="10800000">
              <a:off x="6721057" y="4084281"/>
              <a:ext cx="317257" cy="337970"/>
            </a:xfrm>
            <a:prstGeom prst="snip1Rect">
              <a:avLst/>
            </a:prstGeom>
            <a:solidFill>
              <a:schemeClr val="bg1"/>
            </a:solidFill>
            <a:ln w="127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한쪽 모서리가 잘린 사각형 6"/>
            <p:cNvSpPr/>
            <p:nvPr/>
          </p:nvSpPr>
          <p:spPr>
            <a:xfrm rot="10800000">
              <a:off x="3535595" y="3742516"/>
              <a:ext cx="317257" cy="337970"/>
            </a:xfrm>
            <a:prstGeom prst="snip1Rect">
              <a:avLst/>
            </a:prstGeom>
            <a:solidFill>
              <a:schemeClr val="bg1"/>
            </a:solidFill>
            <a:ln w="127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V="1">
              <a:off x="3904208" y="3554108"/>
              <a:ext cx="1185119" cy="213853"/>
            </a:xfrm>
            <a:prstGeom prst="straightConnector1">
              <a:avLst/>
            </a:prstGeom>
            <a:ln w="12700" cmpd="sng">
              <a:solidFill>
                <a:schemeClr val="bg1">
                  <a:lumMod val="50000"/>
                </a:schemeClr>
              </a:solidFill>
              <a:prstDash val="solid"/>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4" name="한쪽 모서리가 잘린 사각형 13"/>
            <p:cNvSpPr/>
            <p:nvPr/>
          </p:nvSpPr>
          <p:spPr>
            <a:xfrm rot="10800000">
              <a:off x="8142615" y="3554108"/>
              <a:ext cx="317257" cy="337970"/>
            </a:xfrm>
            <a:prstGeom prst="snip1Rect">
              <a:avLst/>
            </a:prstGeom>
            <a:solidFill>
              <a:schemeClr val="bg1"/>
            </a:solidFill>
            <a:ln w="127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화살표 연결선 15"/>
            <p:cNvCxnSpPr/>
            <p:nvPr/>
          </p:nvCxnSpPr>
          <p:spPr>
            <a:xfrm flipH="1">
              <a:off x="3904209" y="3670746"/>
              <a:ext cx="1202759" cy="215841"/>
            </a:xfrm>
            <a:prstGeom prst="straightConnector1">
              <a:avLst/>
            </a:prstGeom>
            <a:ln w="12700" cmpd="sng">
              <a:solidFill>
                <a:schemeClr val="bg1">
                  <a:lumMod val="50000"/>
                </a:schemeClr>
              </a:solidFill>
              <a:prstDash val="solid"/>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a:off x="5611024" y="3573533"/>
              <a:ext cx="2448272" cy="70955"/>
            </a:xfrm>
            <a:prstGeom prst="straightConnector1">
              <a:avLst/>
            </a:prstGeom>
            <a:ln w="12700" cmpd="sng">
              <a:solidFill>
                <a:schemeClr val="bg1">
                  <a:lumMod val="50000"/>
                </a:schemeClr>
              </a:solidFill>
              <a:prstDash val="solid"/>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flipV="1">
              <a:off x="3904208" y="3742516"/>
              <a:ext cx="4155088" cy="222298"/>
            </a:xfrm>
            <a:prstGeom prst="straightConnector1">
              <a:avLst/>
            </a:prstGeom>
            <a:ln w="12700" cmpd="sng">
              <a:solidFill>
                <a:schemeClr val="bg1">
                  <a:lumMod val="50000"/>
                </a:schemeClr>
              </a:solidFill>
              <a:prstDash val="solid"/>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a:off x="3900800" y="4063241"/>
              <a:ext cx="2790344" cy="188669"/>
            </a:xfrm>
            <a:prstGeom prst="straightConnector1">
              <a:avLst/>
            </a:prstGeom>
            <a:ln w="12700" cmpd="sng">
              <a:solidFill>
                <a:schemeClr val="bg1">
                  <a:lumMod val="50000"/>
                </a:schemeClr>
              </a:solidFill>
              <a:prstDash val="solid"/>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V="1">
              <a:off x="7123192" y="3829154"/>
              <a:ext cx="936104" cy="419740"/>
            </a:xfrm>
            <a:prstGeom prst="straightConnector1">
              <a:avLst/>
            </a:prstGeom>
            <a:ln w="12700" cmpd="sng">
              <a:solidFill>
                <a:schemeClr val="bg1">
                  <a:lumMod val="50000"/>
                </a:schemeClr>
              </a:solidFill>
              <a:prstDash val="solid"/>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7" name="직사각형 26"/>
            <p:cNvSpPr/>
            <p:nvPr/>
          </p:nvSpPr>
          <p:spPr>
            <a:xfrm>
              <a:off x="193378" y="3459822"/>
              <a:ext cx="2465318" cy="369332"/>
            </a:xfrm>
            <a:prstGeom prst="rect">
              <a:avLst/>
            </a:prstGeom>
          </p:spPr>
          <p:txBody>
            <a:bodyPr wrap="square">
              <a:spAutoFit/>
            </a:bodyPr>
            <a:lstStyle/>
            <a:p>
              <a:pPr algn="ctr"/>
              <a:r>
                <a:rPr lang="en-US" altLang="ko-KR" b="1" dirty="0" smtClean="0">
                  <a:latin typeface="Calibri" pitchFamily="34" charset="0"/>
                  <a:cs typeface="Calibri" pitchFamily="34" charset="0"/>
                </a:rPr>
                <a:t>Web Page Level Rank</a:t>
              </a:r>
            </a:p>
          </p:txBody>
        </p:sp>
        <p:sp>
          <p:nvSpPr>
            <p:cNvPr id="28" name="직사각형 27"/>
            <p:cNvSpPr/>
            <p:nvPr/>
          </p:nvSpPr>
          <p:spPr>
            <a:xfrm>
              <a:off x="630322" y="3841348"/>
              <a:ext cx="1591431" cy="369332"/>
            </a:xfrm>
            <a:prstGeom prst="rect">
              <a:avLst/>
            </a:prstGeom>
          </p:spPr>
          <p:txBody>
            <a:bodyPr wrap="square">
              <a:spAutoFit/>
            </a:bodyPr>
            <a:lstStyle/>
            <a:p>
              <a:pPr algn="ctr"/>
              <a:r>
                <a:rPr lang="en-US" altLang="ko-KR" dirty="0" smtClean="0">
                  <a:latin typeface="Calibri" pitchFamily="34" charset="0"/>
                  <a:cs typeface="Calibri" pitchFamily="34" charset="0"/>
                </a:rPr>
                <a:t>(page to page)</a:t>
              </a:r>
            </a:p>
          </p:txBody>
        </p:sp>
        <p:sp>
          <p:nvSpPr>
            <p:cNvPr id="110" name="모서리가 둥근 직사각형 109"/>
            <p:cNvSpPr/>
            <p:nvPr/>
          </p:nvSpPr>
          <p:spPr>
            <a:xfrm>
              <a:off x="66408" y="3171790"/>
              <a:ext cx="9001000" cy="1375652"/>
            </a:xfrm>
            <a:prstGeom prst="roundRect">
              <a:avLst>
                <a:gd name="adj" fmla="val 11128"/>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95458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Plan</a:t>
            </a:r>
            <a:endParaRPr lang="ko-KR" altLang="en-US" dirty="0"/>
          </a:p>
        </p:txBody>
      </p:sp>
      <p:sp>
        <p:nvSpPr>
          <p:cNvPr id="3" name="내용 개체 틀 2"/>
          <p:cNvSpPr>
            <a:spLocks noGrp="1"/>
          </p:cNvSpPr>
          <p:nvPr>
            <p:ph idx="1"/>
          </p:nvPr>
        </p:nvSpPr>
        <p:spPr>
          <a:xfrm>
            <a:off x="179512" y="1063277"/>
            <a:ext cx="8784976" cy="5606083"/>
          </a:xfrm>
        </p:spPr>
        <p:txBody>
          <a:bodyPr>
            <a:normAutofit/>
          </a:bodyPr>
          <a:lstStyle/>
          <a:p>
            <a:r>
              <a:rPr lang="en-US" altLang="ko-KR" dirty="0" smtClean="0"/>
              <a:t>Utilize semantic information for PageRank</a:t>
            </a:r>
          </a:p>
          <a:p>
            <a:r>
              <a:rPr lang="en-US" altLang="ko-KR" dirty="0" smtClean="0"/>
              <a:t>Large-scale data processing using </a:t>
            </a:r>
            <a:r>
              <a:rPr lang="en-US" altLang="ko-KR" dirty="0" err="1" smtClean="0"/>
              <a:t>MapReduce</a:t>
            </a:r>
            <a:r>
              <a:rPr lang="en-US" altLang="ko-KR" dirty="0" smtClean="0"/>
              <a:t> algorithm</a:t>
            </a:r>
          </a:p>
          <a:p>
            <a:r>
              <a:rPr lang="en-US" altLang="ko-KR" dirty="0"/>
              <a:t>Future Work</a:t>
            </a:r>
          </a:p>
          <a:p>
            <a:pPr lvl="1"/>
            <a:r>
              <a:rPr lang="en-US" altLang="ko-KR" dirty="0" smtClean="0"/>
              <a:t>Adopt </a:t>
            </a:r>
            <a:r>
              <a:rPr lang="en-US" altLang="ko-KR" dirty="0"/>
              <a:t>topic </a:t>
            </a:r>
            <a:r>
              <a:rPr lang="en-US" altLang="ko-KR" dirty="0" smtClean="0"/>
              <a:t>model </a:t>
            </a:r>
            <a:r>
              <a:rPr lang="en-US" altLang="ko-KR" dirty="0"/>
              <a:t>method</a:t>
            </a:r>
          </a:p>
          <a:p>
            <a:pPr lvl="1"/>
            <a:r>
              <a:rPr lang="en-US" altLang="ko-KR" dirty="0" err="1"/>
              <a:t>MapReduce</a:t>
            </a:r>
            <a:r>
              <a:rPr lang="en-US" altLang="ko-KR" dirty="0"/>
              <a:t> algorithm optimization</a:t>
            </a:r>
          </a:p>
          <a:p>
            <a:pPr marL="0" indent="0">
              <a:buNone/>
            </a:pPr>
            <a:endParaRPr lang="en-US" altLang="ko-KR" dirty="0" smtClean="0"/>
          </a:p>
          <a:p>
            <a:endParaRPr lang="en-US" altLang="ko-KR" dirty="0" smtClean="0"/>
          </a:p>
        </p:txBody>
      </p:sp>
      <p:grpSp>
        <p:nvGrpSpPr>
          <p:cNvPr id="5" name="그룹 4"/>
          <p:cNvGrpSpPr/>
          <p:nvPr/>
        </p:nvGrpSpPr>
        <p:grpSpPr>
          <a:xfrm>
            <a:off x="986261" y="3717032"/>
            <a:ext cx="7152231" cy="2689790"/>
            <a:chOff x="986261" y="3717032"/>
            <a:chExt cx="7152231" cy="2689790"/>
          </a:xfrm>
        </p:grpSpPr>
        <p:sp>
          <p:nvSpPr>
            <p:cNvPr id="55" name="모서리가 둥근 직사각형 54"/>
            <p:cNvSpPr/>
            <p:nvPr/>
          </p:nvSpPr>
          <p:spPr>
            <a:xfrm>
              <a:off x="4904282" y="3717032"/>
              <a:ext cx="3234210" cy="2689790"/>
            </a:xfrm>
            <a:prstGeom prst="roundRect">
              <a:avLst>
                <a:gd name="adj" fmla="val 3399"/>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55"/>
            <p:cNvSpPr/>
            <p:nvPr/>
          </p:nvSpPr>
          <p:spPr>
            <a:xfrm>
              <a:off x="4977990" y="3808703"/>
              <a:ext cx="3088358" cy="2520144"/>
            </a:xfrm>
            <a:prstGeom prst="roundRect">
              <a:avLst>
                <a:gd name="adj" fmla="val 2796"/>
              </a:avLst>
            </a:prstGeom>
            <a:noFill/>
            <a:ln w="952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모서리가 둥근 직사각형 51"/>
            <p:cNvSpPr/>
            <p:nvPr/>
          </p:nvSpPr>
          <p:spPr>
            <a:xfrm>
              <a:off x="986261" y="3717032"/>
              <a:ext cx="3234210" cy="2689790"/>
            </a:xfrm>
            <a:prstGeom prst="roundRect">
              <a:avLst>
                <a:gd name="adj" fmla="val 3399"/>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모서리가 둥근 직사각형 52"/>
            <p:cNvSpPr/>
            <p:nvPr/>
          </p:nvSpPr>
          <p:spPr>
            <a:xfrm>
              <a:off x="1059969" y="3808703"/>
              <a:ext cx="3088358" cy="2520144"/>
            </a:xfrm>
            <a:prstGeom prst="roundRect">
              <a:avLst>
                <a:gd name="adj" fmla="val 2796"/>
              </a:avLst>
            </a:prstGeom>
            <a:noFill/>
            <a:ln w="9525">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한쪽 모서리가 잘린 사각형 7"/>
            <p:cNvSpPr/>
            <p:nvPr/>
          </p:nvSpPr>
          <p:spPr>
            <a:xfrm rot="10800000">
              <a:off x="3362525" y="5320871"/>
              <a:ext cx="394221" cy="523534"/>
            </a:xfrm>
            <a:prstGeom prst="snip1Rect">
              <a:avLst/>
            </a:prstGeom>
            <a:solidFill>
              <a:schemeClr val="bg1"/>
            </a:solidFill>
            <a:ln w="9525">
              <a:solidFill>
                <a:schemeClr val="tx1">
                  <a:lumMod val="65000"/>
                  <a:lumOff val="35000"/>
                </a:schemeClr>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한쪽 모서리가 잘린 사각형 12"/>
            <p:cNvSpPr/>
            <p:nvPr/>
          </p:nvSpPr>
          <p:spPr>
            <a:xfrm rot="10800000">
              <a:off x="1793593" y="5338757"/>
              <a:ext cx="394221" cy="523534"/>
            </a:xfrm>
            <a:prstGeom prst="snip1Rect">
              <a:avLst/>
            </a:prstGeom>
            <a:solidFill>
              <a:schemeClr val="bg1"/>
            </a:solidFill>
            <a:ln w="9525">
              <a:solidFill>
                <a:schemeClr val="tx1">
                  <a:lumMod val="65000"/>
                  <a:lumOff val="35000"/>
                </a:schemeClr>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130277" y="3919908"/>
              <a:ext cx="2944938" cy="938719"/>
            </a:xfrm>
            <a:prstGeom prst="rect">
              <a:avLst/>
            </a:prstGeom>
          </p:spPr>
          <p:txBody>
            <a:bodyPr wrap="square">
              <a:spAutoFit/>
            </a:bodyPr>
            <a:lstStyle/>
            <a:p>
              <a:pPr algn="ctr"/>
              <a:r>
                <a:rPr lang="en-US" altLang="ko-KR" sz="1600" b="1" i="1" dirty="0" smtClean="0">
                  <a:latin typeface="Calibri" pitchFamily="34" charset="0"/>
                  <a:cs typeface="Calibri" pitchFamily="34" charset="0"/>
                </a:rPr>
                <a:t>PageRank</a:t>
              </a:r>
            </a:p>
            <a:p>
              <a:endParaRPr lang="en-US" altLang="ko-KR" sz="1600" i="1" dirty="0" smtClean="0">
                <a:latin typeface="Calibri" pitchFamily="34" charset="0"/>
                <a:cs typeface="Calibri" pitchFamily="34" charset="0"/>
              </a:endParaRPr>
            </a:p>
            <a:p>
              <a:endParaRPr lang="en-US" altLang="ko-KR" sz="700" i="1" dirty="0" smtClean="0">
                <a:latin typeface="Calibri" pitchFamily="34" charset="0"/>
                <a:cs typeface="Calibri" pitchFamily="34" charset="0"/>
              </a:endParaRPr>
            </a:p>
            <a:p>
              <a:pPr algn="ctr"/>
              <a:r>
                <a:rPr lang="en-US" altLang="ko-KR" sz="1600" i="1" dirty="0" smtClean="0">
                  <a:latin typeface="Calibri" pitchFamily="34" charset="0"/>
                  <a:cs typeface="Calibri" pitchFamily="34" charset="0"/>
                </a:rPr>
                <a:t>Important page has many </a:t>
              </a:r>
              <a:r>
                <a:rPr lang="en-US" altLang="ko-KR" sz="1600" i="1" dirty="0" err="1" smtClean="0">
                  <a:latin typeface="Calibri" pitchFamily="34" charset="0"/>
                  <a:cs typeface="Calibri" pitchFamily="34" charset="0"/>
                </a:rPr>
                <a:t>inlinks</a:t>
              </a:r>
              <a:endParaRPr lang="en-US" altLang="ko-KR" sz="1600" i="1" dirty="0">
                <a:latin typeface="Calibri" pitchFamily="34" charset="0"/>
                <a:cs typeface="Calibri" pitchFamily="34" charset="0"/>
              </a:endParaRPr>
            </a:p>
          </p:txBody>
        </p:sp>
        <p:sp>
          <p:nvSpPr>
            <p:cNvPr id="19" name="한쪽 모서리가 잘린 사각형 18"/>
            <p:cNvSpPr/>
            <p:nvPr/>
          </p:nvSpPr>
          <p:spPr>
            <a:xfrm rot="10800000">
              <a:off x="6810606" y="5248863"/>
              <a:ext cx="586972" cy="714068"/>
            </a:xfrm>
            <a:prstGeom prst="snip1Rect">
              <a:avLst/>
            </a:prstGeom>
            <a:solidFill>
              <a:schemeClr val="bg1"/>
            </a:solidFill>
            <a:ln w="9525">
              <a:solidFill>
                <a:schemeClr val="tx1">
                  <a:lumMod val="65000"/>
                  <a:lumOff val="35000"/>
                </a:schemeClr>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20" name="타원 19"/>
            <p:cNvSpPr/>
            <p:nvPr/>
          </p:nvSpPr>
          <p:spPr>
            <a:xfrm>
              <a:off x="6936010" y="5373826"/>
              <a:ext cx="118175" cy="12528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sz="800" dirty="0" smtClean="0"/>
                <a:t>R</a:t>
              </a:r>
              <a:endParaRPr lang="ko-KR" altLang="en-US" sz="800" dirty="0"/>
            </a:p>
          </p:txBody>
        </p:sp>
        <p:sp>
          <p:nvSpPr>
            <p:cNvPr id="21" name="타원 20"/>
            <p:cNvSpPr/>
            <p:nvPr/>
          </p:nvSpPr>
          <p:spPr>
            <a:xfrm>
              <a:off x="6912254" y="5617802"/>
              <a:ext cx="160926" cy="17204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sz="800" dirty="0" smtClean="0"/>
                <a:t>R</a:t>
              </a:r>
              <a:endParaRPr lang="ko-KR" altLang="en-US" sz="800" dirty="0"/>
            </a:p>
          </p:txBody>
        </p:sp>
        <p:sp>
          <p:nvSpPr>
            <p:cNvPr id="22" name="타원 21"/>
            <p:cNvSpPr/>
            <p:nvPr/>
          </p:nvSpPr>
          <p:spPr>
            <a:xfrm>
              <a:off x="7139110" y="5681111"/>
              <a:ext cx="162460" cy="17223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sz="800" dirty="0" smtClean="0"/>
                <a:t>R</a:t>
              </a:r>
              <a:endParaRPr lang="ko-KR" altLang="en-US" sz="800" dirty="0"/>
            </a:p>
          </p:txBody>
        </p:sp>
        <p:sp>
          <p:nvSpPr>
            <p:cNvPr id="23" name="타원 22"/>
            <p:cNvSpPr/>
            <p:nvPr/>
          </p:nvSpPr>
          <p:spPr>
            <a:xfrm>
              <a:off x="7162545" y="5452132"/>
              <a:ext cx="115590" cy="12254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sz="800" dirty="0" smtClean="0"/>
                <a:t>R</a:t>
              </a:r>
              <a:endParaRPr lang="ko-KR" altLang="en-US" sz="800" dirty="0"/>
            </a:p>
          </p:txBody>
        </p:sp>
        <p:sp>
          <p:nvSpPr>
            <p:cNvPr id="25" name="한쪽 모서리가 잘린 사각형 24"/>
            <p:cNvSpPr/>
            <p:nvPr/>
          </p:nvSpPr>
          <p:spPr>
            <a:xfrm rot="10800000">
              <a:off x="5592918" y="5250383"/>
              <a:ext cx="586974" cy="714070"/>
            </a:xfrm>
            <a:prstGeom prst="snip1Rect">
              <a:avLst/>
            </a:prstGeom>
            <a:solidFill>
              <a:schemeClr val="bg1"/>
            </a:solidFill>
            <a:ln w="9525">
              <a:solidFill>
                <a:schemeClr val="tx1">
                  <a:lumMod val="65000"/>
                  <a:lumOff val="35000"/>
                </a:schemeClr>
              </a:solid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18" name="직사각형 17"/>
            <p:cNvSpPr/>
            <p:nvPr/>
          </p:nvSpPr>
          <p:spPr>
            <a:xfrm>
              <a:off x="5039351" y="3919907"/>
              <a:ext cx="2955209" cy="1184940"/>
            </a:xfrm>
            <a:prstGeom prst="rect">
              <a:avLst/>
            </a:prstGeom>
          </p:spPr>
          <p:txBody>
            <a:bodyPr wrap="square">
              <a:spAutoFit/>
            </a:bodyPr>
            <a:lstStyle/>
            <a:p>
              <a:pPr algn="ctr"/>
              <a:r>
                <a:rPr lang="en-US" altLang="ko-KR" sz="1600" b="1" i="1" dirty="0">
                  <a:latin typeface="Calibri" pitchFamily="34" charset="0"/>
                  <a:cs typeface="Calibri" pitchFamily="34" charset="0"/>
                </a:rPr>
                <a:t>Weighted Semantic </a:t>
              </a:r>
              <a:r>
                <a:rPr lang="en-US" altLang="ko-KR" sz="1600" b="1" i="1" dirty="0" smtClean="0">
                  <a:latin typeface="Calibri" pitchFamily="34" charset="0"/>
                  <a:cs typeface="Calibri" pitchFamily="34" charset="0"/>
                </a:rPr>
                <a:t>PageRank</a:t>
              </a:r>
            </a:p>
            <a:p>
              <a:endParaRPr lang="en-US" altLang="ko-KR" sz="1600" i="1" dirty="0" smtClean="0">
                <a:latin typeface="Calibri" pitchFamily="34" charset="0"/>
                <a:cs typeface="Calibri" pitchFamily="34" charset="0"/>
              </a:endParaRPr>
            </a:p>
            <a:p>
              <a:endParaRPr lang="en-US" altLang="ko-KR" sz="700" i="1" dirty="0" smtClean="0">
                <a:latin typeface="Calibri" pitchFamily="34" charset="0"/>
                <a:cs typeface="Calibri" pitchFamily="34" charset="0"/>
              </a:endParaRPr>
            </a:p>
            <a:p>
              <a:pPr algn="ctr"/>
              <a:r>
                <a:rPr lang="en-US" altLang="ko-KR" sz="1600" i="1" dirty="0" smtClean="0">
                  <a:latin typeface="Calibri" pitchFamily="34" charset="0"/>
                  <a:cs typeface="Calibri" pitchFamily="34" charset="0"/>
                </a:rPr>
                <a:t>Important page contains many </a:t>
              </a:r>
            </a:p>
            <a:p>
              <a:r>
                <a:rPr lang="en-US" altLang="ko-KR" sz="1600" i="1" dirty="0" smtClean="0">
                  <a:latin typeface="Calibri" pitchFamily="34" charset="0"/>
                  <a:cs typeface="Calibri" pitchFamily="34" charset="0"/>
                </a:rPr>
                <a:t>   important </a:t>
              </a:r>
              <a:r>
                <a:rPr lang="en-US" altLang="ko-KR" sz="1600" i="1" dirty="0">
                  <a:latin typeface="Calibri" pitchFamily="34" charset="0"/>
                  <a:cs typeface="Calibri" pitchFamily="34" charset="0"/>
                </a:rPr>
                <a:t>resources</a:t>
              </a:r>
            </a:p>
          </p:txBody>
        </p:sp>
        <p:sp>
          <p:nvSpPr>
            <p:cNvPr id="34" name="타원 33"/>
            <p:cNvSpPr/>
            <p:nvPr/>
          </p:nvSpPr>
          <p:spPr>
            <a:xfrm>
              <a:off x="5717891" y="5605897"/>
              <a:ext cx="131386" cy="13929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dirty="0" smtClean="0"/>
                <a:t>R</a:t>
              </a:r>
              <a:endParaRPr lang="ko-KR" altLang="en-US" sz="800" dirty="0"/>
            </a:p>
          </p:txBody>
        </p:sp>
        <p:sp>
          <p:nvSpPr>
            <p:cNvPr id="35" name="타원 34"/>
            <p:cNvSpPr/>
            <p:nvPr/>
          </p:nvSpPr>
          <p:spPr>
            <a:xfrm>
              <a:off x="5901543" y="5421822"/>
              <a:ext cx="148326" cy="1572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dirty="0" smtClean="0"/>
                <a:t>R</a:t>
              </a:r>
              <a:endParaRPr lang="ko-KR" altLang="en-US" sz="800" dirty="0"/>
            </a:p>
          </p:txBody>
        </p:sp>
        <p:cxnSp>
          <p:nvCxnSpPr>
            <p:cNvPr id="39" name="직선 화살표 연결선 38"/>
            <p:cNvCxnSpPr/>
            <p:nvPr/>
          </p:nvCxnSpPr>
          <p:spPr>
            <a:xfrm>
              <a:off x="2800793" y="5494955"/>
              <a:ext cx="444996" cy="0"/>
            </a:xfrm>
            <a:prstGeom prst="straightConnector1">
              <a:avLst/>
            </a:prstGeom>
            <a:ln w="9525">
              <a:solidFill>
                <a:schemeClr val="tx1">
                  <a:lumMod val="65000"/>
                  <a:lumOff val="35000"/>
                </a:schemeClr>
              </a:solidFill>
              <a:tailEnd type="triangle" w="sm"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2800793" y="5662732"/>
              <a:ext cx="444996" cy="0"/>
            </a:xfrm>
            <a:prstGeom prst="straightConnector1">
              <a:avLst/>
            </a:prstGeom>
            <a:ln w="9525">
              <a:solidFill>
                <a:schemeClr val="tx1">
                  <a:lumMod val="65000"/>
                  <a:lumOff val="35000"/>
                </a:schemeClr>
              </a:solidFill>
              <a:tailEnd type="triangle" w="sm"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a:off x="2800793" y="5340028"/>
              <a:ext cx="444996" cy="0"/>
            </a:xfrm>
            <a:prstGeom prst="straightConnector1">
              <a:avLst/>
            </a:prstGeom>
            <a:ln w="9525">
              <a:solidFill>
                <a:schemeClr val="tx1">
                  <a:lumMod val="65000"/>
                  <a:lumOff val="35000"/>
                </a:schemeClr>
              </a:solidFill>
              <a:tailEnd type="triangle" w="sm"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p:nvPr/>
          </p:nvCxnSpPr>
          <p:spPr>
            <a:xfrm>
              <a:off x="2800793" y="5823038"/>
              <a:ext cx="444996" cy="0"/>
            </a:xfrm>
            <a:prstGeom prst="straightConnector1">
              <a:avLst/>
            </a:prstGeom>
            <a:ln w="9525">
              <a:solidFill>
                <a:schemeClr val="tx1">
                  <a:lumMod val="65000"/>
                  <a:lumOff val="35000"/>
                </a:schemeClr>
              </a:solidFill>
              <a:tailEnd type="triangle" w="sm"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p:nvPr/>
          </p:nvCxnSpPr>
          <p:spPr>
            <a:xfrm>
              <a:off x="1274293" y="5498288"/>
              <a:ext cx="444996" cy="0"/>
            </a:xfrm>
            <a:prstGeom prst="straightConnector1">
              <a:avLst/>
            </a:prstGeom>
            <a:ln w="9525">
              <a:solidFill>
                <a:schemeClr val="tx1">
                  <a:lumMod val="65000"/>
                  <a:lumOff val="35000"/>
                </a:schemeClr>
              </a:solidFill>
              <a:tailEnd type="triangle" w="sm"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1274293" y="5666065"/>
              <a:ext cx="444996" cy="0"/>
            </a:xfrm>
            <a:prstGeom prst="straightConnector1">
              <a:avLst/>
            </a:prstGeom>
            <a:ln w="9525">
              <a:solidFill>
                <a:schemeClr val="tx1">
                  <a:lumMod val="65000"/>
                  <a:lumOff val="35000"/>
                </a:schemeClr>
              </a:solidFill>
              <a:tailEnd type="triangle" w="sm"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오른쪽 화살표 3"/>
            <p:cNvSpPr/>
            <p:nvPr/>
          </p:nvSpPr>
          <p:spPr>
            <a:xfrm>
              <a:off x="4427984" y="4864291"/>
              <a:ext cx="321816" cy="240556"/>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grpSp>
      <p:grpSp>
        <p:nvGrpSpPr>
          <p:cNvPr id="28" name="그룹 27"/>
          <p:cNvGrpSpPr/>
          <p:nvPr/>
        </p:nvGrpSpPr>
        <p:grpSpPr>
          <a:xfrm>
            <a:off x="213396" y="3849280"/>
            <a:ext cx="8954416" cy="2112824"/>
            <a:chOff x="213396" y="3849280"/>
            <a:chExt cx="8954416" cy="2112824"/>
          </a:xfrm>
        </p:grpSpPr>
        <p:grpSp>
          <p:nvGrpSpPr>
            <p:cNvPr id="29" name="그룹 28"/>
            <p:cNvGrpSpPr/>
            <p:nvPr/>
          </p:nvGrpSpPr>
          <p:grpSpPr>
            <a:xfrm>
              <a:off x="213396" y="3849280"/>
              <a:ext cx="2737388" cy="2107206"/>
              <a:chOff x="213396" y="3849280"/>
              <a:chExt cx="2737388" cy="2107206"/>
            </a:xfrm>
          </p:grpSpPr>
          <p:sp>
            <p:nvSpPr>
              <p:cNvPr id="116" name="모서리가 둥근 직사각형 115"/>
              <p:cNvSpPr/>
              <p:nvPr/>
            </p:nvSpPr>
            <p:spPr>
              <a:xfrm>
                <a:off x="213396" y="3849280"/>
                <a:ext cx="2737388" cy="2107206"/>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7" name="그룹 116"/>
              <p:cNvGrpSpPr/>
              <p:nvPr/>
            </p:nvGrpSpPr>
            <p:grpSpPr>
              <a:xfrm>
                <a:off x="526852" y="4584701"/>
                <a:ext cx="2162094" cy="906250"/>
                <a:chOff x="448991" y="1387606"/>
                <a:chExt cx="2397326" cy="1004849"/>
              </a:xfrm>
            </p:grpSpPr>
            <p:sp>
              <p:nvSpPr>
                <p:cNvPr id="120" name="한쪽 모서리가 잘린 사각형 119"/>
                <p:cNvSpPr/>
                <p:nvPr/>
              </p:nvSpPr>
              <p:spPr>
                <a:xfrm rot="10800000">
                  <a:off x="1284193" y="1957393"/>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한쪽 모서리가 잘린 사각형 120"/>
                <p:cNvSpPr/>
                <p:nvPr/>
              </p:nvSpPr>
              <p:spPr>
                <a:xfrm rot="10800000">
                  <a:off x="448991" y="1817016"/>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2" name="직선 화살표 연결선 121"/>
                <p:cNvCxnSpPr>
                  <a:stCxn id="121" idx="2"/>
                  <a:endCxn id="120" idx="0"/>
                </p:cNvCxnSpPr>
                <p:nvPr/>
              </p:nvCxnSpPr>
              <p:spPr>
                <a:xfrm>
                  <a:off x="873083" y="2034547"/>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타원형 설명선 122"/>
                <p:cNvSpPr/>
                <p:nvPr/>
              </p:nvSpPr>
              <p:spPr>
                <a:xfrm>
                  <a:off x="1751565" y="1387606"/>
                  <a:ext cx="1094752" cy="834566"/>
                </a:xfrm>
                <a:prstGeom prst="wedgeEllipseCallout">
                  <a:avLst>
                    <a:gd name="adj1" fmla="val -63371"/>
                    <a:gd name="adj2" fmla="val 42261"/>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4" name="그룹 123"/>
                <p:cNvGrpSpPr/>
                <p:nvPr/>
              </p:nvGrpSpPr>
              <p:grpSpPr>
                <a:xfrm>
                  <a:off x="1827240" y="1529555"/>
                  <a:ext cx="946877" cy="526403"/>
                  <a:chOff x="1861818" y="1910009"/>
                  <a:chExt cx="946877" cy="526403"/>
                </a:xfrm>
              </p:grpSpPr>
              <p:sp>
                <p:nvSpPr>
                  <p:cNvPr id="125" name="타원 124"/>
                  <p:cNvSpPr/>
                  <p:nvPr/>
                </p:nvSpPr>
                <p:spPr>
                  <a:xfrm>
                    <a:off x="2387551" y="1910009"/>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6" name="타원 125"/>
                  <p:cNvSpPr/>
                  <p:nvPr/>
                </p:nvSpPr>
                <p:spPr>
                  <a:xfrm>
                    <a:off x="2216681" y="228000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7" name="타원 126"/>
                  <p:cNvSpPr/>
                  <p:nvPr/>
                </p:nvSpPr>
                <p:spPr>
                  <a:xfrm>
                    <a:off x="2652287" y="214625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8" name="왼쪽/오른쪽 화살표 127"/>
                  <p:cNvSpPr/>
                  <p:nvPr/>
                </p:nvSpPr>
                <p:spPr>
                  <a:xfrm rot="20666589" flipV="1">
                    <a:off x="2030942" y="2031039"/>
                    <a:ext cx="336929" cy="45720"/>
                  </a:xfrm>
                  <a:prstGeom prst="leftRightArrow">
                    <a:avLst>
                      <a:gd name="adj1" fmla="val 50000"/>
                      <a:gd name="adj2" fmla="val 103459"/>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타원 128"/>
                  <p:cNvSpPr/>
                  <p:nvPr/>
                </p:nvSpPr>
                <p:spPr>
                  <a:xfrm>
                    <a:off x="1861818" y="2062285"/>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0" name="왼쪽/오른쪽 화살표 129"/>
                  <p:cNvSpPr/>
                  <p:nvPr/>
                </p:nvSpPr>
                <p:spPr>
                  <a:xfrm rot="1690824" flipV="1">
                    <a:off x="2006902" y="2250946"/>
                    <a:ext cx="201671" cy="45720"/>
                  </a:xfrm>
                  <a:prstGeom prst="leftRightArrow">
                    <a:avLst>
                      <a:gd name="adj1" fmla="val 50000"/>
                      <a:gd name="adj2" fmla="val 87246"/>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왼쪽/오른쪽 화살표 130"/>
                  <p:cNvSpPr/>
                  <p:nvPr/>
                </p:nvSpPr>
                <p:spPr>
                  <a:xfrm rot="346809" flipV="1">
                    <a:off x="2046522" y="2165312"/>
                    <a:ext cx="585603" cy="45720"/>
                  </a:xfrm>
                  <a:prstGeom prst="leftRightArrow">
                    <a:avLst>
                      <a:gd name="adj1" fmla="val 50000"/>
                      <a:gd name="adj2" fmla="val 90935"/>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왼쪽/오른쪽 화살표 131"/>
                  <p:cNvSpPr/>
                  <p:nvPr/>
                </p:nvSpPr>
                <p:spPr>
                  <a:xfrm rot="20670505" flipV="1">
                    <a:off x="2401459" y="2285352"/>
                    <a:ext cx="238629" cy="45720"/>
                  </a:xfrm>
                  <a:prstGeom prst="leftRightArrow">
                    <a:avLst>
                      <a:gd name="adj1" fmla="val 50000"/>
                      <a:gd name="adj2" fmla="val 85262"/>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18" name="직사각형 117"/>
              <p:cNvSpPr/>
              <p:nvPr/>
            </p:nvSpPr>
            <p:spPr>
              <a:xfrm>
                <a:off x="495548" y="3912780"/>
                <a:ext cx="2366898" cy="412934"/>
              </a:xfrm>
              <a:prstGeom prst="rect">
                <a:avLst/>
              </a:prstGeom>
            </p:spPr>
            <p:txBody>
              <a:bodyPr wrap="square">
                <a:spAutoFit/>
              </a:bodyPr>
              <a:lstStyle/>
              <a:p>
                <a:pPr>
                  <a:lnSpc>
                    <a:spcPts val="2500"/>
                  </a:lnSpc>
                </a:pPr>
                <a:r>
                  <a:rPr lang="en-US" altLang="ko-KR" dirty="0" smtClean="0">
                    <a:latin typeface="Open Sans" charset="0"/>
                    <a:ea typeface="Open Sans" charset="0"/>
                    <a:cs typeface="Open Sans" charset="0"/>
                  </a:rPr>
                  <a:t>Semantic PageRank</a:t>
                </a:r>
                <a:endParaRPr lang="en-US" altLang="ko-KR" dirty="0">
                  <a:latin typeface="Open Sans" charset="0"/>
                  <a:ea typeface="Open Sans" charset="0"/>
                  <a:cs typeface="Open Sans" charset="0"/>
                </a:endParaRPr>
              </a:p>
            </p:txBody>
          </p:sp>
          <p:sp>
            <p:nvSpPr>
              <p:cNvPr id="119" name="타원 118"/>
              <p:cNvSpPr/>
              <p:nvPr/>
            </p:nvSpPr>
            <p:spPr>
              <a:xfrm>
                <a:off x="323528" y="405074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 name="그룹 29"/>
            <p:cNvGrpSpPr/>
            <p:nvPr/>
          </p:nvGrpSpPr>
          <p:grpSpPr>
            <a:xfrm>
              <a:off x="3169143" y="3854898"/>
              <a:ext cx="2737388" cy="2107206"/>
              <a:chOff x="3169143" y="3854898"/>
              <a:chExt cx="2737388" cy="2107206"/>
            </a:xfrm>
          </p:grpSpPr>
          <p:sp>
            <p:nvSpPr>
              <p:cNvPr id="101" name="모서리가 둥근 직사각형 100"/>
              <p:cNvSpPr/>
              <p:nvPr/>
            </p:nvSpPr>
            <p:spPr>
              <a:xfrm>
                <a:off x="3169143" y="3854898"/>
                <a:ext cx="2737388" cy="2107206"/>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2" name="그룹 101"/>
              <p:cNvGrpSpPr/>
              <p:nvPr/>
            </p:nvGrpSpPr>
            <p:grpSpPr>
              <a:xfrm>
                <a:off x="3644404" y="3932754"/>
                <a:ext cx="1719684" cy="412934"/>
                <a:chOff x="3284364" y="1414512"/>
                <a:chExt cx="1719684" cy="412934"/>
              </a:xfrm>
            </p:grpSpPr>
            <p:sp>
              <p:nvSpPr>
                <p:cNvPr id="114" name="타원 113"/>
                <p:cNvSpPr/>
                <p:nvPr/>
              </p:nvSpPr>
              <p:spPr>
                <a:xfrm>
                  <a:off x="3284364" y="1556792"/>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직사각형 114"/>
                <p:cNvSpPr/>
                <p:nvPr/>
              </p:nvSpPr>
              <p:spPr>
                <a:xfrm>
                  <a:off x="3456384" y="1414512"/>
                  <a:ext cx="1547664" cy="412934"/>
                </a:xfrm>
                <a:prstGeom prst="rect">
                  <a:avLst/>
                </a:prstGeom>
              </p:spPr>
              <p:txBody>
                <a:bodyPr wrap="square">
                  <a:spAutoFit/>
                </a:bodyPr>
                <a:lstStyle/>
                <a:p>
                  <a:pPr>
                    <a:lnSpc>
                      <a:spcPts val="2500"/>
                    </a:lnSpc>
                  </a:pPr>
                  <a:r>
                    <a:rPr lang="en-US" altLang="ko-KR" dirty="0" smtClean="0">
                      <a:latin typeface="Open Sans" charset="0"/>
                      <a:ea typeface="Open Sans" charset="0"/>
                      <a:cs typeface="Open Sans" charset="0"/>
                    </a:rPr>
                    <a:t>Topic Model</a:t>
                  </a:r>
                  <a:endParaRPr lang="en-US" altLang="ko-KR" dirty="0">
                    <a:latin typeface="Open Sans" charset="0"/>
                    <a:ea typeface="Open Sans" charset="0"/>
                    <a:cs typeface="Open Sans" charset="0"/>
                  </a:endParaRPr>
                </a:p>
              </p:txBody>
            </p:sp>
          </p:grpSp>
          <p:grpSp>
            <p:nvGrpSpPr>
              <p:cNvPr id="103" name="그룹 102"/>
              <p:cNvGrpSpPr/>
              <p:nvPr/>
            </p:nvGrpSpPr>
            <p:grpSpPr>
              <a:xfrm>
                <a:off x="3386846" y="4736404"/>
                <a:ext cx="2213854" cy="652090"/>
                <a:chOff x="2856588" y="5488193"/>
                <a:chExt cx="2581076" cy="760254"/>
              </a:xfrm>
            </p:grpSpPr>
            <p:grpSp>
              <p:nvGrpSpPr>
                <p:cNvPr id="104" name="그룹 103"/>
                <p:cNvGrpSpPr/>
                <p:nvPr/>
              </p:nvGrpSpPr>
              <p:grpSpPr>
                <a:xfrm>
                  <a:off x="2856588" y="5488193"/>
                  <a:ext cx="2581076" cy="760254"/>
                  <a:chOff x="35124" y="1690846"/>
                  <a:chExt cx="2581076" cy="760254"/>
                </a:xfrm>
              </p:grpSpPr>
              <p:grpSp>
                <p:nvGrpSpPr>
                  <p:cNvPr id="108" name="그룹 107"/>
                  <p:cNvGrpSpPr/>
                  <p:nvPr/>
                </p:nvGrpSpPr>
                <p:grpSpPr>
                  <a:xfrm>
                    <a:off x="35124" y="1690846"/>
                    <a:ext cx="1184076" cy="633254"/>
                    <a:chOff x="35124" y="1690846"/>
                    <a:chExt cx="1184076" cy="633254"/>
                  </a:xfrm>
                </p:grpSpPr>
                <p:sp>
                  <p:nvSpPr>
                    <p:cNvPr id="112" name="모서리가 둥근 직사각형 111"/>
                    <p:cNvSpPr/>
                    <p:nvPr/>
                  </p:nvSpPr>
                  <p:spPr>
                    <a:xfrm>
                      <a:off x="35124" y="1690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113" name="한쪽 모서리가 잘린 사각형 112"/>
                    <p:cNvSpPr/>
                    <p:nvPr/>
                  </p:nvSpPr>
                  <p:spPr>
                    <a:xfrm rot="10800000">
                      <a:off x="130784" y="1790977"/>
                      <a:ext cx="424092" cy="435062"/>
                    </a:xfrm>
                    <a:prstGeom prst="snip1Rect">
                      <a:avLst/>
                    </a:prstGeom>
                    <a:pattFill prst="dkHorz">
                      <a:fgClr>
                        <a:schemeClr val="accent2">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9" name="그룹 108"/>
                  <p:cNvGrpSpPr/>
                  <p:nvPr/>
                </p:nvGrpSpPr>
                <p:grpSpPr>
                  <a:xfrm>
                    <a:off x="1432124" y="1817846"/>
                    <a:ext cx="1184076" cy="633254"/>
                    <a:chOff x="1432124" y="1817846"/>
                    <a:chExt cx="1184076" cy="633254"/>
                  </a:xfrm>
                </p:grpSpPr>
                <p:sp>
                  <p:nvSpPr>
                    <p:cNvPr id="110" name="모서리가 둥근 직사각형 109"/>
                    <p:cNvSpPr/>
                    <p:nvPr/>
                  </p:nvSpPr>
                  <p:spPr>
                    <a:xfrm>
                      <a:off x="1432124" y="1817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111" name="한쪽 모서리가 잘린 사각형 110"/>
                    <p:cNvSpPr/>
                    <p:nvPr/>
                  </p:nvSpPr>
                  <p:spPr>
                    <a:xfrm rot="10800000">
                      <a:off x="2074629" y="1923574"/>
                      <a:ext cx="424092" cy="435062"/>
                    </a:xfrm>
                    <a:prstGeom prst="snip1Rect">
                      <a:avLst/>
                    </a:prstGeom>
                    <a:pattFill prst="dkHorz">
                      <a:fgClr>
                        <a:schemeClr val="accent5">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5" name="한쪽 모서리가 잘린 사각형 104"/>
                <p:cNvSpPr/>
                <p:nvPr/>
              </p:nvSpPr>
              <p:spPr>
                <a:xfrm rot="10800000">
                  <a:off x="4372038" y="5730241"/>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한쪽 모서리가 잘린 사각형 105"/>
                <p:cNvSpPr/>
                <p:nvPr/>
              </p:nvSpPr>
              <p:spPr>
                <a:xfrm rot="10800000">
                  <a:off x="3536836" y="5589864"/>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7" name="직선 화살표 연결선 106"/>
                <p:cNvCxnSpPr>
                  <a:stCxn id="106" idx="2"/>
                  <a:endCxn id="105" idx="0"/>
                </p:cNvCxnSpPr>
                <p:nvPr/>
              </p:nvCxnSpPr>
              <p:spPr>
                <a:xfrm>
                  <a:off x="3960928" y="5807395"/>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1" name="그룹 30"/>
            <p:cNvGrpSpPr/>
            <p:nvPr/>
          </p:nvGrpSpPr>
          <p:grpSpPr>
            <a:xfrm>
              <a:off x="6125400" y="3854898"/>
              <a:ext cx="3042412" cy="2107206"/>
              <a:chOff x="6125400" y="3854898"/>
              <a:chExt cx="3042412" cy="2107206"/>
            </a:xfrm>
          </p:grpSpPr>
          <p:sp>
            <p:nvSpPr>
              <p:cNvPr id="32" name="모서리가 둥근 직사각형 31"/>
              <p:cNvSpPr/>
              <p:nvPr/>
            </p:nvSpPr>
            <p:spPr>
              <a:xfrm>
                <a:off x="6125400" y="3854898"/>
                <a:ext cx="2737388" cy="2107206"/>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2"/>
              <p:cNvGrpSpPr/>
              <p:nvPr/>
            </p:nvGrpSpPr>
            <p:grpSpPr>
              <a:xfrm>
                <a:off x="6368008" y="3905571"/>
                <a:ext cx="2799804" cy="412934"/>
                <a:chOff x="-84286" y="1143858"/>
                <a:chExt cx="2799804" cy="412934"/>
              </a:xfrm>
            </p:grpSpPr>
            <p:sp>
              <p:nvSpPr>
                <p:cNvPr id="99" name="타원 98"/>
                <p:cNvSpPr/>
                <p:nvPr/>
              </p:nvSpPr>
              <p:spPr>
                <a:xfrm>
                  <a:off x="-84286" y="1286138"/>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직사각형 99"/>
                <p:cNvSpPr/>
                <p:nvPr/>
              </p:nvSpPr>
              <p:spPr>
                <a:xfrm>
                  <a:off x="87734" y="1143858"/>
                  <a:ext cx="2627784" cy="412934"/>
                </a:xfrm>
                <a:prstGeom prst="rect">
                  <a:avLst/>
                </a:prstGeom>
              </p:spPr>
              <p:txBody>
                <a:bodyPr wrap="square">
                  <a:spAutoFit/>
                </a:bodyPr>
                <a:lstStyle/>
                <a:p>
                  <a:pPr>
                    <a:lnSpc>
                      <a:spcPts val="2500"/>
                    </a:lnSpc>
                  </a:pPr>
                  <a:r>
                    <a:rPr lang="en-US" altLang="ko-KR" dirty="0" smtClean="0">
                      <a:latin typeface="Open Sans" charset="0"/>
                      <a:ea typeface="Open Sans" charset="0"/>
                      <a:cs typeface="Open Sans" charset="0"/>
                    </a:rPr>
                    <a:t>Big Data Approach</a:t>
                  </a:r>
                  <a:endParaRPr lang="en-US" altLang="ko-KR" dirty="0">
                    <a:latin typeface="Open Sans" charset="0"/>
                    <a:ea typeface="Open Sans" charset="0"/>
                    <a:cs typeface="Open Sans" charset="0"/>
                  </a:endParaRPr>
                </a:p>
              </p:txBody>
            </p:sp>
          </p:grpSp>
          <p:grpSp>
            <p:nvGrpSpPr>
              <p:cNvPr id="36" name="그룹 35"/>
              <p:cNvGrpSpPr/>
              <p:nvPr/>
            </p:nvGrpSpPr>
            <p:grpSpPr>
              <a:xfrm>
                <a:off x="6744465" y="4559920"/>
                <a:ext cx="1521028" cy="986354"/>
                <a:chOff x="793636" y="4844860"/>
                <a:chExt cx="1780941" cy="1154902"/>
              </a:xfrm>
            </p:grpSpPr>
            <p:sp>
              <p:nvSpPr>
                <p:cNvPr id="37" name="타원 36"/>
                <p:cNvSpPr/>
                <p:nvPr/>
              </p:nvSpPr>
              <p:spPr>
                <a:xfrm>
                  <a:off x="793636" y="4844860"/>
                  <a:ext cx="1780941" cy="1154902"/>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p:cNvSpPr/>
                <p:nvPr/>
              </p:nvSpPr>
              <p:spPr>
                <a:xfrm>
                  <a:off x="1220629" y="5129689"/>
                  <a:ext cx="73342" cy="733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p:cNvSpPr/>
                <p:nvPr/>
              </p:nvSpPr>
              <p:spPr>
                <a:xfrm>
                  <a:off x="1280160" y="5644994"/>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1661246" y="5376591"/>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p:cNvSpPr/>
                <p:nvPr/>
              </p:nvSpPr>
              <p:spPr>
                <a:xfrm>
                  <a:off x="2050291" y="583379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2155535" y="522920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2326405" y="54906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1624104" y="5750939"/>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p:cNvSpPr/>
                <p:nvPr/>
              </p:nvSpPr>
              <p:spPr>
                <a:xfrm>
                  <a:off x="1249505" y="5349870"/>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2063049" y="500846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p:cNvSpPr/>
                <p:nvPr/>
              </p:nvSpPr>
              <p:spPr>
                <a:xfrm>
                  <a:off x="1954105" y="549431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p:cNvSpPr/>
                <p:nvPr/>
              </p:nvSpPr>
              <p:spPr>
                <a:xfrm flipH="1" flipV="1">
                  <a:off x="913874" y="52892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p:cNvSpPr/>
                <p:nvPr/>
              </p:nvSpPr>
              <p:spPr>
                <a:xfrm>
                  <a:off x="1616768" y="4956861"/>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직선 연결선 59"/>
                <p:cNvCxnSpPr>
                  <a:stCxn id="59" idx="3"/>
                  <a:endCxn id="49" idx="7"/>
                </p:cNvCxnSpPr>
                <p:nvPr/>
              </p:nvCxnSpPr>
              <p:spPr>
                <a:xfrm flipH="1">
                  <a:off x="1336952" y="5044308"/>
                  <a:ext cx="294819" cy="320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a:stCxn id="59" idx="6"/>
                  <a:endCxn id="54" idx="2"/>
                </p:cNvCxnSpPr>
                <p:nvPr/>
              </p:nvCxnSpPr>
              <p:spPr>
                <a:xfrm>
                  <a:off x="1719218" y="5008086"/>
                  <a:ext cx="343831" cy="375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9" idx="2"/>
                  <a:endCxn id="38" idx="7"/>
                </p:cNvCxnSpPr>
                <p:nvPr/>
              </p:nvCxnSpPr>
              <p:spPr>
                <a:xfrm flipH="1">
                  <a:off x="1283230" y="5008086"/>
                  <a:ext cx="333538" cy="1323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stCxn id="38" idx="2"/>
                  <a:endCxn id="58" idx="3"/>
                </p:cNvCxnSpPr>
                <p:nvPr/>
              </p:nvCxnSpPr>
              <p:spPr>
                <a:xfrm flipH="1">
                  <a:off x="952898" y="5166360"/>
                  <a:ext cx="267731" cy="12953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p:cNvCxnSpPr>
                  <a:stCxn id="44" idx="1"/>
                  <a:endCxn id="38" idx="5"/>
                </p:cNvCxnSpPr>
                <p:nvPr/>
              </p:nvCxnSpPr>
              <p:spPr>
                <a:xfrm flipH="1" flipV="1">
                  <a:off x="1283230" y="5192290"/>
                  <a:ext cx="384712" cy="1909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a:stCxn id="46" idx="2"/>
                  <a:endCxn id="44" idx="6"/>
                </p:cNvCxnSpPr>
                <p:nvPr/>
              </p:nvCxnSpPr>
              <p:spPr>
                <a:xfrm flipH="1">
                  <a:off x="1706966" y="5252060"/>
                  <a:ext cx="448569" cy="14739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직선 연결선 65"/>
                <p:cNvCxnSpPr>
                  <a:stCxn id="47" idx="1"/>
                  <a:endCxn id="59" idx="5"/>
                </p:cNvCxnSpPr>
                <p:nvPr/>
              </p:nvCxnSpPr>
              <p:spPr>
                <a:xfrm flipH="1" flipV="1">
                  <a:off x="1704215" y="5044308"/>
                  <a:ext cx="628886" cy="45299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p:cNvCxnSpPr>
                  <a:stCxn id="57" idx="3"/>
                  <a:endCxn id="48" idx="7"/>
                </p:cNvCxnSpPr>
                <p:nvPr/>
              </p:nvCxnSpPr>
              <p:spPr>
                <a:xfrm flipH="1">
                  <a:off x="1687509" y="5557716"/>
                  <a:ext cx="277475" cy="20410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48" idx="2"/>
                  <a:endCxn id="43" idx="5"/>
                </p:cNvCxnSpPr>
                <p:nvPr/>
              </p:nvCxnSpPr>
              <p:spPr>
                <a:xfrm flipH="1" flipV="1">
                  <a:off x="1319184" y="5684018"/>
                  <a:ext cx="304920" cy="1040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직선 연결선 68"/>
                <p:cNvCxnSpPr>
                  <a:stCxn id="45" idx="2"/>
                  <a:endCxn id="48" idx="6"/>
                </p:cNvCxnSpPr>
                <p:nvPr/>
              </p:nvCxnSpPr>
              <p:spPr>
                <a:xfrm flipH="1" flipV="1">
                  <a:off x="1698388" y="5788081"/>
                  <a:ext cx="351903" cy="685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a:stCxn id="57" idx="4"/>
                  <a:endCxn id="45" idx="0"/>
                </p:cNvCxnSpPr>
                <p:nvPr/>
              </p:nvCxnSpPr>
              <p:spPr>
                <a:xfrm>
                  <a:off x="1991247" y="5568595"/>
                  <a:ext cx="81904" cy="26519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p:cNvCxnSpPr>
                  <a:stCxn id="57" idx="1"/>
                  <a:endCxn id="44" idx="6"/>
                </p:cNvCxnSpPr>
                <p:nvPr/>
              </p:nvCxnSpPr>
              <p:spPr>
                <a:xfrm flipH="1" flipV="1">
                  <a:off x="1706966" y="5399451"/>
                  <a:ext cx="258018" cy="1057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p:cNvCxnSpPr>
                  <a:stCxn id="48" idx="1"/>
                  <a:endCxn id="49" idx="5"/>
                </p:cNvCxnSpPr>
                <p:nvPr/>
              </p:nvCxnSpPr>
              <p:spPr>
                <a:xfrm flipH="1" flipV="1">
                  <a:off x="1336952" y="5437317"/>
                  <a:ext cx="298031" cy="3245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a:stCxn id="54" idx="4"/>
                  <a:endCxn id="46" idx="1"/>
                </p:cNvCxnSpPr>
                <p:nvPr/>
              </p:nvCxnSpPr>
              <p:spPr>
                <a:xfrm>
                  <a:off x="2100191" y="5082745"/>
                  <a:ext cx="62040" cy="1531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a:stCxn id="47" idx="2"/>
                  <a:endCxn id="57" idx="6"/>
                </p:cNvCxnSpPr>
                <p:nvPr/>
              </p:nvCxnSpPr>
              <p:spPr>
                <a:xfrm flipH="1">
                  <a:off x="2028389" y="5513462"/>
                  <a:ext cx="298016" cy="1799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a:stCxn id="38" idx="1"/>
                  <a:endCxn id="37" idx="1"/>
                </p:cNvCxnSpPr>
                <p:nvPr/>
              </p:nvCxnSpPr>
              <p:spPr>
                <a:xfrm flipH="1" flipV="1">
                  <a:off x="1054449" y="5013991"/>
                  <a:ext cx="176921" cy="1264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38" idx="0"/>
                </p:cNvCxnSpPr>
                <p:nvPr/>
              </p:nvCxnSpPr>
              <p:spPr>
                <a:xfrm flipV="1">
                  <a:off x="1257300" y="4869160"/>
                  <a:ext cx="157027" cy="26052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flipH="1" flipV="1">
                  <a:off x="2063050" y="4913010"/>
                  <a:ext cx="27877" cy="9507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a:stCxn id="59" idx="0"/>
                </p:cNvCxnSpPr>
                <p:nvPr/>
              </p:nvCxnSpPr>
              <p:spPr>
                <a:xfrm flipV="1">
                  <a:off x="1667993" y="4869160"/>
                  <a:ext cx="223140" cy="8770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a:endCxn id="46" idx="7"/>
                </p:cNvCxnSpPr>
                <p:nvPr/>
              </p:nvCxnSpPr>
              <p:spPr>
                <a:xfrm flipH="1">
                  <a:off x="2194559" y="5082745"/>
                  <a:ext cx="209724" cy="15315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타원 79"/>
                <p:cNvSpPr/>
                <p:nvPr/>
              </p:nvSpPr>
              <p:spPr>
                <a:xfrm>
                  <a:off x="1649233" y="5554313"/>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1" name="직선 연결선 80"/>
                <p:cNvCxnSpPr>
                  <a:stCxn id="44" idx="4"/>
                  <a:endCxn id="80" idx="0"/>
                </p:cNvCxnSpPr>
                <p:nvPr/>
              </p:nvCxnSpPr>
              <p:spPr>
                <a:xfrm flipH="1">
                  <a:off x="1672093" y="5422311"/>
                  <a:ext cx="12013" cy="13200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81"/>
                <p:cNvCxnSpPr>
                  <a:stCxn id="80" idx="3"/>
                  <a:endCxn id="43" idx="6"/>
                </p:cNvCxnSpPr>
                <p:nvPr/>
              </p:nvCxnSpPr>
              <p:spPr>
                <a:xfrm flipH="1">
                  <a:off x="1325880" y="5593337"/>
                  <a:ext cx="330049" cy="7451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a:stCxn id="49" idx="5"/>
                  <a:endCxn id="80" idx="1"/>
                </p:cNvCxnSpPr>
                <p:nvPr/>
              </p:nvCxnSpPr>
              <p:spPr>
                <a:xfrm>
                  <a:off x="1336952" y="5437317"/>
                  <a:ext cx="318977" cy="12369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a:stCxn id="49" idx="3"/>
                  <a:endCxn id="86" idx="3"/>
                </p:cNvCxnSpPr>
                <p:nvPr/>
              </p:nvCxnSpPr>
              <p:spPr>
                <a:xfrm flipH="1">
                  <a:off x="991922" y="5437317"/>
                  <a:ext cx="272586" cy="15374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직선 연결선 84"/>
                <p:cNvCxnSpPr>
                  <a:stCxn id="49" idx="2"/>
                  <a:endCxn id="58" idx="2"/>
                </p:cNvCxnSpPr>
                <p:nvPr/>
              </p:nvCxnSpPr>
              <p:spPr>
                <a:xfrm flipH="1" flipV="1">
                  <a:off x="959594" y="5312062"/>
                  <a:ext cx="289911" cy="890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6" name="타원 85"/>
                <p:cNvSpPr/>
                <p:nvPr/>
              </p:nvSpPr>
              <p:spPr>
                <a:xfrm flipH="1" flipV="1">
                  <a:off x="952898" y="5584368"/>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7" name="직선 연결선 86"/>
                <p:cNvCxnSpPr>
                  <a:stCxn id="58" idx="0"/>
                </p:cNvCxnSpPr>
                <p:nvPr/>
              </p:nvCxnSpPr>
              <p:spPr>
                <a:xfrm>
                  <a:off x="936734" y="5334922"/>
                  <a:ext cx="39024" cy="24944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p:cNvCxnSpPr>
                  <a:stCxn id="86" idx="2"/>
                  <a:endCxn id="43" idx="2"/>
                </p:cNvCxnSpPr>
                <p:nvPr/>
              </p:nvCxnSpPr>
              <p:spPr>
                <a:xfrm>
                  <a:off x="998618" y="5607228"/>
                  <a:ext cx="281542" cy="606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직선 연결선 88"/>
                <p:cNvCxnSpPr>
                  <a:stCxn id="43" idx="3"/>
                  <a:endCxn id="37" idx="3"/>
                </p:cNvCxnSpPr>
                <p:nvPr/>
              </p:nvCxnSpPr>
              <p:spPr>
                <a:xfrm flipH="1">
                  <a:off x="1054449" y="5684018"/>
                  <a:ext cx="232407" cy="14661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p:cNvCxnSpPr>
                  <a:stCxn id="58" idx="6"/>
                  <a:endCxn id="37" idx="2"/>
                </p:cNvCxnSpPr>
                <p:nvPr/>
              </p:nvCxnSpPr>
              <p:spPr>
                <a:xfrm flipH="1">
                  <a:off x="793636" y="5312062"/>
                  <a:ext cx="120238" cy="11024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a:stCxn id="46" idx="4"/>
                  <a:endCxn id="45" idx="7"/>
                </p:cNvCxnSpPr>
                <p:nvPr/>
              </p:nvCxnSpPr>
              <p:spPr>
                <a:xfrm flipH="1">
                  <a:off x="2089315" y="5274920"/>
                  <a:ext cx="89080" cy="56556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 91"/>
                <p:cNvCxnSpPr>
                  <a:stCxn id="45" idx="6"/>
                  <a:endCxn id="37" idx="5"/>
                </p:cNvCxnSpPr>
                <p:nvPr/>
              </p:nvCxnSpPr>
              <p:spPr>
                <a:xfrm flipV="1">
                  <a:off x="2096011" y="5830631"/>
                  <a:ext cx="217753" cy="2601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a:stCxn id="48" idx="4"/>
                </p:cNvCxnSpPr>
                <p:nvPr/>
              </p:nvCxnSpPr>
              <p:spPr>
                <a:xfrm flipH="1">
                  <a:off x="1426369" y="5825223"/>
                  <a:ext cx="234877" cy="1493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타원 93"/>
                <p:cNvSpPr/>
                <p:nvPr/>
              </p:nvSpPr>
              <p:spPr>
                <a:xfrm>
                  <a:off x="1310720" y="584364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5" name="직선 연결선 94"/>
                <p:cNvCxnSpPr>
                  <a:stCxn id="43" idx="4"/>
                  <a:endCxn id="94" idx="0"/>
                </p:cNvCxnSpPr>
                <p:nvPr/>
              </p:nvCxnSpPr>
              <p:spPr>
                <a:xfrm>
                  <a:off x="1303020" y="5690714"/>
                  <a:ext cx="30560" cy="1529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p:cNvCxnSpPr>
                  <a:endCxn id="47" idx="7"/>
                </p:cNvCxnSpPr>
                <p:nvPr/>
              </p:nvCxnSpPr>
              <p:spPr>
                <a:xfrm flipH="1">
                  <a:off x="2365429" y="5287788"/>
                  <a:ext cx="170368" cy="20951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타원 96"/>
                <p:cNvSpPr/>
                <p:nvPr/>
              </p:nvSpPr>
              <p:spPr>
                <a:xfrm>
                  <a:off x="952898" y="5562425"/>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97"/>
                <p:cNvSpPr/>
                <p:nvPr/>
              </p:nvSpPr>
              <p:spPr>
                <a:xfrm>
                  <a:off x="2004213" y="525444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Tree>
    <p:extLst>
      <p:ext uri="{BB962C8B-B14F-4D97-AF65-F5344CB8AC3E}">
        <p14:creationId xmlns:p14="http://schemas.microsoft.com/office/powerpoint/2010/main" val="30044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Web </a:t>
            </a:r>
            <a:r>
              <a:rPr lang="en-US" altLang="ko-KR" dirty="0" smtClean="0"/>
              <a:t>Information Retrieval</a:t>
            </a:r>
            <a:endParaRPr lang="ko-KR" altLang="en-US" dirty="0"/>
          </a:p>
        </p:txBody>
      </p:sp>
      <p:sp>
        <p:nvSpPr>
          <p:cNvPr id="3" name="내용 개체 틀 2"/>
          <p:cNvSpPr>
            <a:spLocks noGrp="1"/>
          </p:cNvSpPr>
          <p:nvPr>
            <p:ph idx="1"/>
          </p:nvPr>
        </p:nvSpPr>
        <p:spPr/>
        <p:txBody>
          <a:bodyPr/>
          <a:lstStyle/>
          <a:p>
            <a:r>
              <a:rPr lang="en-US" altLang="ko-KR" dirty="0" smtClean="0"/>
              <a:t>Purpose</a:t>
            </a:r>
            <a:endParaRPr lang="en-US" altLang="ko-KR" baseline="30000" dirty="0" smtClean="0"/>
          </a:p>
          <a:p>
            <a:pPr lvl="1"/>
            <a:r>
              <a:rPr lang="en-US" altLang="ko-KR" dirty="0" smtClean="0"/>
              <a:t>Retrieve high quality pages that are relevant to user’s need</a:t>
            </a:r>
          </a:p>
          <a:p>
            <a:pPr lvl="1"/>
            <a:endParaRPr lang="ko-KR" altLang="en-US" dirty="0"/>
          </a:p>
        </p:txBody>
      </p:sp>
      <p:sp>
        <p:nvSpPr>
          <p:cNvPr id="4" name="모서리가 둥근 직사각형 3"/>
          <p:cNvSpPr/>
          <p:nvPr/>
        </p:nvSpPr>
        <p:spPr>
          <a:xfrm>
            <a:off x="2558618" y="3341720"/>
            <a:ext cx="1108398" cy="624990"/>
          </a:xfrm>
          <a:prstGeom prst="roundRect">
            <a:avLst>
              <a:gd name="adj" fmla="val 5644"/>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Calibri" pitchFamily="34" charset="0"/>
                <a:cs typeface="Calibri" pitchFamily="34" charset="0"/>
              </a:rPr>
              <a:t>Query</a:t>
            </a:r>
          </a:p>
          <a:p>
            <a:pPr algn="ctr"/>
            <a:r>
              <a:rPr lang="en-US" altLang="ko-KR" dirty="0" smtClean="0">
                <a:solidFill>
                  <a:schemeClr val="tx1"/>
                </a:solidFill>
                <a:latin typeface="Calibri" pitchFamily="34" charset="0"/>
                <a:cs typeface="Calibri" pitchFamily="34" charset="0"/>
              </a:rPr>
              <a:t>Engine</a:t>
            </a:r>
            <a:endParaRPr lang="ko-KR" altLang="en-US" dirty="0">
              <a:solidFill>
                <a:schemeClr val="tx1"/>
              </a:solidFill>
              <a:latin typeface="Calibri" pitchFamily="34" charset="0"/>
              <a:cs typeface="Calibri" pitchFamily="34" charset="0"/>
            </a:endParaRPr>
          </a:p>
        </p:txBody>
      </p:sp>
      <p:sp>
        <p:nvSpPr>
          <p:cNvPr id="5" name="모서리가 둥근 직사각형 4"/>
          <p:cNvSpPr/>
          <p:nvPr/>
        </p:nvSpPr>
        <p:spPr>
          <a:xfrm>
            <a:off x="4488695" y="3789104"/>
            <a:ext cx="1108398" cy="624990"/>
          </a:xfrm>
          <a:prstGeom prst="roundRect">
            <a:avLst>
              <a:gd name="adj" fmla="val 5644"/>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Calibri" pitchFamily="34" charset="0"/>
                <a:cs typeface="Calibri" pitchFamily="34" charset="0"/>
              </a:rPr>
              <a:t>Ranking</a:t>
            </a:r>
            <a:endParaRPr lang="ko-KR" altLang="en-US" dirty="0">
              <a:solidFill>
                <a:schemeClr val="tx1"/>
              </a:solidFill>
              <a:latin typeface="Calibri" pitchFamily="34" charset="0"/>
              <a:cs typeface="Calibri" pitchFamily="34" charset="0"/>
            </a:endParaRPr>
          </a:p>
        </p:txBody>
      </p:sp>
      <p:sp>
        <p:nvSpPr>
          <p:cNvPr id="6" name="모서리가 둥근 직사각형 5"/>
          <p:cNvSpPr/>
          <p:nvPr/>
        </p:nvSpPr>
        <p:spPr>
          <a:xfrm>
            <a:off x="6550523" y="5069912"/>
            <a:ext cx="1108398" cy="624990"/>
          </a:xfrm>
          <a:prstGeom prst="roundRect">
            <a:avLst>
              <a:gd name="adj" fmla="val 5644"/>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Calibri" pitchFamily="34" charset="0"/>
                <a:cs typeface="Calibri" pitchFamily="34" charset="0"/>
              </a:rPr>
              <a:t>Indexer</a:t>
            </a:r>
            <a:endParaRPr lang="ko-KR" altLang="en-US" dirty="0">
              <a:solidFill>
                <a:schemeClr val="tx1"/>
              </a:solidFill>
              <a:latin typeface="Calibri" pitchFamily="34" charset="0"/>
              <a:cs typeface="Calibri" pitchFamily="34" charset="0"/>
            </a:endParaRPr>
          </a:p>
        </p:txBody>
      </p:sp>
      <p:sp>
        <p:nvSpPr>
          <p:cNvPr id="7" name="모서리가 둥근 직사각형 6"/>
          <p:cNvSpPr/>
          <p:nvPr/>
        </p:nvSpPr>
        <p:spPr>
          <a:xfrm>
            <a:off x="4488695" y="5069912"/>
            <a:ext cx="1108398" cy="624990"/>
          </a:xfrm>
          <a:prstGeom prst="roundRect">
            <a:avLst>
              <a:gd name="adj" fmla="val 5644"/>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Calibri" pitchFamily="34" charset="0"/>
                <a:cs typeface="Calibri" pitchFamily="34" charset="0"/>
              </a:rPr>
              <a:t>Crawler</a:t>
            </a:r>
            <a:endParaRPr lang="ko-KR" altLang="en-US" dirty="0">
              <a:solidFill>
                <a:schemeClr val="tx1"/>
              </a:solidFill>
              <a:latin typeface="Calibri" pitchFamily="34" charset="0"/>
              <a:cs typeface="Calibri" pitchFamily="34" charset="0"/>
            </a:endParaRPr>
          </a:p>
        </p:txBody>
      </p:sp>
      <p:sp>
        <p:nvSpPr>
          <p:cNvPr id="8" name="원통 7"/>
          <p:cNvSpPr/>
          <p:nvPr/>
        </p:nvSpPr>
        <p:spPr>
          <a:xfrm>
            <a:off x="6461189" y="3019567"/>
            <a:ext cx="1287066" cy="1269294"/>
          </a:xfrm>
          <a:prstGeom prst="can">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Calibri" pitchFamily="34" charset="0"/>
                <a:cs typeface="Calibri" pitchFamily="34" charset="0"/>
              </a:rPr>
              <a:t>Page</a:t>
            </a:r>
          </a:p>
          <a:p>
            <a:pPr algn="ctr"/>
            <a:r>
              <a:rPr lang="en-US" altLang="ko-KR" dirty="0" smtClean="0">
                <a:solidFill>
                  <a:schemeClr val="tx1"/>
                </a:solidFill>
                <a:latin typeface="Calibri" pitchFamily="34" charset="0"/>
                <a:cs typeface="Calibri" pitchFamily="34" charset="0"/>
              </a:rPr>
              <a:t>Repository</a:t>
            </a:r>
            <a:endParaRPr lang="ko-KR" altLang="en-US" dirty="0">
              <a:solidFill>
                <a:schemeClr val="tx1"/>
              </a:solidFill>
              <a:latin typeface="Calibri" pitchFamily="34" charset="0"/>
              <a:cs typeface="Calibri" pitchFamily="34" charset="0"/>
            </a:endParaRPr>
          </a:p>
        </p:txBody>
      </p:sp>
      <p:cxnSp>
        <p:nvCxnSpPr>
          <p:cNvPr id="9" name="직선 연결선 8"/>
          <p:cNvCxnSpPr>
            <a:stCxn id="4" idx="3"/>
            <a:endCxn id="5" idx="1"/>
          </p:cNvCxnSpPr>
          <p:nvPr/>
        </p:nvCxnSpPr>
        <p:spPr>
          <a:xfrm>
            <a:off x="3667016" y="3654215"/>
            <a:ext cx="821679" cy="447384"/>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직선 연결선 9"/>
          <p:cNvCxnSpPr>
            <a:stCxn id="7" idx="1"/>
            <a:endCxn id="19" idx="3"/>
          </p:cNvCxnSpPr>
          <p:nvPr/>
        </p:nvCxnSpPr>
        <p:spPr>
          <a:xfrm flipH="1">
            <a:off x="2244090" y="5382407"/>
            <a:ext cx="2244605" cy="4763"/>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4" idx="1"/>
            <a:endCxn id="14" idx="3"/>
          </p:cNvCxnSpPr>
          <p:nvPr/>
        </p:nvCxnSpPr>
        <p:spPr>
          <a:xfrm flipH="1">
            <a:off x="2088401" y="3654215"/>
            <a:ext cx="470217" cy="0"/>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직선 연결선 11"/>
          <p:cNvCxnSpPr>
            <a:stCxn id="7" idx="3"/>
            <a:endCxn id="6" idx="1"/>
          </p:cNvCxnSpPr>
          <p:nvPr/>
        </p:nvCxnSpPr>
        <p:spPr>
          <a:xfrm>
            <a:off x="5597093" y="5382407"/>
            <a:ext cx="953430" cy="0"/>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p:cNvCxnSpPr>
            <a:stCxn id="6" idx="0"/>
            <a:endCxn id="8" idx="3"/>
          </p:cNvCxnSpPr>
          <p:nvPr/>
        </p:nvCxnSpPr>
        <p:spPr>
          <a:xfrm flipV="1">
            <a:off x="7104722" y="4288861"/>
            <a:ext cx="0" cy="781051"/>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3" descr="C:\Users\Administrator\Desktop\user_male_1-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3597" y="3321813"/>
            <a:ext cx="664804" cy="66480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5" name="직선 연결선 14"/>
          <p:cNvCxnSpPr/>
          <p:nvPr/>
        </p:nvCxnSpPr>
        <p:spPr>
          <a:xfrm>
            <a:off x="3657602" y="3494863"/>
            <a:ext cx="2803587" cy="0"/>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8" idx="2"/>
            <a:endCxn id="5" idx="3"/>
          </p:cNvCxnSpPr>
          <p:nvPr/>
        </p:nvCxnSpPr>
        <p:spPr>
          <a:xfrm flipH="1">
            <a:off x="5597093" y="3654214"/>
            <a:ext cx="864096" cy="447385"/>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1285558" y="4907904"/>
            <a:ext cx="958532" cy="958532"/>
            <a:chOff x="-1194642" y="4652694"/>
            <a:chExt cx="958532" cy="958532"/>
          </a:xfrm>
        </p:grpSpPr>
        <p:sp>
          <p:nvSpPr>
            <p:cNvPr id="18" name="타원 17"/>
            <p:cNvSpPr/>
            <p:nvPr/>
          </p:nvSpPr>
          <p:spPr>
            <a:xfrm>
              <a:off x="-1160736" y="4678615"/>
              <a:ext cx="887160" cy="88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Picture 6" descr="C:\Users\Administrator\Desktop\Globe-pic-4-web-150x1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642" y="4652694"/>
              <a:ext cx="958532" cy="95853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모서리가 둥근 직사각형 19"/>
            <p:cNvSpPr/>
            <p:nvPr/>
          </p:nvSpPr>
          <p:spPr>
            <a:xfrm>
              <a:off x="-1139828" y="5010779"/>
              <a:ext cx="845343" cy="223310"/>
            </a:xfrm>
            <a:prstGeom prst="roundRect">
              <a:avLst>
                <a:gd name="adj" fmla="val 44313"/>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1087913" y="4987402"/>
              <a:ext cx="738986" cy="276999"/>
            </a:xfrm>
            <a:prstGeom prst="rect">
              <a:avLst/>
            </a:prstGeom>
          </p:spPr>
          <p:txBody>
            <a:bodyPr wrap="square" lIns="0" tIns="0" rIns="0" bIns="0">
              <a:spAutoFit/>
            </a:bodyPr>
            <a:lstStyle/>
            <a:p>
              <a:pPr algn="ctr"/>
              <a:r>
                <a:rPr lang="en-US" altLang="ko-KR" b="1" dirty="0" smtClean="0">
                  <a:latin typeface="Calibri" pitchFamily="34" charset="0"/>
                  <a:cs typeface="Calibri" pitchFamily="34" charset="0"/>
                </a:rPr>
                <a:t>WWW</a:t>
              </a:r>
            </a:p>
          </p:txBody>
        </p:sp>
      </p:grpSp>
      <p:sp>
        <p:nvSpPr>
          <p:cNvPr id="22" name="모서리가 둥근 직사각형 21"/>
          <p:cNvSpPr/>
          <p:nvPr/>
        </p:nvSpPr>
        <p:spPr>
          <a:xfrm>
            <a:off x="1060589" y="3000748"/>
            <a:ext cx="2808311" cy="1306934"/>
          </a:xfrm>
          <a:prstGeom prst="roundRect">
            <a:avLst>
              <a:gd name="adj" fmla="val 50000"/>
            </a:avLst>
          </a:pr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890324" y="2708920"/>
            <a:ext cx="7304653" cy="3528392"/>
          </a:xfrm>
          <a:prstGeom prst="roundRect">
            <a:avLst>
              <a:gd name="adj" fmla="val 8489"/>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모서리가 둥근 직사각형 23"/>
          <p:cNvSpPr/>
          <p:nvPr/>
        </p:nvSpPr>
        <p:spPr>
          <a:xfrm>
            <a:off x="2275327" y="2864407"/>
            <a:ext cx="5842046" cy="1786985"/>
          </a:xfrm>
          <a:prstGeom prst="roundRect">
            <a:avLst>
              <a:gd name="adj" fmla="val 50000"/>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3941461" y="2341862"/>
            <a:ext cx="1063866" cy="276999"/>
          </a:xfrm>
          <a:prstGeom prst="rect">
            <a:avLst/>
          </a:prstGeom>
        </p:spPr>
        <p:txBody>
          <a:bodyPr wrap="square" lIns="0" tIns="0" rIns="0" bIns="0">
            <a:spAutoFit/>
          </a:bodyPr>
          <a:lstStyle/>
          <a:p>
            <a:pPr algn="ctr"/>
            <a:r>
              <a:rPr lang="en-US" altLang="ko-KR" b="1" dirty="0" smtClean="0">
                <a:solidFill>
                  <a:srgbClr val="0070C0"/>
                </a:solidFill>
                <a:latin typeface="Calibri" pitchFamily="34" charset="0"/>
                <a:cs typeface="Calibri" pitchFamily="34" charset="0"/>
              </a:rPr>
              <a:t>Efficient</a:t>
            </a:r>
          </a:p>
        </p:txBody>
      </p:sp>
      <p:sp>
        <p:nvSpPr>
          <p:cNvPr id="26" name="직사각형 25"/>
          <p:cNvSpPr/>
          <p:nvPr/>
        </p:nvSpPr>
        <p:spPr>
          <a:xfrm>
            <a:off x="2026670" y="2341862"/>
            <a:ext cx="1063866" cy="276999"/>
          </a:xfrm>
          <a:prstGeom prst="rect">
            <a:avLst/>
          </a:prstGeom>
        </p:spPr>
        <p:txBody>
          <a:bodyPr wrap="square" lIns="0" tIns="0" rIns="0" bIns="0">
            <a:spAutoFit/>
          </a:bodyPr>
          <a:lstStyle/>
          <a:p>
            <a:pPr algn="ctr"/>
            <a:r>
              <a:rPr lang="en-US" altLang="ko-KR" b="1" dirty="0" smtClean="0">
                <a:solidFill>
                  <a:srgbClr val="69A12B"/>
                </a:solidFill>
                <a:latin typeface="Calibri" pitchFamily="34" charset="0"/>
                <a:cs typeface="Calibri" pitchFamily="34" charset="0"/>
              </a:rPr>
              <a:t>Utilizable</a:t>
            </a:r>
          </a:p>
        </p:txBody>
      </p:sp>
      <p:sp>
        <p:nvSpPr>
          <p:cNvPr id="27" name="직사각형 26"/>
          <p:cNvSpPr/>
          <p:nvPr/>
        </p:nvSpPr>
        <p:spPr>
          <a:xfrm>
            <a:off x="5709614" y="2341862"/>
            <a:ext cx="1063866" cy="276999"/>
          </a:xfrm>
          <a:prstGeom prst="rect">
            <a:avLst/>
          </a:prstGeom>
        </p:spPr>
        <p:txBody>
          <a:bodyPr wrap="square" lIns="0" tIns="0" rIns="0" bIns="0">
            <a:spAutoFit/>
          </a:bodyPr>
          <a:lstStyle/>
          <a:p>
            <a:pPr algn="ctr"/>
            <a:r>
              <a:rPr lang="en-US" altLang="ko-KR" b="1" dirty="0" smtClean="0">
                <a:solidFill>
                  <a:srgbClr val="C00000"/>
                </a:solidFill>
                <a:latin typeface="Calibri" pitchFamily="34" charset="0"/>
                <a:cs typeface="Calibri" pitchFamily="34" charset="0"/>
              </a:rPr>
              <a:t>Accurate</a:t>
            </a:r>
          </a:p>
        </p:txBody>
      </p:sp>
    </p:spTree>
    <p:extLst>
      <p:ext uri="{BB962C8B-B14F-4D97-AF65-F5344CB8AC3E}">
        <p14:creationId xmlns:p14="http://schemas.microsoft.com/office/powerpoint/2010/main" val="291342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250" fill="hold"/>
                                        <p:tgtEl>
                                          <p:spTgt spid="23"/>
                                        </p:tgtEl>
                                        <p:attrNameLst>
                                          <p:attrName>stroke.color</p:attrName>
                                        </p:attrNameLst>
                                      </p:cBhvr>
                                      <p:to>
                                        <a:srgbClr val="BFBFBF"/>
                                      </p:to>
                                    </p:animClr>
                                    <p:set>
                                      <p:cBhvr>
                                        <p:cTn id="15" dur="250" fill="hold"/>
                                        <p:tgtEl>
                                          <p:spTgt spid="23"/>
                                        </p:tgtEl>
                                        <p:attrNameLst>
                                          <p:attrName>stroke.on</p:attrName>
                                        </p:attrNameLst>
                                      </p:cBhvr>
                                      <p:to>
                                        <p:strVal val="true"/>
                                      </p:to>
                                    </p:set>
                                  </p:childTnLst>
                                </p:cTn>
                              </p:par>
                              <p:par>
                                <p:cTn id="16" presetID="3" presetClass="emph" presetSubtype="2" fill="hold" grpId="1" nodeType="withEffect">
                                  <p:stCondLst>
                                    <p:cond delay="0"/>
                                  </p:stCondLst>
                                  <p:childTnLst>
                                    <p:animClr clrSpc="rgb" dir="cw">
                                      <p:cBhvr override="childStyle">
                                        <p:cTn id="17" dur="500" fill="hold"/>
                                        <p:tgtEl>
                                          <p:spTgt spid="25"/>
                                        </p:tgtEl>
                                        <p:attrNameLst>
                                          <p:attrName>style.color</p:attrName>
                                        </p:attrNameLst>
                                      </p:cBhvr>
                                      <p:to>
                                        <a:srgbClr val="000000"/>
                                      </p:to>
                                    </p:animClr>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250" fill="hold"/>
                                        <p:tgtEl>
                                          <p:spTgt spid="22"/>
                                        </p:tgtEl>
                                        <p:attrNameLst>
                                          <p:attrName>stroke.color</p:attrName>
                                        </p:attrNameLst>
                                      </p:cBhvr>
                                      <p:to>
                                        <a:srgbClr val="BFBFBF"/>
                                      </p:to>
                                    </p:animClr>
                                    <p:set>
                                      <p:cBhvr>
                                        <p:cTn id="28" dur="250" fill="hold"/>
                                        <p:tgtEl>
                                          <p:spTgt spid="22"/>
                                        </p:tgtEl>
                                        <p:attrNameLst>
                                          <p:attrName>stroke.on</p:attrName>
                                        </p:attrNameLst>
                                      </p:cBhvr>
                                      <p:to>
                                        <p:strVal val="true"/>
                                      </p:to>
                                    </p:set>
                                  </p:childTnLst>
                                </p:cTn>
                              </p:par>
                              <p:par>
                                <p:cTn id="29" presetID="3" presetClass="emph" presetSubtype="2" fill="hold" grpId="1" nodeType="withEffect">
                                  <p:stCondLst>
                                    <p:cond delay="0"/>
                                  </p:stCondLst>
                                  <p:childTnLst>
                                    <p:animClr clrSpc="rgb" dir="cw">
                                      <p:cBhvr override="childStyle">
                                        <p:cTn id="30" dur="500" fill="hold"/>
                                        <p:tgtEl>
                                          <p:spTgt spid="26"/>
                                        </p:tgtEl>
                                        <p:attrNameLst>
                                          <p:attrName>style.color</p:attrName>
                                        </p:attrNameLst>
                                      </p:cBhvr>
                                      <p:to>
                                        <a:srgbClr val="000000"/>
                                      </p:to>
                                    </p:animClr>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P spid="25" grpId="1"/>
      <p:bldP spid="26" grpId="0"/>
      <p:bldP spid="26" grpId="1"/>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a:xfrm>
            <a:off x="179512" y="980728"/>
            <a:ext cx="8784976" cy="5877271"/>
          </a:xfrm>
        </p:spPr>
        <p:txBody>
          <a:bodyPr>
            <a:noAutofit/>
          </a:bodyPr>
          <a:lstStyle/>
          <a:p>
            <a:pPr>
              <a:spcBef>
                <a:spcPts val="300"/>
              </a:spcBef>
              <a:spcAft>
                <a:spcPts val="300"/>
              </a:spcAft>
            </a:pPr>
            <a:r>
              <a:rPr lang="en-US" altLang="ko-KR" sz="1400" dirty="0"/>
              <a:t>Topic </a:t>
            </a:r>
            <a:r>
              <a:rPr lang="en-US" altLang="ko-KR" sz="1400" dirty="0" smtClean="0"/>
              <a:t>model</a:t>
            </a:r>
          </a:p>
          <a:p>
            <a:pPr lvl="1">
              <a:spcBef>
                <a:spcPts val="300"/>
              </a:spcBef>
              <a:spcAft>
                <a:spcPts val="300"/>
              </a:spcAft>
            </a:pPr>
            <a:r>
              <a:rPr lang="en-US" altLang="ko-KR" sz="1200" dirty="0" smtClean="0"/>
              <a:t>MPS </a:t>
            </a:r>
            <a:r>
              <a:rPr lang="en-US" altLang="ko-KR" sz="1200" dirty="0"/>
              <a:t>Bhatia </a:t>
            </a:r>
            <a:r>
              <a:rPr lang="en-US" altLang="ko-KR" sz="1200" dirty="0" smtClean="0"/>
              <a:t>et al., "Paradigm </a:t>
            </a:r>
            <a:r>
              <a:rPr lang="en-US" altLang="ko-KR" sz="1200" dirty="0"/>
              <a:t>shifts: from pre-web information systems to recent web-based contextual information retrieval</a:t>
            </a:r>
            <a:r>
              <a:rPr lang="en-US" altLang="ko-KR" sz="1200" dirty="0" smtClean="0"/>
              <a:t>," </a:t>
            </a:r>
            <a:r>
              <a:rPr lang="en-US" altLang="ko-KR" sz="1200" dirty="0" err="1"/>
              <a:t>Webology</a:t>
            </a:r>
            <a:r>
              <a:rPr lang="en-US" altLang="ko-KR" sz="1200" dirty="0"/>
              <a:t>, Vol. 7 (1), 2010. </a:t>
            </a:r>
          </a:p>
          <a:p>
            <a:pPr lvl="1">
              <a:spcBef>
                <a:spcPts val="300"/>
              </a:spcBef>
              <a:spcAft>
                <a:spcPts val="300"/>
              </a:spcAft>
            </a:pPr>
            <a:r>
              <a:rPr lang="en-US" altLang="ko-KR" sz="1200" dirty="0" smtClean="0"/>
              <a:t>C</a:t>
            </a:r>
            <a:r>
              <a:rPr lang="en-US" altLang="ko-KR" sz="1200" dirty="0"/>
              <a:t>. Papadimitriou et al., "Latent Semantic Indexing: A probabilistic analysis,". Proceedings of ACM PODS, 1998.</a:t>
            </a:r>
          </a:p>
          <a:p>
            <a:pPr lvl="1">
              <a:spcBef>
                <a:spcPts val="300"/>
              </a:spcBef>
              <a:spcAft>
                <a:spcPts val="300"/>
              </a:spcAft>
            </a:pPr>
            <a:r>
              <a:rPr lang="en-US" altLang="ko-KR" sz="1200" dirty="0"/>
              <a:t>M. </a:t>
            </a:r>
            <a:r>
              <a:rPr lang="en-US" altLang="ko-KR" sz="1200" dirty="0" err="1"/>
              <a:t>Steyvers</a:t>
            </a:r>
            <a:r>
              <a:rPr lang="en-US" altLang="ko-KR" sz="1200" dirty="0"/>
              <a:t> and T. Griffiths, "Probabilistic topic models," </a:t>
            </a:r>
            <a:r>
              <a:rPr lang="en-US" altLang="ko-KR" sz="1100" dirty="0"/>
              <a:t>Handbook of </a:t>
            </a:r>
            <a:r>
              <a:rPr lang="en-US" altLang="ko-KR" sz="1100" dirty="0" smtClean="0"/>
              <a:t>LSA, </a:t>
            </a:r>
            <a:r>
              <a:rPr lang="en-US" altLang="ko-KR" sz="1100" dirty="0"/>
              <a:t>Vol. 427 (7), pp. 424-440, 2007.</a:t>
            </a:r>
            <a:endParaRPr lang="en-US" altLang="ko-KR" sz="1000" dirty="0"/>
          </a:p>
          <a:p>
            <a:pPr lvl="1">
              <a:spcBef>
                <a:spcPts val="300"/>
              </a:spcBef>
              <a:spcAft>
                <a:spcPts val="300"/>
              </a:spcAft>
            </a:pPr>
            <a:r>
              <a:rPr lang="en-US" altLang="ko-KR" sz="1200" dirty="0"/>
              <a:t>D. </a:t>
            </a:r>
            <a:r>
              <a:rPr lang="en-US" altLang="ko-KR" sz="1200" dirty="0" err="1" smtClean="0"/>
              <a:t>Cai</a:t>
            </a:r>
            <a:r>
              <a:rPr lang="en-US" altLang="ko-KR" sz="1200" dirty="0" smtClean="0"/>
              <a:t> et al., </a:t>
            </a:r>
            <a:r>
              <a:rPr lang="en-US" altLang="ko-KR" sz="1200" dirty="0"/>
              <a:t>"Modeling hidden topics on document manifold," In Proceedings of the 17th ACM conference on Information and knowledge management, pp. 911-920, 2008</a:t>
            </a:r>
            <a:r>
              <a:rPr lang="en-US" altLang="ko-KR" sz="1200" dirty="0" smtClean="0"/>
              <a:t>.</a:t>
            </a:r>
            <a:endParaRPr lang="en-US" altLang="ko-KR" sz="1200" dirty="0"/>
          </a:p>
          <a:p>
            <a:pPr lvl="1">
              <a:spcBef>
                <a:spcPts val="300"/>
              </a:spcBef>
              <a:spcAft>
                <a:spcPts val="300"/>
              </a:spcAft>
            </a:pPr>
            <a:r>
              <a:rPr lang="en-US" altLang="ko-KR" sz="1200" dirty="0" smtClean="0"/>
              <a:t>G</a:t>
            </a:r>
            <a:r>
              <a:rPr lang="en-US" altLang="ko-KR" sz="1200" dirty="0"/>
              <a:t>. </a:t>
            </a:r>
            <a:r>
              <a:rPr lang="en-US" altLang="ko-KR" sz="1200" dirty="0" smtClean="0"/>
              <a:t>Salton et al., </a:t>
            </a:r>
            <a:r>
              <a:rPr lang="en-US" altLang="ko-KR" sz="1200" dirty="0"/>
              <a:t>"A Vector Space Model for Automatic Indexing," </a:t>
            </a:r>
            <a:r>
              <a:rPr lang="en-US" altLang="ko-KR" sz="1050" dirty="0" smtClean="0"/>
              <a:t>Comm. </a:t>
            </a:r>
            <a:r>
              <a:rPr lang="en-US" altLang="ko-KR" sz="1050" dirty="0"/>
              <a:t>of the ACM</a:t>
            </a:r>
            <a:r>
              <a:rPr lang="en-US" altLang="ko-KR" sz="1200" dirty="0"/>
              <a:t>, Vol. 18 (11), pp. 613-620, 1975.</a:t>
            </a:r>
          </a:p>
          <a:p>
            <a:pPr lvl="1">
              <a:spcBef>
                <a:spcPts val="300"/>
              </a:spcBef>
              <a:spcAft>
                <a:spcPts val="300"/>
              </a:spcAft>
            </a:pPr>
            <a:r>
              <a:rPr lang="en-US" altLang="ko-KR" sz="1200" dirty="0" err="1" smtClean="0"/>
              <a:t>Raghavan</a:t>
            </a:r>
            <a:r>
              <a:rPr lang="en-US" altLang="ko-KR" sz="1200" dirty="0" smtClean="0"/>
              <a:t> et al., </a:t>
            </a:r>
            <a:r>
              <a:rPr lang="en-US" altLang="ko-KR" sz="1200" dirty="0"/>
              <a:t>"A critical analysis of vector space model for information retrieval," Journal of the American Society for information Science, Vol. 37 (5), pp. 279-287, 1986.</a:t>
            </a:r>
          </a:p>
          <a:p>
            <a:pPr lvl="1">
              <a:spcBef>
                <a:spcPts val="300"/>
              </a:spcBef>
              <a:spcAft>
                <a:spcPts val="300"/>
              </a:spcAft>
            </a:pPr>
            <a:r>
              <a:rPr lang="en-US" altLang="ko-KR" sz="1200" dirty="0" smtClean="0"/>
              <a:t>G</a:t>
            </a:r>
            <a:r>
              <a:rPr lang="en-US" altLang="ko-KR" sz="1200" dirty="0"/>
              <a:t>. H. </a:t>
            </a:r>
            <a:r>
              <a:rPr lang="en-US" altLang="ko-KR" sz="1200" dirty="0" err="1" smtClean="0"/>
              <a:t>Golub</a:t>
            </a:r>
            <a:r>
              <a:rPr lang="en-US" altLang="ko-KR" sz="1200" dirty="0" smtClean="0"/>
              <a:t> et al., </a:t>
            </a:r>
            <a:r>
              <a:rPr lang="en-US" altLang="ko-KR" sz="1200" dirty="0"/>
              <a:t>"Calculating the singular values and pseudo-inverse of a matrix," Journal of the Society for Industrial and Applied Mathematics: Series B, Numerical Analysis, Vol. 2 (2), pp. 205-224, 1965.</a:t>
            </a:r>
          </a:p>
          <a:p>
            <a:pPr lvl="1">
              <a:spcBef>
                <a:spcPts val="300"/>
              </a:spcBef>
              <a:spcAft>
                <a:spcPts val="300"/>
              </a:spcAft>
            </a:pPr>
            <a:r>
              <a:rPr lang="en-US" altLang="ko-KR" sz="1200" dirty="0"/>
              <a:t>K. Baker, "Singular value decomposition tutorial," The Ohio State University, pp. 1-24, 2005.</a:t>
            </a:r>
          </a:p>
          <a:p>
            <a:pPr lvl="1">
              <a:spcBef>
                <a:spcPts val="300"/>
              </a:spcBef>
              <a:spcAft>
                <a:spcPts val="300"/>
              </a:spcAft>
            </a:pPr>
            <a:r>
              <a:rPr lang="en-US" altLang="ko-KR" sz="1200" dirty="0" err="1" smtClean="0"/>
              <a:t>Dumais</a:t>
            </a:r>
            <a:r>
              <a:rPr lang="en-US" altLang="ko-KR" sz="1200" dirty="0" smtClean="0"/>
              <a:t> et al.,  </a:t>
            </a:r>
            <a:r>
              <a:rPr lang="en-US" altLang="ko-KR" sz="1200" dirty="0"/>
              <a:t>"Latent semantic analysis," </a:t>
            </a:r>
            <a:r>
              <a:rPr lang="en-US" altLang="ko-KR" sz="1100" dirty="0"/>
              <a:t>Annual review of </a:t>
            </a:r>
            <a:r>
              <a:rPr lang="en-US" altLang="ko-KR" sz="1100" dirty="0" smtClean="0"/>
              <a:t>info. </a:t>
            </a:r>
            <a:r>
              <a:rPr lang="en-US" altLang="ko-KR" sz="1100" dirty="0"/>
              <a:t>science and </a:t>
            </a:r>
            <a:r>
              <a:rPr lang="en-US" altLang="ko-KR" sz="1100" dirty="0" smtClean="0"/>
              <a:t>tech.</a:t>
            </a:r>
            <a:r>
              <a:rPr lang="en-US" altLang="ko-KR" sz="1200" dirty="0" smtClean="0"/>
              <a:t>, </a:t>
            </a:r>
            <a:r>
              <a:rPr lang="en-US" altLang="ko-KR" sz="1200" dirty="0"/>
              <a:t>Vol. 38 (1), pp. 188-230, 2004.</a:t>
            </a:r>
          </a:p>
          <a:p>
            <a:pPr lvl="1">
              <a:spcBef>
                <a:spcPts val="300"/>
              </a:spcBef>
              <a:spcAft>
                <a:spcPts val="300"/>
              </a:spcAft>
            </a:pPr>
            <a:r>
              <a:rPr lang="en-US" altLang="ko-KR" sz="1200" dirty="0"/>
              <a:t>S. </a:t>
            </a:r>
            <a:r>
              <a:rPr lang="en-US" altLang="ko-KR" sz="1200" dirty="0" err="1"/>
              <a:t>Deerwester</a:t>
            </a:r>
            <a:r>
              <a:rPr lang="en-US" altLang="ko-KR" sz="1200" dirty="0"/>
              <a:t> et al., "Indexing by latent semantic analysis," </a:t>
            </a:r>
            <a:r>
              <a:rPr lang="en-US" altLang="ko-KR" sz="1100" dirty="0" smtClean="0"/>
              <a:t>JASIST, Vol. 41 (6), pp. 391-407, 1990.</a:t>
            </a:r>
            <a:endParaRPr lang="en-US" altLang="ko-KR" sz="1100" dirty="0"/>
          </a:p>
          <a:p>
            <a:pPr lvl="1">
              <a:spcBef>
                <a:spcPts val="300"/>
              </a:spcBef>
              <a:spcAft>
                <a:spcPts val="300"/>
              </a:spcAft>
            </a:pPr>
            <a:r>
              <a:rPr lang="en-US" altLang="ko-KR" sz="1200" dirty="0"/>
              <a:t>T. K. </a:t>
            </a:r>
            <a:r>
              <a:rPr lang="en-US" altLang="ko-KR" sz="1200" dirty="0" err="1" smtClean="0"/>
              <a:t>Landauer</a:t>
            </a:r>
            <a:r>
              <a:rPr lang="en-US" altLang="ko-KR" sz="1200" dirty="0" smtClean="0"/>
              <a:t> et al.. </a:t>
            </a:r>
            <a:r>
              <a:rPr lang="en-US" altLang="ko-KR" sz="1200" dirty="0"/>
              <a:t>"An introduction to latent semantic </a:t>
            </a:r>
            <a:r>
              <a:rPr lang="en-US" altLang="ko-KR" sz="1200" dirty="0" smtClean="0"/>
              <a:t>analysis," </a:t>
            </a:r>
            <a:r>
              <a:rPr lang="en-US" altLang="ko-KR" sz="1000" dirty="0"/>
              <a:t>Discourse processes, Vol. 25 (2-3), pp. 259-284, 1998</a:t>
            </a:r>
            <a:r>
              <a:rPr lang="en-US" altLang="ko-KR" sz="1000" dirty="0" smtClean="0"/>
              <a:t>.</a:t>
            </a:r>
            <a:endParaRPr lang="en-US" altLang="ko-KR" sz="1000" dirty="0"/>
          </a:p>
          <a:p>
            <a:pPr lvl="1">
              <a:spcBef>
                <a:spcPts val="300"/>
              </a:spcBef>
              <a:spcAft>
                <a:spcPts val="300"/>
              </a:spcAft>
            </a:pPr>
            <a:r>
              <a:rPr lang="en-US" altLang="ko-KR" sz="1200" dirty="0" smtClean="0"/>
              <a:t>T. </a:t>
            </a:r>
            <a:r>
              <a:rPr lang="en-US" altLang="ko-KR" sz="1200" dirty="0"/>
              <a:t>Hofmann, "Probabilistic Latent Semantic Indexing," Proceedings of the Twenty-Second Annual International SIGIR Conference on Research and Development in Information </a:t>
            </a:r>
            <a:r>
              <a:rPr lang="en-US" altLang="ko-KR" sz="1200" dirty="0" smtClean="0"/>
              <a:t>Retrieval, </a:t>
            </a:r>
            <a:r>
              <a:rPr lang="en-US" altLang="ko-KR" sz="1200" dirty="0"/>
              <a:t>pp. 50-57, 1999.</a:t>
            </a:r>
          </a:p>
          <a:p>
            <a:pPr lvl="1">
              <a:spcBef>
                <a:spcPts val="300"/>
              </a:spcBef>
              <a:spcAft>
                <a:spcPts val="300"/>
              </a:spcAft>
            </a:pPr>
            <a:r>
              <a:rPr lang="en-US" altLang="ko-KR" sz="1200" dirty="0"/>
              <a:t>A. Singh, "Survey on </a:t>
            </a:r>
            <a:r>
              <a:rPr lang="en-US" altLang="ko-KR" sz="1200" dirty="0" err="1"/>
              <a:t>pLSA</a:t>
            </a:r>
            <a:r>
              <a:rPr lang="en-US" altLang="ko-KR" sz="1200" dirty="0"/>
              <a:t> based scene classification techniques," </a:t>
            </a:r>
            <a:r>
              <a:rPr lang="en-US" altLang="ko-KR" sz="1000" dirty="0" smtClean="0"/>
              <a:t>Conf. </a:t>
            </a:r>
            <a:r>
              <a:rPr lang="en-US" altLang="ko-KR" sz="1000" dirty="0"/>
              <a:t>The Next </a:t>
            </a:r>
            <a:r>
              <a:rPr lang="en-US" altLang="ko-KR" sz="1000" dirty="0" smtClean="0"/>
              <a:t>Gen. Info. Tech., </a:t>
            </a:r>
            <a:r>
              <a:rPr lang="en-US" altLang="ko-KR" sz="1000" dirty="0"/>
              <a:t>pp. 555-560, 2014</a:t>
            </a:r>
            <a:r>
              <a:rPr lang="en-US" altLang="ko-KR" sz="1000" dirty="0" smtClean="0"/>
              <a:t>.</a:t>
            </a:r>
            <a:endParaRPr lang="en-US" altLang="ko-KR" sz="1200" dirty="0"/>
          </a:p>
          <a:p>
            <a:pPr lvl="1">
              <a:spcBef>
                <a:spcPts val="300"/>
              </a:spcBef>
              <a:spcAft>
                <a:spcPts val="300"/>
              </a:spcAft>
            </a:pPr>
            <a:r>
              <a:rPr lang="en-US" altLang="ko-KR" sz="1200" dirty="0" smtClean="0"/>
              <a:t>L</a:t>
            </a:r>
            <a:r>
              <a:rPr lang="en-US" altLang="ko-KR" sz="1200" dirty="0"/>
              <a:t>. Hong, "A Tutorial on Probabilistic Latent Semantic </a:t>
            </a:r>
            <a:r>
              <a:rPr lang="en-US" altLang="ko-KR" sz="1200" dirty="0" smtClean="0"/>
              <a:t>Analysis"</a:t>
            </a:r>
            <a:endParaRPr lang="en-US" altLang="ko-KR" sz="1200" dirty="0"/>
          </a:p>
          <a:p>
            <a:pPr lvl="1">
              <a:spcBef>
                <a:spcPts val="300"/>
              </a:spcBef>
              <a:spcAft>
                <a:spcPts val="300"/>
              </a:spcAft>
            </a:pPr>
            <a:r>
              <a:rPr lang="en-US" altLang="ko-KR" sz="1200" dirty="0"/>
              <a:t>J.M. Marin, K. </a:t>
            </a:r>
            <a:r>
              <a:rPr lang="en-US" altLang="ko-KR" sz="1200" dirty="0" err="1"/>
              <a:t>Mengersen</a:t>
            </a:r>
            <a:r>
              <a:rPr lang="en-US" altLang="ko-KR" sz="1200" dirty="0"/>
              <a:t>, and C.P. Robert, "Bayesian </a:t>
            </a:r>
            <a:r>
              <a:rPr lang="en-US" altLang="ko-KR" sz="1200" dirty="0" err="1"/>
              <a:t>modelling</a:t>
            </a:r>
            <a:r>
              <a:rPr lang="en-US" altLang="ko-KR" sz="1200" dirty="0"/>
              <a:t> and inference on mixtures of distributions," In </a:t>
            </a:r>
            <a:r>
              <a:rPr lang="en-US" altLang="ko-KR" sz="1200" dirty="0" err="1"/>
              <a:t>Dey</a:t>
            </a:r>
            <a:r>
              <a:rPr lang="en-US" altLang="ko-KR" sz="1200" dirty="0"/>
              <a:t>, D. &amp; </a:t>
            </a:r>
            <a:r>
              <a:rPr lang="en-US" altLang="ko-KR" sz="1200" dirty="0" err="1"/>
              <a:t>Rao</a:t>
            </a:r>
            <a:r>
              <a:rPr lang="en-US" altLang="ko-KR" sz="1200" dirty="0"/>
              <a:t>, C.R. (Eds.) Handbook of Statistics, Vol. 25, 2011</a:t>
            </a:r>
            <a:r>
              <a:rPr lang="en-US" altLang="ko-KR" sz="1200" dirty="0" smtClean="0"/>
              <a:t>.</a:t>
            </a:r>
            <a:endParaRPr lang="en-US" altLang="ko-KR" sz="1200" dirty="0"/>
          </a:p>
        </p:txBody>
      </p:sp>
    </p:spTree>
    <p:extLst>
      <p:ext uri="{BB962C8B-B14F-4D97-AF65-F5344CB8AC3E}">
        <p14:creationId xmlns:p14="http://schemas.microsoft.com/office/powerpoint/2010/main" val="1896271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a:xfrm>
            <a:off x="179512" y="980728"/>
            <a:ext cx="8784976" cy="5544616"/>
          </a:xfrm>
        </p:spPr>
        <p:txBody>
          <a:bodyPr>
            <a:noAutofit/>
          </a:bodyPr>
          <a:lstStyle/>
          <a:p>
            <a:pPr>
              <a:spcBef>
                <a:spcPts val="200"/>
              </a:spcBef>
              <a:spcAft>
                <a:spcPts val="200"/>
              </a:spcAft>
            </a:pPr>
            <a:r>
              <a:rPr lang="en-US" altLang="ko-KR" sz="1400" dirty="0" smtClean="0"/>
              <a:t>Semantic PageRank</a:t>
            </a:r>
            <a:endParaRPr lang="en-US" altLang="ko-KR" sz="1400" dirty="0"/>
          </a:p>
          <a:p>
            <a:pPr lvl="1">
              <a:spcBef>
                <a:spcPts val="200"/>
              </a:spcBef>
              <a:spcAft>
                <a:spcPts val="200"/>
              </a:spcAft>
            </a:pPr>
            <a:r>
              <a:rPr lang="en-US" altLang="ko-KR" sz="1200" dirty="0"/>
              <a:t>S. </a:t>
            </a:r>
            <a:r>
              <a:rPr lang="en-US" altLang="ko-KR" sz="1200" dirty="0" err="1"/>
              <a:t>Brin</a:t>
            </a:r>
            <a:r>
              <a:rPr lang="en-US" altLang="ko-KR" sz="1200" dirty="0"/>
              <a:t> and L. Page. , "The Anatomy of a Large-scale </a:t>
            </a:r>
            <a:r>
              <a:rPr lang="en-US" altLang="ko-KR" sz="1200" dirty="0" err="1"/>
              <a:t>Hypertextual</a:t>
            </a:r>
            <a:r>
              <a:rPr lang="en-US" altLang="ko-KR" sz="1200" dirty="0"/>
              <a:t> Web Search Engine," Computer Networks and ISDN Systems, Vol. 30 (1-7), pp. 107-117, 1998.</a:t>
            </a:r>
          </a:p>
          <a:p>
            <a:pPr lvl="1">
              <a:spcBef>
                <a:spcPts val="200"/>
              </a:spcBef>
              <a:spcAft>
                <a:spcPts val="200"/>
              </a:spcAft>
            </a:pPr>
            <a:r>
              <a:rPr lang="en-US" altLang="ko-KR" sz="1200" dirty="0"/>
              <a:t>Markov A.A., "Extension of the limit theorems of probability theory to a sum of variables connected in a chain," John Wiley and Sons, 1971.</a:t>
            </a:r>
          </a:p>
          <a:p>
            <a:pPr lvl="1">
              <a:spcBef>
                <a:spcPts val="200"/>
              </a:spcBef>
              <a:spcAft>
                <a:spcPts val="200"/>
              </a:spcAft>
            </a:pPr>
            <a:r>
              <a:rPr lang="en-US" altLang="ko-KR" sz="1200" dirty="0" err="1"/>
              <a:t>Wenpu</a:t>
            </a:r>
            <a:r>
              <a:rPr lang="en-US" altLang="ko-KR" sz="1200" dirty="0"/>
              <a:t> Xing et al., “Weighted PageRank Algorithm”, Proceedings of the second annual conference on Communication Networks and Services Research (CNSR), IEEE, 2004.</a:t>
            </a:r>
          </a:p>
          <a:p>
            <a:pPr lvl="1">
              <a:spcBef>
                <a:spcPts val="200"/>
              </a:spcBef>
              <a:spcAft>
                <a:spcPts val="200"/>
              </a:spcAft>
            </a:pPr>
            <a:r>
              <a:rPr lang="en-US" altLang="ko-KR" sz="1200" dirty="0"/>
              <a:t>SHARMA et al., "Weighted Page Content Rank for Ordering Web Search Result", International Journal of Engineering Science and Technology, </a:t>
            </a:r>
            <a:r>
              <a:rPr lang="en-US" altLang="ko-KR" sz="1200" dirty="0" err="1"/>
              <a:t>Vol</a:t>
            </a:r>
            <a:r>
              <a:rPr lang="en-US" altLang="ko-KR" sz="1200" dirty="0"/>
              <a:t> 2 (12), pp. 7301-7310, 2010.</a:t>
            </a:r>
          </a:p>
          <a:p>
            <a:pPr lvl="1">
              <a:spcBef>
                <a:spcPts val="200"/>
              </a:spcBef>
              <a:spcAft>
                <a:spcPts val="200"/>
              </a:spcAft>
            </a:pPr>
            <a:r>
              <a:rPr lang="en-US" altLang="ko-KR" sz="1200" dirty="0" err="1"/>
              <a:t>Taher</a:t>
            </a:r>
            <a:r>
              <a:rPr lang="en-US" altLang="ko-KR" sz="1200" dirty="0"/>
              <a:t> </a:t>
            </a:r>
            <a:r>
              <a:rPr lang="en-US" altLang="ko-KR" sz="1200" dirty="0" err="1"/>
              <a:t>Haveliwala</a:t>
            </a:r>
            <a:r>
              <a:rPr lang="en-US" altLang="ko-KR" sz="1200" dirty="0"/>
              <a:t>, "Topic-sensitive PageRank," In proceedings of the 11th international conference on World Wide Web, pp. 517-526, 2002.</a:t>
            </a:r>
          </a:p>
          <a:p>
            <a:pPr lvl="1">
              <a:spcBef>
                <a:spcPts val="200"/>
              </a:spcBef>
              <a:spcAft>
                <a:spcPts val="200"/>
              </a:spcAft>
            </a:pPr>
            <a:r>
              <a:rPr lang="en-US" altLang="ko-KR" sz="1200" dirty="0"/>
              <a:t>Glen </a:t>
            </a:r>
            <a:r>
              <a:rPr lang="en-US" altLang="ko-KR" sz="1200" dirty="0" err="1"/>
              <a:t>Jeh</a:t>
            </a:r>
            <a:r>
              <a:rPr lang="en-US" altLang="ko-KR" sz="1200" dirty="0"/>
              <a:t> and Jennifer </a:t>
            </a:r>
            <a:r>
              <a:rPr lang="en-US" altLang="ko-KR" sz="1200" dirty="0" err="1"/>
              <a:t>Widom</a:t>
            </a:r>
            <a:r>
              <a:rPr lang="en-US" altLang="ko-KR" sz="1200" dirty="0"/>
              <a:t>, "Scaling Personalized Web Search," In proceedings of the 12th international conference on World Wide Web, pp. 271-279, 2003.</a:t>
            </a:r>
          </a:p>
          <a:p>
            <a:pPr lvl="1">
              <a:spcBef>
                <a:spcPts val="200"/>
              </a:spcBef>
              <a:spcAft>
                <a:spcPts val="200"/>
              </a:spcAft>
            </a:pPr>
            <a:r>
              <a:rPr lang="en-US" altLang="ko-KR" sz="1200" dirty="0"/>
              <a:t>W3C Working Group, "</a:t>
            </a:r>
            <a:r>
              <a:rPr lang="en-US" altLang="ko-KR" sz="1200" dirty="0" err="1"/>
              <a:t>RDFa</a:t>
            </a:r>
            <a:r>
              <a:rPr lang="en-US" altLang="ko-KR" sz="1200" dirty="0"/>
              <a:t> Core 1.1 - Second Edition," Available from: http://www.w3.org/TR/rdfa-syntax</a:t>
            </a:r>
            <a:r>
              <a:rPr lang="en-US" altLang="ko-KR" sz="1200" dirty="0" smtClean="0"/>
              <a:t>/</a:t>
            </a:r>
          </a:p>
          <a:p>
            <a:pPr lvl="1">
              <a:spcBef>
                <a:spcPts val="200"/>
              </a:spcBef>
              <a:spcAft>
                <a:spcPts val="200"/>
              </a:spcAft>
            </a:pPr>
            <a:endParaRPr lang="en-US" altLang="ko-KR" sz="1200" dirty="0"/>
          </a:p>
          <a:p>
            <a:pPr>
              <a:spcBef>
                <a:spcPts val="200"/>
              </a:spcBef>
              <a:spcAft>
                <a:spcPts val="200"/>
              </a:spcAft>
            </a:pPr>
            <a:r>
              <a:rPr lang="en-US" altLang="ko-KR" sz="1400" dirty="0"/>
              <a:t>Big Data</a:t>
            </a:r>
          </a:p>
          <a:p>
            <a:pPr lvl="1">
              <a:spcBef>
                <a:spcPts val="200"/>
              </a:spcBef>
              <a:spcAft>
                <a:spcPts val="200"/>
              </a:spcAft>
            </a:pPr>
            <a:r>
              <a:rPr lang="en-US" altLang="ko-KR" sz="1200" dirty="0"/>
              <a:t>J. Dean and S. </a:t>
            </a:r>
            <a:r>
              <a:rPr lang="en-US" altLang="ko-KR" sz="1200" dirty="0" err="1"/>
              <a:t>Ghemawat</a:t>
            </a:r>
            <a:r>
              <a:rPr lang="en-US" altLang="ko-KR" sz="1200" dirty="0"/>
              <a:t>. "</a:t>
            </a:r>
            <a:r>
              <a:rPr lang="en-US" altLang="ko-KR" sz="1200" dirty="0" err="1"/>
              <a:t>Mapreduce</a:t>
            </a:r>
            <a:r>
              <a:rPr lang="en-US" altLang="ko-KR" sz="1200" dirty="0"/>
              <a:t>: Simplified data processing on large clusters," In Proceedings of the 6th USENIX Symposium on </a:t>
            </a:r>
            <a:r>
              <a:rPr lang="en-US" altLang="ko-KR" sz="1200" dirty="0" err="1"/>
              <a:t>Opearting</a:t>
            </a:r>
            <a:r>
              <a:rPr lang="en-US" altLang="ko-KR" sz="1200" dirty="0"/>
              <a:t> Systems Design &amp; Implementation (OSDI), pp. 137-150, 2004.</a:t>
            </a:r>
          </a:p>
          <a:p>
            <a:pPr lvl="1">
              <a:spcBef>
                <a:spcPts val="200"/>
              </a:spcBef>
              <a:spcAft>
                <a:spcPts val="200"/>
              </a:spcAft>
            </a:pPr>
            <a:r>
              <a:rPr lang="en-US" altLang="ko-KR" sz="1200" dirty="0"/>
              <a:t>J. Shafer and S. </a:t>
            </a:r>
            <a:r>
              <a:rPr lang="en-US" altLang="ko-KR" sz="1200" dirty="0" err="1"/>
              <a:t>Rixner</a:t>
            </a:r>
            <a:r>
              <a:rPr lang="en-US" altLang="ko-KR" sz="1200" dirty="0"/>
              <a:t>, "The </a:t>
            </a:r>
            <a:r>
              <a:rPr lang="en-US" altLang="ko-KR" sz="1200" dirty="0" err="1"/>
              <a:t>Hadoop</a:t>
            </a:r>
            <a:r>
              <a:rPr lang="en-US" altLang="ko-KR" sz="1200" dirty="0"/>
              <a:t> distributed </a:t>
            </a:r>
            <a:r>
              <a:rPr lang="en-US" altLang="ko-KR" sz="1200" dirty="0" err="1"/>
              <a:t>filesystem</a:t>
            </a:r>
            <a:r>
              <a:rPr lang="en-US" altLang="ko-KR" sz="1200" dirty="0"/>
              <a:t>: Balancing portability and performance," Performance Analysis of Systems &amp; Software (ISPASS), 2010 IEEE International Symposium on. IEEE, 2010.</a:t>
            </a:r>
          </a:p>
          <a:p>
            <a:pPr lvl="1">
              <a:spcBef>
                <a:spcPts val="200"/>
              </a:spcBef>
              <a:spcAft>
                <a:spcPts val="200"/>
              </a:spcAft>
            </a:pPr>
            <a:r>
              <a:rPr lang="en-US" altLang="ko-KR" sz="1200" dirty="0"/>
              <a:t>G. </a:t>
            </a:r>
            <a:r>
              <a:rPr lang="en-US" altLang="ko-KR" sz="1200" dirty="0" err="1"/>
              <a:t>Ananthanarayanan</a:t>
            </a:r>
            <a:r>
              <a:rPr lang="en-US" altLang="ko-KR" sz="1200" dirty="0"/>
              <a:t>, Ganesh et al. "</a:t>
            </a:r>
            <a:r>
              <a:rPr lang="en-US" altLang="ko-KR" sz="1200" dirty="0" err="1"/>
              <a:t>PACMan</a:t>
            </a:r>
            <a:r>
              <a:rPr lang="en-US" altLang="ko-KR" sz="1200" dirty="0"/>
              <a:t>: coordinated memory caching for parallel jobs," Proceedings of the 9th USENIX conference on Networked Systems Design and Implementation. USENIX Association, 2012.</a:t>
            </a:r>
          </a:p>
          <a:p>
            <a:pPr lvl="1">
              <a:spcBef>
                <a:spcPts val="200"/>
              </a:spcBef>
              <a:spcAft>
                <a:spcPts val="200"/>
              </a:spcAft>
            </a:pPr>
            <a:r>
              <a:rPr lang="en-US" altLang="ko-KR" sz="1200" dirty="0"/>
              <a:t>J. Zhang et al. "A distributed cache for </a:t>
            </a:r>
            <a:r>
              <a:rPr lang="en-US" altLang="ko-KR" sz="1200" dirty="0" err="1"/>
              <a:t>hadoop</a:t>
            </a:r>
            <a:r>
              <a:rPr lang="en-US" altLang="ko-KR" sz="1200" dirty="0"/>
              <a:t> distributed file system in real-time cloud services," Grid Computing (GRID), 2012 ACM/IEEE 13th International Conference on. IEEE, 2012.</a:t>
            </a:r>
          </a:p>
          <a:p>
            <a:pPr lvl="1">
              <a:spcBef>
                <a:spcPts val="200"/>
              </a:spcBef>
              <a:spcAft>
                <a:spcPts val="200"/>
              </a:spcAft>
            </a:pPr>
            <a:r>
              <a:rPr lang="en-US" altLang="ko-KR" sz="1200" dirty="0" err="1"/>
              <a:t>K.Senthikumar</a:t>
            </a:r>
            <a:r>
              <a:rPr lang="en-US" altLang="ko-KR" sz="1200" dirty="0"/>
              <a:t>, K. </a:t>
            </a:r>
            <a:r>
              <a:rPr lang="en-US" altLang="ko-KR" sz="1200" dirty="0" err="1"/>
              <a:t>Satheesahkumar</a:t>
            </a:r>
            <a:r>
              <a:rPr lang="en-US" altLang="ko-KR" sz="1200" dirty="0"/>
              <a:t>, S. </a:t>
            </a:r>
            <a:r>
              <a:rPr lang="en-US" altLang="ko-KR" sz="1200" dirty="0" err="1"/>
              <a:t>Chandraskaran</a:t>
            </a:r>
            <a:r>
              <a:rPr lang="en-US" altLang="ko-KR" sz="1200" dirty="0"/>
              <a:t>., "Performance Enhancement of Data Processing using Multiple Intelligent Cache in </a:t>
            </a:r>
            <a:r>
              <a:rPr lang="en-US" altLang="ko-KR" sz="1200" dirty="0" err="1"/>
              <a:t>Hadoop</a:t>
            </a:r>
            <a:r>
              <a:rPr lang="en-US" altLang="ko-KR" sz="1200" dirty="0"/>
              <a:t>," In International Journal of Information and Education Technology, 2014.</a:t>
            </a:r>
          </a:p>
          <a:p>
            <a:pPr marL="0" indent="0">
              <a:spcBef>
                <a:spcPts val="200"/>
              </a:spcBef>
              <a:spcAft>
                <a:spcPts val="200"/>
              </a:spcAft>
              <a:buNone/>
            </a:pPr>
            <a:endParaRPr lang="en-US" altLang="ko-KR" sz="1200" dirty="0"/>
          </a:p>
        </p:txBody>
      </p:sp>
    </p:spTree>
    <p:extLst>
      <p:ext uri="{BB962C8B-B14F-4D97-AF65-F5344CB8AC3E}">
        <p14:creationId xmlns:p14="http://schemas.microsoft.com/office/powerpoint/2010/main" val="355737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sp>
        <p:nvSpPr>
          <p:cNvPr id="4" name="직사각형 3"/>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제목 4"/>
          <p:cNvSpPr txBox="1">
            <a:spLocks/>
          </p:cNvSpPr>
          <p:nvPr/>
        </p:nvSpPr>
        <p:spPr>
          <a:xfrm>
            <a:off x="685800" y="1958975"/>
            <a:ext cx="7772400" cy="1470025"/>
          </a:xfrm>
          <a:prstGeom prst="rect">
            <a:avLst/>
          </a:prstGeom>
        </p:spPr>
        <p:txBody>
          <a:bodyPr vert="horz" lIns="91440" tIns="45720" rIns="91440" bIns="45720" rtlCol="0" anchor="ctr">
            <a:normAutofit/>
          </a:bodyPr>
          <a:lstStyle>
            <a:lvl1pPr algn="l" defTabSz="914400" rtl="0" eaLnBrk="1" latinLnBrk="1" hangingPunct="1">
              <a:spcBef>
                <a:spcPct val="0"/>
              </a:spcBef>
              <a:buNone/>
              <a:defRPr sz="3000" b="1" kern="1200" cap="none" baseline="0">
                <a:solidFill>
                  <a:schemeClr val="tx1"/>
                </a:solidFill>
                <a:effectLst/>
                <a:latin typeface="Gisha" pitchFamily="34" charset="-79"/>
                <a:ea typeface="맑은 고딕" pitchFamily="50" charset="-127"/>
                <a:cs typeface="Calibri" pitchFamily="34" charset="0"/>
              </a:defRPr>
            </a:lvl1pPr>
          </a:lstStyle>
          <a:p>
            <a:pPr algn="ctr"/>
            <a:r>
              <a:rPr lang="en-US" altLang="ko-KR" dirty="0" smtClean="0">
                <a:solidFill>
                  <a:srgbClr val="002060"/>
                </a:solidFill>
                <a:latin typeface="Open Sans" charset="0"/>
                <a:ea typeface="Open Sans" charset="0"/>
                <a:cs typeface="Open Sans" charset="0"/>
              </a:rPr>
              <a:t>Thank you</a:t>
            </a:r>
            <a:endParaRPr lang="ko-KR" altLang="en-US" dirty="0">
              <a:solidFill>
                <a:srgbClr val="002060"/>
              </a:solidFill>
              <a:latin typeface="Open Sans" charset="0"/>
              <a:cs typeface="Open Sans" charset="0"/>
            </a:endParaRPr>
          </a:p>
        </p:txBody>
      </p:sp>
      <p:sp>
        <p:nvSpPr>
          <p:cNvPr id="6" name="직사각형 5"/>
          <p:cNvSpPr/>
          <p:nvPr/>
        </p:nvSpPr>
        <p:spPr>
          <a:xfrm>
            <a:off x="1475656" y="3167256"/>
            <a:ext cx="612068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65324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모서리가 둥근 직사각형 57"/>
          <p:cNvSpPr/>
          <p:nvPr/>
        </p:nvSpPr>
        <p:spPr>
          <a:xfrm>
            <a:off x="1104437" y="3703315"/>
            <a:ext cx="7355995" cy="2962354"/>
          </a:xfrm>
          <a:prstGeom prst="roundRect">
            <a:avLst>
              <a:gd name="adj" fmla="val 6323"/>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모서리가 둥근 직사각형 3"/>
          <p:cNvSpPr/>
          <p:nvPr/>
        </p:nvSpPr>
        <p:spPr>
          <a:xfrm>
            <a:off x="1104437" y="1042710"/>
            <a:ext cx="7355995" cy="2458298"/>
          </a:xfrm>
          <a:prstGeom prst="roundRect">
            <a:avLst>
              <a:gd name="adj" fmla="val 6323"/>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normAutofit/>
          </a:bodyPr>
          <a:lstStyle/>
          <a:p>
            <a:r>
              <a:rPr lang="en-US" altLang="ko-KR" dirty="0"/>
              <a:t>PLSA </a:t>
            </a:r>
            <a:r>
              <a:rPr lang="en-US" altLang="ko-KR" dirty="0" smtClean="0"/>
              <a:t>vs. LSA: Matrix Decomposition</a:t>
            </a:r>
            <a:endParaRPr lang="ko-KR" altLang="en-US" dirty="0"/>
          </a:p>
        </p:txBody>
      </p:sp>
      <p:sp>
        <p:nvSpPr>
          <p:cNvPr id="43" name="직사각형 42"/>
          <p:cNvSpPr/>
          <p:nvPr/>
        </p:nvSpPr>
        <p:spPr>
          <a:xfrm>
            <a:off x="330924" y="1904079"/>
            <a:ext cx="742612" cy="369332"/>
          </a:xfrm>
          <a:prstGeom prst="rect">
            <a:avLst/>
          </a:prstGeom>
        </p:spPr>
        <p:txBody>
          <a:bodyPr wrap="square">
            <a:spAutoFit/>
          </a:bodyPr>
          <a:lstStyle/>
          <a:p>
            <a:r>
              <a:rPr lang="en-US" altLang="ko-KR" b="1" dirty="0" smtClean="0">
                <a:solidFill>
                  <a:schemeClr val="tx1">
                    <a:lumMod val="75000"/>
                    <a:lumOff val="25000"/>
                  </a:schemeClr>
                </a:solidFill>
                <a:latin typeface="Calibri" pitchFamily="34" charset="0"/>
                <a:cs typeface="Calibri" pitchFamily="34" charset="0"/>
              </a:rPr>
              <a:t>LSA</a:t>
            </a:r>
            <a:endParaRPr lang="ko-KR" altLang="en-US" b="1" dirty="0">
              <a:solidFill>
                <a:schemeClr val="tx1">
                  <a:lumMod val="75000"/>
                  <a:lumOff val="25000"/>
                </a:schemeClr>
              </a:solidFill>
              <a:latin typeface="Calibri" pitchFamily="34" charset="0"/>
              <a:cs typeface="Calibri" pitchFamily="34" charset="0"/>
            </a:endParaRPr>
          </a:p>
        </p:txBody>
      </p:sp>
      <p:sp>
        <p:nvSpPr>
          <p:cNvPr id="45" name="직사각형 44"/>
          <p:cNvSpPr/>
          <p:nvPr/>
        </p:nvSpPr>
        <p:spPr>
          <a:xfrm>
            <a:off x="2791794" y="4718379"/>
            <a:ext cx="864096" cy="791150"/>
          </a:xfrm>
          <a:prstGeom prst="rect">
            <a:avLst/>
          </a:prstGeom>
          <a:solidFill>
            <a:schemeClr val="accent5">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4632467" y="4718378"/>
            <a:ext cx="849973" cy="791151"/>
          </a:xfrm>
          <a:prstGeom prst="rect">
            <a:avLst/>
          </a:prstGeom>
          <a:solidFill>
            <a:schemeClr val="accent5">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6054714" y="4718377"/>
            <a:ext cx="857114" cy="648073"/>
          </a:xfrm>
          <a:prstGeom prst="rect">
            <a:avLst/>
          </a:prstGeom>
          <a:solidFill>
            <a:schemeClr val="accent5">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등호 48"/>
          <p:cNvSpPr/>
          <p:nvPr/>
        </p:nvSpPr>
        <p:spPr>
          <a:xfrm>
            <a:off x="3898264" y="4887910"/>
            <a:ext cx="226043" cy="226043"/>
          </a:xfrm>
          <a:prstGeom prst="mathEqual">
            <a:avLst>
              <a:gd name="adj1" fmla="val 15252"/>
              <a:gd name="adj2" fmla="val 9921"/>
            </a:avLst>
          </a:prstGeom>
          <a:solidFill>
            <a:srgbClr val="0070C0"/>
          </a:solidFill>
          <a:ln w="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6" name="직사각형 55"/>
          <p:cNvSpPr/>
          <p:nvPr/>
        </p:nvSpPr>
        <p:spPr>
          <a:xfrm>
            <a:off x="4258304" y="4909938"/>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m</a:t>
            </a:r>
            <a:endParaRPr lang="ko-KR" altLang="en-US" sz="1400" b="1" dirty="0">
              <a:latin typeface="Calibri" pitchFamily="34" charset="0"/>
              <a:cs typeface="Calibri" pitchFamily="34" charset="0"/>
            </a:endParaRPr>
          </a:p>
        </p:txBody>
      </p:sp>
      <p:sp>
        <p:nvSpPr>
          <p:cNvPr id="57" name="직사각형 56"/>
          <p:cNvSpPr/>
          <p:nvPr/>
        </p:nvSpPr>
        <p:spPr>
          <a:xfrm>
            <a:off x="4912093" y="4353005"/>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r</a:t>
            </a:r>
            <a:endParaRPr lang="ko-KR" altLang="en-US" sz="1400" b="1" dirty="0">
              <a:latin typeface="Calibri" pitchFamily="34" charset="0"/>
              <a:cs typeface="Calibri" pitchFamily="34" charset="0"/>
            </a:endParaRPr>
          </a:p>
        </p:txBody>
      </p:sp>
      <p:sp>
        <p:nvSpPr>
          <p:cNvPr id="59" name="직사각형 58"/>
          <p:cNvSpPr/>
          <p:nvPr/>
        </p:nvSpPr>
        <p:spPr>
          <a:xfrm>
            <a:off x="6309336" y="4353005"/>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n</a:t>
            </a:r>
            <a:endParaRPr lang="ko-KR" altLang="en-US" sz="1400" b="1" dirty="0">
              <a:latin typeface="Calibri" pitchFamily="34" charset="0"/>
              <a:cs typeface="Calibri" pitchFamily="34" charset="0"/>
            </a:endParaRPr>
          </a:p>
        </p:txBody>
      </p:sp>
      <p:sp>
        <p:nvSpPr>
          <p:cNvPr id="60" name="직사각형 59"/>
          <p:cNvSpPr/>
          <p:nvPr/>
        </p:nvSpPr>
        <p:spPr>
          <a:xfrm>
            <a:off x="5706844" y="4864995"/>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r</a:t>
            </a:r>
            <a:endParaRPr lang="ko-KR" altLang="en-US" sz="1400" b="1" dirty="0">
              <a:latin typeface="Calibri" pitchFamily="34" charset="0"/>
              <a:cs typeface="Calibri" pitchFamily="34" charset="0"/>
            </a:endParaRPr>
          </a:p>
        </p:txBody>
      </p:sp>
      <p:sp>
        <p:nvSpPr>
          <p:cNvPr id="63" name="직사각형 62"/>
          <p:cNvSpPr/>
          <p:nvPr/>
        </p:nvSpPr>
        <p:spPr>
          <a:xfrm>
            <a:off x="1891271" y="4909938"/>
            <a:ext cx="854865" cy="307777"/>
          </a:xfrm>
          <a:prstGeom prst="rect">
            <a:avLst/>
          </a:prstGeom>
        </p:spPr>
        <p:txBody>
          <a:bodyPr wrap="square">
            <a:spAutoFit/>
          </a:bodyPr>
          <a:lstStyle/>
          <a:p>
            <a:r>
              <a:rPr lang="en-US" altLang="ko-KR" sz="1400" b="1" dirty="0" smtClean="0">
                <a:latin typeface="Calibri" pitchFamily="34" charset="0"/>
                <a:cs typeface="Calibri" pitchFamily="34" charset="0"/>
              </a:rPr>
              <a:t>word   m</a:t>
            </a:r>
            <a:endParaRPr lang="ko-KR" altLang="en-US" sz="1400" b="1" dirty="0">
              <a:latin typeface="Calibri" pitchFamily="34" charset="0"/>
              <a:cs typeface="Calibri" pitchFamily="34" charset="0"/>
            </a:endParaRPr>
          </a:p>
        </p:txBody>
      </p:sp>
      <p:sp>
        <p:nvSpPr>
          <p:cNvPr id="64" name="직사각형 63"/>
          <p:cNvSpPr/>
          <p:nvPr/>
        </p:nvSpPr>
        <p:spPr>
          <a:xfrm>
            <a:off x="2848428" y="4353004"/>
            <a:ext cx="689796" cy="307777"/>
          </a:xfrm>
          <a:prstGeom prst="rect">
            <a:avLst/>
          </a:prstGeom>
        </p:spPr>
        <p:txBody>
          <a:bodyPr wrap="square">
            <a:spAutoFit/>
          </a:bodyPr>
          <a:lstStyle/>
          <a:p>
            <a:r>
              <a:rPr lang="en-US" altLang="ko-KR" sz="1400" b="1" dirty="0" smtClean="0">
                <a:latin typeface="Calibri" pitchFamily="34" charset="0"/>
                <a:cs typeface="Calibri" pitchFamily="34" charset="0"/>
              </a:rPr>
              <a:t>doc  n</a:t>
            </a:r>
            <a:endParaRPr lang="ko-KR" altLang="en-US" sz="1400" b="1" dirty="0">
              <a:latin typeface="Calibri" pitchFamily="34" charset="0"/>
              <a:cs typeface="Calibri" pitchFamily="34" charset="0"/>
            </a:endParaRPr>
          </a:p>
        </p:txBody>
      </p:sp>
      <p:sp>
        <p:nvSpPr>
          <p:cNvPr id="65" name="직사각형 64"/>
          <p:cNvSpPr/>
          <p:nvPr/>
        </p:nvSpPr>
        <p:spPr>
          <a:xfrm>
            <a:off x="3059812" y="4718377"/>
            <a:ext cx="118372" cy="791152"/>
          </a:xfrm>
          <a:prstGeom prst="rec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직사각형 65"/>
          <p:cNvSpPr/>
          <p:nvPr/>
        </p:nvSpPr>
        <p:spPr>
          <a:xfrm>
            <a:off x="4855715" y="4718377"/>
            <a:ext cx="118372" cy="791152"/>
          </a:xfrm>
          <a:prstGeom prst="rec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7" name="직사각형 66"/>
          <p:cNvSpPr/>
          <p:nvPr/>
        </p:nvSpPr>
        <p:spPr>
          <a:xfrm>
            <a:off x="6256807" y="4718377"/>
            <a:ext cx="109324" cy="648073"/>
          </a:xfrm>
          <a:prstGeom prst="rec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9" name="직사각형 68"/>
              <p:cNvSpPr/>
              <p:nvPr/>
            </p:nvSpPr>
            <p:spPr>
              <a:xfrm>
                <a:off x="2483768" y="5711787"/>
                <a:ext cx="766539" cy="3077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sz="1400" i="1">
                          <a:latin typeface="Cambria Math"/>
                        </a:rPr>
                        <m:t>𝑃</m:t>
                      </m:r>
                      <m:d>
                        <m:dPr>
                          <m:ctrlPr>
                            <a:rPr lang="en-US" altLang="ko-KR" sz="1400" i="1">
                              <a:latin typeface="Cambria Math"/>
                            </a:rPr>
                          </m:ctrlPr>
                        </m:dPr>
                        <m:e>
                          <m:r>
                            <a:rPr lang="en-US" altLang="ko-KR" sz="1400" i="1">
                              <a:latin typeface="Cambria Math"/>
                            </a:rPr>
                            <m:t>𝑤</m:t>
                          </m:r>
                          <m:r>
                            <a:rPr lang="en-US" altLang="ko-KR" sz="1400" i="1">
                              <a:latin typeface="Cambria Math"/>
                            </a:rPr>
                            <m:t>|</m:t>
                          </m:r>
                          <m:r>
                            <a:rPr lang="en-US" altLang="ko-KR" sz="1400" i="1">
                              <a:latin typeface="Cambria Math"/>
                            </a:rPr>
                            <m:t>𝑑</m:t>
                          </m:r>
                        </m:e>
                      </m:d>
                    </m:oMath>
                  </m:oMathPara>
                </a14:m>
                <a:endParaRPr lang="ko-KR" altLang="en-US" sz="1400" dirty="0">
                  <a:solidFill>
                    <a:schemeClr val="tx1"/>
                  </a:solidFill>
                  <a:latin typeface="Calibri" pitchFamily="34" charset="0"/>
                  <a:cs typeface="Calibri" pitchFamily="34" charset="0"/>
                </a:endParaRPr>
              </a:p>
            </p:txBody>
          </p:sp>
        </mc:Choice>
        <mc:Fallback xmlns="">
          <p:sp>
            <p:nvSpPr>
              <p:cNvPr id="69" name="직사각형 68"/>
              <p:cNvSpPr>
                <a:spLocks noRot="1" noChangeAspect="1" noMove="1" noResize="1" noEditPoints="1" noAdjustHandles="1" noChangeArrowheads="1" noChangeShapeType="1" noTextEdit="1"/>
              </p:cNvSpPr>
              <p:nvPr/>
            </p:nvSpPr>
            <p:spPr>
              <a:xfrm>
                <a:off x="2483768" y="5711787"/>
                <a:ext cx="766539" cy="307777"/>
              </a:xfrm>
              <a:prstGeom prst="rect">
                <a:avLst/>
              </a:prstGeom>
              <a:blipFill rotWithShape="1">
                <a:blip r:embed="rId3"/>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p:cNvSpPr/>
              <p:nvPr/>
            </p:nvSpPr>
            <p:spPr>
              <a:xfrm>
                <a:off x="6418544" y="5711787"/>
                <a:ext cx="766539" cy="3077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sz="1400" i="1">
                          <a:latin typeface="Cambria Math"/>
                        </a:rPr>
                        <m:t>𝑃</m:t>
                      </m:r>
                      <m:d>
                        <m:dPr>
                          <m:ctrlPr>
                            <a:rPr lang="en-US" altLang="ko-KR" sz="1400" i="1">
                              <a:latin typeface="Cambria Math"/>
                            </a:rPr>
                          </m:ctrlPr>
                        </m:dPr>
                        <m:e>
                          <m:r>
                            <a:rPr lang="en-US" altLang="ko-KR" sz="1400" i="1">
                              <a:latin typeface="Cambria Math"/>
                            </a:rPr>
                            <m:t>𝑧</m:t>
                          </m:r>
                          <m:r>
                            <a:rPr lang="en-US" altLang="ko-KR" sz="1400" i="1">
                              <a:latin typeface="Cambria Math"/>
                            </a:rPr>
                            <m:t>|</m:t>
                          </m:r>
                          <m:r>
                            <a:rPr lang="en-US" altLang="ko-KR" sz="1400" i="1">
                              <a:latin typeface="Cambria Math"/>
                            </a:rPr>
                            <m:t>𝑑</m:t>
                          </m:r>
                        </m:e>
                      </m:d>
                    </m:oMath>
                  </m:oMathPara>
                </a14:m>
                <a:endParaRPr lang="ko-KR" altLang="en-US" sz="1400" dirty="0">
                  <a:solidFill>
                    <a:schemeClr val="tx1"/>
                  </a:solidFill>
                  <a:latin typeface="Calibri" pitchFamily="34" charset="0"/>
                  <a:cs typeface="Calibri" pitchFamily="34" charset="0"/>
                </a:endParaRPr>
              </a:p>
            </p:txBody>
          </p:sp>
        </mc:Choice>
        <mc:Fallback xmlns="">
          <p:sp>
            <p:nvSpPr>
              <p:cNvPr id="70" name="직사각형 69"/>
              <p:cNvSpPr>
                <a:spLocks noRot="1" noChangeAspect="1" noMove="1" noResize="1" noEditPoints="1" noAdjustHandles="1" noChangeArrowheads="1" noChangeShapeType="1" noTextEdit="1"/>
              </p:cNvSpPr>
              <p:nvPr/>
            </p:nvSpPr>
            <p:spPr>
              <a:xfrm>
                <a:off x="6418544" y="5711787"/>
                <a:ext cx="766539" cy="307777"/>
              </a:xfrm>
              <a:prstGeom prst="rect">
                <a:avLst/>
              </a:prstGeom>
              <a:blipFill rotWithShape="1">
                <a:blip r:embed="rId4"/>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직사각형 70"/>
              <p:cNvSpPr/>
              <p:nvPr/>
            </p:nvSpPr>
            <p:spPr>
              <a:xfrm>
                <a:off x="4531631" y="5711787"/>
                <a:ext cx="766539" cy="3077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sz="1400" i="1">
                          <a:latin typeface="Cambria Math"/>
                        </a:rPr>
                        <m:t>𝑃</m:t>
                      </m:r>
                      <m:d>
                        <m:dPr>
                          <m:ctrlPr>
                            <a:rPr lang="en-US" altLang="ko-KR" sz="1400" i="1">
                              <a:latin typeface="Cambria Math"/>
                            </a:rPr>
                          </m:ctrlPr>
                        </m:dPr>
                        <m:e>
                          <m:r>
                            <a:rPr lang="en-US" altLang="ko-KR" sz="1400" i="1">
                              <a:latin typeface="Cambria Math"/>
                            </a:rPr>
                            <m:t>𝑤</m:t>
                          </m:r>
                        </m:e>
                        <m:e>
                          <m:r>
                            <a:rPr lang="en-US" altLang="ko-KR" sz="1400" i="1">
                              <a:latin typeface="Cambria Math"/>
                            </a:rPr>
                            <m:t>𝑧</m:t>
                          </m:r>
                        </m:e>
                      </m:d>
                    </m:oMath>
                  </m:oMathPara>
                </a14:m>
                <a:endParaRPr lang="ko-KR" altLang="en-US" sz="1400" dirty="0">
                  <a:solidFill>
                    <a:schemeClr val="tx1"/>
                  </a:solidFill>
                  <a:latin typeface="Calibri" pitchFamily="34" charset="0"/>
                  <a:cs typeface="Calibri" pitchFamily="34" charset="0"/>
                </a:endParaRPr>
              </a:p>
            </p:txBody>
          </p:sp>
        </mc:Choice>
        <mc:Fallback xmlns="">
          <p:sp>
            <p:nvSpPr>
              <p:cNvPr id="71" name="직사각형 70"/>
              <p:cNvSpPr>
                <a:spLocks noRot="1" noChangeAspect="1" noMove="1" noResize="1" noEditPoints="1" noAdjustHandles="1" noChangeArrowheads="1" noChangeShapeType="1" noTextEdit="1"/>
              </p:cNvSpPr>
              <p:nvPr/>
            </p:nvSpPr>
            <p:spPr>
              <a:xfrm>
                <a:off x="4531631" y="5711787"/>
                <a:ext cx="766539" cy="307777"/>
              </a:xfrm>
              <a:prstGeom prst="rect">
                <a:avLst/>
              </a:prstGeom>
              <a:blipFill rotWithShape="1">
                <a:blip r:embed="rId5"/>
                <a:stretch>
                  <a:fillRect/>
                </a:stretch>
              </a:blipFill>
            </p:spPr>
            <p:txBody>
              <a:bodyPr/>
              <a:lstStyle/>
              <a:p>
                <a:r>
                  <a:rPr lang="ko-KR" altLang="en-US">
                    <a:noFill/>
                  </a:rPr>
                  <a:t> </a:t>
                </a:r>
              </a:p>
            </p:txBody>
          </p:sp>
        </mc:Fallback>
      </mc:AlternateContent>
      <p:sp>
        <p:nvSpPr>
          <p:cNvPr id="79" name="직사각형 78"/>
          <p:cNvSpPr/>
          <p:nvPr/>
        </p:nvSpPr>
        <p:spPr>
          <a:xfrm>
            <a:off x="2247990" y="6037587"/>
            <a:ext cx="1349263" cy="523220"/>
          </a:xfrm>
          <a:prstGeom prst="rect">
            <a:avLst/>
          </a:prstGeom>
        </p:spPr>
        <p:txBody>
          <a:bodyPr wrap="square">
            <a:spAutoFit/>
          </a:bodyPr>
          <a:lstStyle/>
          <a:p>
            <a:r>
              <a:rPr lang="en-US" altLang="ko-KR" sz="1400" b="1" dirty="0" smtClean="0">
                <a:latin typeface="Calibri" pitchFamily="34" charset="0"/>
                <a:cs typeface="Calibri" pitchFamily="34" charset="0"/>
              </a:rPr>
              <a:t>Observed word</a:t>
            </a:r>
          </a:p>
          <a:p>
            <a:r>
              <a:rPr lang="en-US" altLang="ko-KR" sz="1400" b="1" dirty="0" smtClean="0">
                <a:latin typeface="Calibri" pitchFamily="34" charset="0"/>
                <a:cs typeface="Calibri" pitchFamily="34" charset="0"/>
              </a:rPr>
              <a:t>distributions</a:t>
            </a:r>
            <a:endParaRPr lang="ko-KR" altLang="en-US" sz="1400" b="1" dirty="0">
              <a:latin typeface="Calibri" pitchFamily="34" charset="0"/>
              <a:cs typeface="Calibri" pitchFamily="34" charset="0"/>
            </a:endParaRPr>
          </a:p>
        </p:txBody>
      </p:sp>
      <p:sp>
        <p:nvSpPr>
          <p:cNvPr id="80" name="직사각형 79"/>
          <p:cNvSpPr/>
          <p:nvPr/>
        </p:nvSpPr>
        <p:spPr>
          <a:xfrm>
            <a:off x="4338957" y="6025938"/>
            <a:ext cx="1706547" cy="523220"/>
          </a:xfrm>
          <a:prstGeom prst="rect">
            <a:avLst/>
          </a:prstGeom>
        </p:spPr>
        <p:txBody>
          <a:bodyPr wrap="square">
            <a:spAutoFit/>
          </a:bodyPr>
          <a:lstStyle/>
          <a:p>
            <a:r>
              <a:rPr lang="en-US" altLang="ko-KR" sz="1400" b="1" dirty="0" smtClean="0">
                <a:latin typeface="Calibri" pitchFamily="34" charset="0"/>
                <a:cs typeface="Calibri" pitchFamily="34" charset="0"/>
              </a:rPr>
              <a:t>Word distributions</a:t>
            </a:r>
          </a:p>
          <a:p>
            <a:r>
              <a:rPr lang="en-US" altLang="ko-KR" sz="1400" b="1" dirty="0" smtClean="0">
                <a:latin typeface="Calibri" pitchFamily="34" charset="0"/>
                <a:cs typeface="Calibri" pitchFamily="34" charset="0"/>
              </a:rPr>
              <a:t>per topic</a:t>
            </a:r>
            <a:endParaRPr lang="ko-KR" altLang="en-US" sz="1400" b="1" dirty="0">
              <a:latin typeface="Calibri" pitchFamily="34" charset="0"/>
              <a:cs typeface="Calibri" pitchFamily="34" charset="0"/>
            </a:endParaRPr>
          </a:p>
        </p:txBody>
      </p:sp>
      <p:sp>
        <p:nvSpPr>
          <p:cNvPr id="81" name="직사각형 80"/>
          <p:cNvSpPr/>
          <p:nvPr/>
        </p:nvSpPr>
        <p:spPr>
          <a:xfrm>
            <a:off x="6393845" y="6037587"/>
            <a:ext cx="1706547" cy="523220"/>
          </a:xfrm>
          <a:prstGeom prst="rect">
            <a:avLst/>
          </a:prstGeom>
        </p:spPr>
        <p:txBody>
          <a:bodyPr wrap="square">
            <a:spAutoFit/>
          </a:bodyPr>
          <a:lstStyle/>
          <a:p>
            <a:r>
              <a:rPr lang="en-US" altLang="ko-KR" sz="1400" b="1" dirty="0" smtClean="0">
                <a:latin typeface="Calibri" pitchFamily="34" charset="0"/>
                <a:cs typeface="Calibri" pitchFamily="34" charset="0"/>
              </a:rPr>
              <a:t>Topic distributions</a:t>
            </a:r>
          </a:p>
          <a:p>
            <a:r>
              <a:rPr lang="en-US" altLang="ko-KR" sz="1400" b="1" dirty="0" smtClean="0">
                <a:latin typeface="Calibri" pitchFamily="34" charset="0"/>
                <a:cs typeface="Calibri" pitchFamily="34" charset="0"/>
              </a:rPr>
              <a:t>per document</a:t>
            </a:r>
            <a:endParaRPr lang="ko-KR" altLang="en-US" sz="1400" b="1" dirty="0">
              <a:latin typeface="Calibri" pitchFamily="34" charset="0"/>
              <a:cs typeface="Calibri" pitchFamily="34" charset="0"/>
            </a:endParaRPr>
          </a:p>
        </p:txBody>
      </p:sp>
      <p:sp>
        <p:nvSpPr>
          <p:cNvPr id="86" name="직사각형 85"/>
          <p:cNvSpPr/>
          <p:nvPr/>
        </p:nvSpPr>
        <p:spPr>
          <a:xfrm>
            <a:off x="251520" y="4864968"/>
            <a:ext cx="864096" cy="369332"/>
          </a:xfrm>
          <a:prstGeom prst="rect">
            <a:avLst/>
          </a:prstGeom>
        </p:spPr>
        <p:txBody>
          <a:bodyPr wrap="square">
            <a:spAutoFit/>
          </a:bodyPr>
          <a:lstStyle/>
          <a:p>
            <a:r>
              <a:rPr lang="en-US" altLang="ko-KR" b="1" dirty="0" smtClean="0">
                <a:latin typeface="Calibri" pitchFamily="34" charset="0"/>
                <a:cs typeface="Calibri" pitchFamily="34" charset="0"/>
              </a:rPr>
              <a:t>PLSA</a:t>
            </a:r>
            <a:endParaRPr lang="ko-KR" altLang="en-US" b="1" dirty="0">
              <a:latin typeface="Calibri" pitchFamily="34" charset="0"/>
              <a:cs typeface="Calibri" pitchFamily="34" charset="0"/>
            </a:endParaRPr>
          </a:p>
        </p:txBody>
      </p:sp>
      <p:sp>
        <p:nvSpPr>
          <p:cNvPr id="50" name="직사각형 49"/>
          <p:cNvSpPr/>
          <p:nvPr/>
        </p:nvSpPr>
        <p:spPr>
          <a:xfrm>
            <a:off x="2475388" y="1196752"/>
            <a:ext cx="2672676" cy="338554"/>
          </a:xfrm>
          <a:prstGeom prst="rect">
            <a:avLst/>
          </a:prstGeom>
        </p:spPr>
        <p:txBody>
          <a:bodyPr wrap="square">
            <a:spAutoFit/>
          </a:bodyPr>
          <a:lstStyle/>
          <a:p>
            <a:pPr algn="ctr"/>
            <a:r>
              <a:rPr lang="en-US" altLang="ko-KR" sz="1600" b="1" dirty="0" smtClean="0">
                <a:latin typeface="Calibri" pitchFamily="34" charset="0"/>
                <a:cs typeface="Calibri" pitchFamily="34" charset="0"/>
              </a:rPr>
              <a:t>Batch Learning (SVD)</a:t>
            </a:r>
            <a:endParaRPr lang="ko-KR" altLang="en-US" sz="1600" b="1" dirty="0">
              <a:latin typeface="Calibri" pitchFamily="34" charset="0"/>
              <a:cs typeface="Calibri" pitchFamily="34" charset="0"/>
            </a:endParaRPr>
          </a:p>
        </p:txBody>
      </p:sp>
      <p:sp>
        <p:nvSpPr>
          <p:cNvPr id="51" name="직사각형 50"/>
          <p:cNvSpPr/>
          <p:nvPr/>
        </p:nvSpPr>
        <p:spPr>
          <a:xfrm>
            <a:off x="2714361" y="3847331"/>
            <a:ext cx="2677215" cy="338554"/>
          </a:xfrm>
          <a:prstGeom prst="rect">
            <a:avLst/>
          </a:prstGeom>
        </p:spPr>
        <p:txBody>
          <a:bodyPr wrap="square">
            <a:spAutoFit/>
          </a:bodyPr>
          <a:lstStyle/>
          <a:p>
            <a:pPr algn="ctr"/>
            <a:r>
              <a:rPr lang="en-US" altLang="ko-KR" sz="1600" b="1" dirty="0" smtClean="0">
                <a:latin typeface="Calibri" pitchFamily="34" charset="0"/>
                <a:cs typeface="Calibri" pitchFamily="34" charset="0"/>
              </a:rPr>
              <a:t>Incremental Learning (EM)</a:t>
            </a:r>
            <a:endParaRPr lang="ko-KR" altLang="en-US" sz="1600" b="1" dirty="0">
              <a:latin typeface="Calibri" pitchFamily="34" charset="0"/>
              <a:cs typeface="Calibri" pitchFamily="34" charset="0"/>
            </a:endParaRPr>
          </a:p>
        </p:txBody>
      </p:sp>
      <p:grpSp>
        <p:nvGrpSpPr>
          <p:cNvPr id="3" name="그룹 2"/>
          <p:cNvGrpSpPr/>
          <p:nvPr/>
        </p:nvGrpSpPr>
        <p:grpSpPr>
          <a:xfrm>
            <a:off x="1518321" y="1660606"/>
            <a:ext cx="6506830" cy="1609030"/>
            <a:chOff x="1211854" y="1866367"/>
            <a:chExt cx="6506830" cy="1609030"/>
          </a:xfrm>
        </p:grpSpPr>
        <p:sp>
          <p:nvSpPr>
            <p:cNvPr id="6" name="직사각형 5"/>
            <p:cNvSpPr/>
            <p:nvPr/>
          </p:nvSpPr>
          <p:spPr>
            <a:xfrm>
              <a:off x="1665330" y="2231741"/>
              <a:ext cx="864096" cy="791150"/>
            </a:xfrm>
            <a:prstGeom prst="rect">
              <a:avLst/>
            </a:prstGeom>
            <a:solidFill>
              <a:schemeClr val="bg1">
                <a:lumMod val="95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3506003" y="2231740"/>
              <a:ext cx="849973" cy="791151"/>
            </a:xfrm>
            <a:prstGeom prst="rect">
              <a:avLst/>
            </a:prstGeom>
            <a:solidFill>
              <a:schemeClr val="bg1">
                <a:lumMod val="95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4989487" y="2231741"/>
              <a:ext cx="734641" cy="648072"/>
            </a:xfrm>
            <a:prstGeom prst="rect">
              <a:avLst/>
            </a:prstGeom>
            <a:solidFill>
              <a:schemeClr val="bg1">
                <a:lumMod val="95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6307174" y="2231739"/>
              <a:ext cx="857114" cy="648073"/>
            </a:xfrm>
            <a:prstGeom prst="rect">
              <a:avLst/>
            </a:prstGeom>
            <a:solidFill>
              <a:schemeClr val="bg1">
                <a:lumMod val="95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등호 9"/>
            <p:cNvSpPr/>
            <p:nvPr/>
          </p:nvSpPr>
          <p:spPr>
            <a:xfrm>
              <a:off x="2771800" y="2401272"/>
              <a:ext cx="226043" cy="226043"/>
            </a:xfrm>
            <a:prstGeom prst="mathEqual">
              <a:avLst>
                <a:gd name="adj1" fmla="val 15252"/>
                <a:gd name="adj2" fmla="val 9921"/>
              </a:avLst>
            </a:prstGeom>
            <a:solidFill>
              <a:schemeClr val="tx1">
                <a:lumMod val="50000"/>
                <a:lumOff val="50000"/>
              </a:schemeClr>
            </a:solidFill>
            <a:ln w="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직사각형 10"/>
            <p:cNvSpPr/>
            <p:nvPr/>
          </p:nvSpPr>
          <p:spPr>
            <a:xfrm>
              <a:off x="1867000" y="2423300"/>
              <a:ext cx="442467" cy="289846"/>
            </a:xfrm>
            <a:prstGeom prst="rect">
              <a:avLst/>
            </a:prstGeom>
          </p:spPr>
          <p:txBody>
            <a:bodyPr wrap="square">
              <a:spAutoFit/>
            </a:bodyPr>
            <a:lstStyle/>
            <a:p>
              <a:pPr algn="ctr"/>
              <a:r>
                <a:rPr lang="en-US" altLang="ko-KR" b="1" dirty="0" smtClean="0">
                  <a:latin typeface="Calibri" pitchFamily="34" charset="0"/>
                  <a:cs typeface="Calibri" pitchFamily="34" charset="0"/>
                </a:rPr>
                <a:t>A</a:t>
              </a:r>
              <a:endParaRPr lang="ko-KR" altLang="en-US" b="1" dirty="0">
                <a:latin typeface="Calibri" pitchFamily="34" charset="0"/>
                <a:cs typeface="Calibri" pitchFamily="34" charset="0"/>
              </a:endParaRPr>
            </a:p>
          </p:txBody>
        </p:sp>
        <p:sp>
          <p:nvSpPr>
            <p:cNvPr id="12" name="직사각형 11"/>
            <p:cNvSpPr/>
            <p:nvPr/>
          </p:nvSpPr>
          <p:spPr>
            <a:xfrm>
              <a:off x="3706356" y="2369371"/>
              <a:ext cx="442467" cy="289846"/>
            </a:xfrm>
            <a:prstGeom prst="rect">
              <a:avLst/>
            </a:prstGeom>
          </p:spPr>
          <p:txBody>
            <a:bodyPr wrap="square">
              <a:spAutoFit/>
            </a:bodyPr>
            <a:lstStyle/>
            <a:p>
              <a:pPr algn="ctr"/>
              <a:r>
                <a:rPr lang="en-US" altLang="ko-KR" b="1" dirty="0" smtClean="0">
                  <a:latin typeface="Calibri" pitchFamily="34" charset="0"/>
                  <a:cs typeface="Calibri" pitchFamily="34" charset="0"/>
                </a:rPr>
                <a:t>U</a:t>
              </a:r>
              <a:endParaRPr lang="ko-KR" altLang="en-US" b="1" dirty="0">
                <a:latin typeface="Calibri" pitchFamily="34" charset="0"/>
                <a:cs typeface="Calibri" pitchFamily="34" charset="0"/>
              </a:endParaRPr>
            </a:p>
          </p:txBody>
        </p:sp>
        <p:sp>
          <p:nvSpPr>
            <p:cNvPr id="13" name="직사각형 12"/>
            <p:cNvSpPr/>
            <p:nvPr/>
          </p:nvSpPr>
          <p:spPr>
            <a:xfrm>
              <a:off x="5018434" y="2479172"/>
              <a:ext cx="442467" cy="307777"/>
            </a:xfrm>
            <a:prstGeom prst="rect">
              <a:avLst/>
            </a:prstGeom>
          </p:spPr>
          <p:txBody>
            <a:bodyPr wrap="square">
              <a:spAutoFit/>
            </a:bodyPr>
            <a:lstStyle/>
            <a:p>
              <a:pPr algn="ctr"/>
              <a:r>
                <a:rPr lang="en-US" altLang="ko-KR" sz="1400" b="1" dirty="0"/>
                <a:t>∑</a:t>
              </a:r>
              <a:endParaRPr lang="ko-KR" altLang="en-US" sz="1400" b="1" dirty="0">
                <a:latin typeface="Calibri" pitchFamily="34" charset="0"/>
                <a:cs typeface="Calibri" pitchFamily="34" charset="0"/>
              </a:endParaRPr>
            </a:p>
          </p:txBody>
        </p:sp>
        <p:sp>
          <p:nvSpPr>
            <p:cNvPr id="14" name="직사각형 13"/>
            <p:cNvSpPr/>
            <p:nvPr/>
          </p:nvSpPr>
          <p:spPr>
            <a:xfrm>
              <a:off x="6514497" y="2375766"/>
              <a:ext cx="442467" cy="289846"/>
            </a:xfrm>
            <a:prstGeom prst="rect">
              <a:avLst/>
            </a:prstGeom>
          </p:spPr>
          <p:txBody>
            <a:bodyPr wrap="square">
              <a:spAutoFit/>
            </a:bodyPr>
            <a:lstStyle/>
            <a:p>
              <a:pPr algn="ctr"/>
              <a:r>
                <a:rPr lang="en-US" altLang="ko-KR" b="1" dirty="0" smtClean="0">
                  <a:latin typeface="Calibri" pitchFamily="34" charset="0"/>
                  <a:cs typeface="Calibri" pitchFamily="34" charset="0"/>
                </a:rPr>
                <a:t>V</a:t>
              </a:r>
              <a:r>
                <a:rPr lang="en-US" altLang="ko-KR" b="1" baseline="30000" dirty="0" smtClean="0">
                  <a:latin typeface="Calibri" pitchFamily="34" charset="0"/>
                  <a:cs typeface="Calibri" pitchFamily="34" charset="0"/>
                </a:rPr>
                <a:t>T</a:t>
              </a:r>
              <a:endParaRPr lang="ko-KR" altLang="en-US" b="1" baseline="30000" dirty="0">
                <a:latin typeface="Calibri" pitchFamily="34" charset="0"/>
                <a:cs typeface="Calibri" pitchFamily="34" charset="0"/>
              </a:endParaRPr>
            </a:p>
          </p:txBody>
        </p:sp>
        <p:sp>
          <p:nvSpPr>
            <p:cNvPr id="15" name="직사각형 14"/>
            <p:cNvSpPr/>
            <p:nvPr/>
          </p:nvSpPr>
          <p:spPr>
            <a:xfrm>
              <a:off x="1211854" y="2423300"/>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m</a:t>
              </a:r>
              <a:endParaRPr lang="ko-KR" altLang="en-US" sz="1400" b="1" dirty="0">
                <a:latin typeface="Calibri" pitchFamily="34" charset="0"/>
                <a:cs typeface="Calibri" pitchFamily="34" charset="0"/>
              </a:endParaRPr>
            </a:p>
          </p:txBody>
        </p:sp>
        <p:sp>
          <p:nvSpPr>
            <p:cNvPr id="16" name="직사각형 15"/>
            <p:cNvSpPr/>
            <p:nvPr/>
          </p:nvSpPr>
          <p:spPr>
            <a:xfrm>
              <a:off x="1933348" y="1866367"/>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n</a:t>
              </a:r>
              <a:endParaRPr lang="ko-KR" altLang="en-US" sz="1400" b="1" dirty="0">
                <a:latin typeface="Calibri" pitchFamily="34" charset="0"/>
                <a:cs typeface="Calibri" pitchFamily="34" charset="0"/>
              </a:endParaRPr>
            </a:p>
          </p:txBody>
        </p:sp>
        <p:sp>
          <p:nvSpPr>
            <p:cNvPr id="17" name="직사각형 16"/>
            <p:cNvSpPr/>
            <p:nvPr/>
          </p:nvSpPr>
          <p:spPr>
            <a:xfrm>
              <a:off x="3131840" y="2423300"/>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m</a:t>
              </a:r>
              <a:endParaRPr lang="ko-KR" altLang="en-US" sz="1400" b="1" dirty="0">
                <a:latin typeface="Calibri" pitchFamily="34" charset="0"/>
                <a:cs typeface="Calibri" pitchFamily="34" charset="0"/>
              </a:endParaRPr>
            </a:p>
          </p:txBody>
        </p:sp>
        <p:sp>
          <p:nvSpPr>
            <p:cNvPr id="18" name="직사각형 17"/>
            <p:cNvSpPr/>
            <p:nvPr/>
          </p:nvSpPr>
          <p:spPr>
            <a:xfrm>
              <a:off x="3785629" y="1866367"/>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r</a:t>
              </a:r>
              <a:endParaRPr lang="ko-KR" altLang="en-US" sz="1400" b="1" dirty="0">
                <a:latin typeface="Calibri" pitchFamily="34" charset="0"/>
                <a:cs typeface="Calibri" pitchFamily="34" charset="0"/>
              </a:endParaRPr>
            </a:p>
          </p:txBody>
        </p:sp>
        <p:sp>
          <p:nvSpPr>
            <p:cNvPr id="19" name="직사각형 18"/>
            <p:cNvSpPr/>
            <p:nvPr/>
          </p:nvSpPr>
          <p:spPr>
            <a:xfrm>
              <a:off x="5182872" y="1866367"/>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r</a:t>
              </a:r>
              <a:endParaRPr lang="ko-KR" altLang="en-US" sz="1400" b="1" dirty="0">
                <a:latin typeface="Calibri" pitchFamily="34" charset="0"/>
                <a:cs typeface="Calibri" pitchFamily="34" charset="0"/>
              </a:endParaRPr>
            </a:p>
          </p:txBody>
        </p:sp>
        <p:sp>
          <p:nvSpPr>
            <p:cNvPr id="20" name="직사각형 19"/>
            <p:cNvSpPr/>
            <p:nvPr/>
          </p:nvSpPr>
          <p:spPr>
            <a:xfrm>
              <a:off x="6561796" y="1866367"/>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n</a:t>
              </a:r>
              <a:endParaRPr lang="ko-KR" altLang="en-US" sz="1400" b="1" dirty="0">
                <a:latin typeface="Calibri" pitchFamily="34" charset="0"/>
                <a:cs typeface="Calibri" pitchFamily="34" charset="0"/>
              </a:endParaRPr>
            </a:p>
          </p:txBody>
        </p:sp>
        <p:sp>
          <p:nvSpPr>
            <p:cNvPr id="21" name="직사각형 20"/>
            <p:cNvSpPr/>
            <p:nvPr/>
          </p:nvSpPr>
          <p:spPr>
            <a:xfrm>
              <a:off x="5959304" y="2378357"/>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r</a:t>
              </a:r>
              <a:endParaRPr lang="ko-KR" altLang="en-US" sz="1400" b="1" dirty="0">
                <a:latin typeface="Calibri" pitchFamily="34" charset="0"/>
                <a:cs typeface="Calibri" pitchFamily="34" charset="0"/>
              </a:endParaRPr>
            </a:p>
          </p:txBody>
        </p:sp>
        <p:sp>
          <p:nvSpPr>
            <p:cNvPr id="22" name="직사각형 21"/>
            <p:cNvSpPr/>
            <p:nvPr/>
          </p:nvSpPr>
          <p:spPr>
            <a:xfrm>
              <a:off x="4641617" y="2378357"/>
              <a:ext cx="347870" cy="307777"/>
            </a:xfrm>
            <a:prstGeom prst="rect">
              <a:avLst/>
            </a:prstGeom>
          </p:spPr>
          <p:txBody>
            <a:bodyPr wrap="square">
              <a:spAutoFit/>
            </a:bodyPr>
            <a:lstStyle/>
            <a:p>
              <a:r>
                <a:rPr lang="en-US" altLang="ko-KR" sz="1400" b="1" dirty="0" smtClean="0">
                  <a:latin typeface="Calibri" pitchFamily="34" charset="0"/>
                  <a:cs typeface="Calibri" pitchFamily="34" charset="0"/>
                </a:rPr>
                <a:t>r</a:t>
              </a:r>
              <a:endParaRPr lang="ko-KR" altLang="en-US" sz="1400" b="1" dirty="0">
                <a:latin typeface="Calibri" pitchFamily="34" charset="0"/>
                <a:cs typeface="Calibri" pitchFamily="34" charset="0"/>
              </a:endParaRPr>
            </a:p>
          </p:txBody>
        </p:sp>
        <p:cxnSp>
          <p:nvCxnSpPr>
            <p:cNvPr id="24" name="직선 연결선 23"/>
            <p:cNvCxnSpPr/>
            <p:nvPr/>
          </p:nvCxnSpPr>
          <p:spPr>
            <a:xfrm>
              <a:off x="4989487" y="2231739"/>
              <a:ext cx="734641" cy="648073"/>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3" name="직사각형 52"/>
            <p:cNvSpPr/>
            <p:nvPr/>
          </p:nvSpPr>
          <p:spPr>
            <a:xfrm>
              <a:off x="3254509" y="3167620"/>
              <a:ext cx="1317491" cy="307777"/>
            </a:xfrm>
            <a:prstGeom prst="rect">
              <a:avLst/>
            </a:prstGeom>
          </p:spPr>
          <p:txBody>
            <a:bodyPr wrap="square">
              <a:spAutoFit/>
            </a:bodyPr>
            <a:lstStyle/>
            <a:p>
              <a:r>
                <a:rPr lang="en-US" altLang="ko-KR" sz="1400" b="1" dirty="0" smtClean="0">
                  <a:latin typeface="Calibri" pitchFamily="34" charset="0"/>
                  <a:cs typeface="Calibri" pitchFamily="34" charset="0"/>
                </a:rPr>
                <a:t>Word per topic</a:t>
              </a:r>
              <a:endParaRPr lang="ko-KR" altLang="en-US" sz="1400" b="1" dirty="0">
                <a:latin typeface="Calibri" pitchFamily="34" charset="0"/>
                <a:cs typeface="Calibri" pitchFamily="34" charset="0"/>
              </a:endParaRPr>
            </a:p>
          </p:txBody>
        </p:sp>
        <p:sp>
          <p:nvSpPr>
            <p:cNvPr id="54" name="직사각형 53"/>
            <p:cNvSpPr/>
            <p:nvPr/>
          </p:nvSpPr>
          <p:spPr>
            <a:xfrm>
              <a:off x="4825348" y="3167620"/>
              <a:ext cx="1082690" cy="307777"/>
            </a:xfrm>
            <a:prstGeom prst="rect">
              <a:avLst/>
            </a:prstGeom>
          </p:spPr>
          <p:txBody>
            <a:bodyPr wrap="square">
              <a:spAutoFit/>
            </a:bodyPr>
            <a:lstStyle/>
            <a:p>
              <a:r>
                <a:rPr lang="en-US" altLang="ko-KR" sz="1400" b="1" dirty="0" smtClean="0">
                  <a:latin typeface="Calibri" pitchFamily="34" charset="0"/>
                  <a:cs typeface="Calibri" pitchFamily="34" charset="0"/>
                </a:rPr>
                <a:t>Topic space</a:t>
              </a:r>
              <a:endParaRPr lang="ko-KR" altLang="en-US" sz="1400" b="1" dirty="0">
                <a:latin typeface="Calibri" pitchFamily="34" charset="0"/>
                <a:cs typeface="Calibri" pitchFamily="34" charset="0"/>
              </a:endParaRPr>
            </a:p>
          </p:txBody>
        </p:sp>
        <p:sp>
          <p:nvSpPr>
            <p:cNvPr id="55" name="직사각형 54"/>
            <p:cNvSpPr/>
            <p:nvPr/>
          </p:nvSpPr>
          <p:spPr>
            <a:xfrm>
              <a:off x="5940152" y="3167620"/>
              <a:ext cx="1778532" cy="307777"/>
            </a:xfrm>
            <a:prstGeom prst="rect">
              <a:avLst/>
            </a:prstGeom>
          </p:spPr>
          <p:txBody>
            <a:bodyPr wrap="square">
              <a:spAutoFit/>
            </a:bodyPr>
            <a:lstStyle/>
            <a:p>
              <a:r>
                <a:rPr lang="en-US" altLang="ko-KR" sz="1400" b="1" dirty="0" smtClean="0">
                  <a:latin typeface="Calibri" pitchFamily="34" charset="0"/>
                  <a:cs typeface="Calibri" pitchFamily="34" charset="0"/>
                </a:rPr>
                <a:t>Topic per document</a:t>
              </a:r>
              <a:endParaRPr lang="ko-KR" altLang="en-US" sz="1400" b="1" dirty="0">
                <a:latin typeface="Calibri" pitchFamily="34" charset="0"/>
                <a:cs typeface="Calibri" pitchFamily="34" charset="0"/>
              </a:endParaRPr>
            </a:p>
          </p:txBody>
        </p:sp>
      </p:grpSp>
      <p:cxnSp>
        <p:nvCxnSpPr>
          <p:cNvPr id="73" name="직선 연결선 72"/>
          <p:cNvCxnSpPr>
            <a:stCxn id="69" idx="0"/>
            <a:endCxn id="65" idx="2"/>
          </p:cNvCxnSpPr>
          <p:nvPr/>
        </p:nvCxnSpPr>
        <p:spPr>
          <a:xfrm flipV="1">
            <a:off x="2867038" y="5509529"/>
            <a:ext cx="251960" cy="202258"/>
          </a:xfrm>
          <a:prstGeom prst="line">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직선 연결선 73"/>
          <p:cNvCxnSpPr>
            <a:stCxn id="71" idx="0"/>
            <a:endCxn id="66" idx="2"/>
          </p:cNvCxnSpPr>
          <p:nvPr/>
        </p:nvCxnSpPr>
        <p:spPr>
          <a:xfrm flipV="1">
            <a:off x="4914901" y="5509529"/>
            <a:ext cx="0" cy="202258"/>
          </a:xfrm>
          <a:prstGeom prst="line">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직선 연결선 74"/>
          <p:cNvCxnSpPr>
            <a:endCxn id="67" idx="2"/>
          </p:cNvCxnSpPr>
          <p:nvPr/>
        </p:nvCxnSpPr>
        <p:spPr>
          <a:xfrm flipH="1" flipV="1">
            <a:off x="6311469" y="5366450"/>
            <a:ext cx="216698" cy="401323"/>
          </a:xfrm>
          <a:prstGeom prst="line">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오른쪽 화살표 4"/>
          <p:cNvSpPr/>
          <p:nvPr/>
        </p:nvSpPr>
        <p:spPr>
          <a:xfrm>
            <a:off x="2927050" y="1695290"/>
            <a:ext cx="646513" cy="15388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25" name="원형 화살표 24"/>
          <p:cNvSpPr/>
          <p:nvPr/>
        </p:nvSpPr>
        <p:spPr>
          <a:xfrm rot="4469417">
            <a:off x="3696129" y="4209982"/>
            <a:ext cx="654206" cy="653912"/>
          </a:xfrm>
          <a:prstGeom prst="circularArrow">
            <a:avLst>
              <a:gd name="adj1" fmla="val 12500"/>
              <a:gd name="adj2" fmla="val 1142319"/>
              <a:gd name="adj3" fmla="val 20457681"/>
              <a:gd name="adj4" fmla="val 2167283"/>
              <a:gd name="adj5" fmla="val 125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9464194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한쪽 모서리가 잘린 사각형 14"/>
          <p:cNvSpPr/>
          <p:nvPr/>
        </p:nvSpPr>
        <p:spPr>
          <a:xfrm rot="10800000">
            <a:off x="338738" y="1898248"/>
            <a:ext cx="4157648" cy="738663"/>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16" name="한쪽 모서리가 잘린 사각형 15"/>
          <p:cNvSpPr/>
          <p:nvPr/>
        </p:nvSpPr>
        <p:spPr>
          <a:xfrm rot="10800000">
            <a:off x="4752118" y="1029224"/>
            <a:ext cx="4157648" cy="738663"/>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17" name="한쪽 모서리가 잘린 사각형 16"/>
          <p:cNvSpPr/>
          <p:nvPr/>
        </p:nvSpPr>
        <p:spPr>
          <a:xfrm rot="10800000">
            <a:off x="4752118" y="1898248"/>
            <a:ext cx="4157648" cy="738663"/>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14" name="한쪽 모서리가 잘린 사각형 13"/>
          <p:cNvSpPr/>
          <p:nvPr/>
        </p:nvSpPr>
        <p:spPr>
          <a:xfrm rot="10800000">
            <a:off x="338738" y="1029224"/>
            <a:ext cx="4157648" cy="738663"/>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2" name="제목 1"/>
          <p:cNvSpPr>
            <a:spLocks noGrp="1"/>
          </p:cNvSpPr>
          <p:nvPr>
            <p:ph type="title"/>
          </p:nvPr>
        </p:nvSpPr>
        <p:spPr/>
        <p:txBody>
          <a:bodyPr/>
          <a:lstStyle/>
          <a:p>
            <a:r>
              <a:rPr lang="en-US" altLang="ko-KR" dirty="0" smtClean="0"/>
              <a:t>PLSA: Example</a:t>
            </a:r>
            <a:endParaRPr lang="ko-KR" altLang="en-US" dirty="0"/>
          </a:p>
        </p:txBody>
      </p:sp>
      <p:graphicFrame>
        <p:nvGraphicFramePr>
          <p:cNvPr id="4" name="표 3"/>
          <p:cNvGraphicFramePr>
            <a:graphicFrameLocks noGrp="1"/>
          </p:cNvGraphicFramePr>
          <p:nvPr>
            <p:extLst>
              <p:ext uri="{D42A27DB-BD31-4B8C-83A1-F6EECF244321}">
                <p14:modId xmlns:p14="http://schemas.microsoft.com/office/powerpoint/2010/main" val="2384213306"/>
              </p:ext>
            </p:extLst>
          </p:nvPr>
        </p:nvGraphicFramePr>
        <p:xfrm>
          <a:off x="1979710" y="5554227"/>
          <a:ext cx="6192690" cy="88392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884670"/>
                <a:gridCol w="884670"/>
                <a:gridCol w="884670"/>
                <a:gridCol w="884670"/>
                <a:gridCol w="884670"/>
                <a:gridCol w="884670"/>
                <a:gridCol w="884670"/>
              </a:tblGrid>
              <a:tr h="0">
                <a:tc>
                  <a:txBody>
                    <a:bodyPr/>
                    <a:lstStyle/>
                    <a:p>
                      <a:pPr algn="ctr" latinLnBrk="1"/>
                      <a:endParaRPr lang="ko-KR" altLang="en-US" sz="1200" b="1"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600" b="1" dirty="0" err="1" smtClean="0">
                          <a:solidFill>
                            <a:srgbClr val="C00000"/>
                          </a:solidFill>
                          <a:latin typeface="Calibri" pitchFamily="34" charset="0"/>
                          <a:cs typeface="Calibri" pitchFamily="34" charset="0"/>
                        </a:rPr>
                        <a:t>linux</a:t>
                      </a:r>
                      <a:endParaRPr lang="ko-KR" altLang="en-US" sz="16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600" b="1" dirty="0" smtClean="0">
                          <a:solidFill>
                            <a:srgbClr val="C00000"/>
                          </a:solidFill>
                          <a:latin typeface="Calibri" pitchFamily="34" charset="0"/>
                          <a:cs typeface="Calibri" pitchFamily="34" charset="0"/>
                        </a:rPr>
                        <a:t>modem</a:t>
                      </a:r>
                      <a:endParaRPr lang="ko-KR" altLang="en-US" sz="16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tx1"/>
                          </a:solidFill>
                          <a:latin typeface="Calibri" pitchFamily="34" charset="0"/>
                          <a:cs typeface="Calibri" pitchFamily="34" charset="0"/>
                        </a:rPr>
                        <a:t>the</a:t>
                      </a:r>
                      <a:endParaRPr lang="ko-KR" altLang="en-US" sz="1200" b="1" dirty="0">
                        <a:solidFill>
                          <a:schemeClr val="tx1"/>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600" b="1" dirty="0" smtClean="0">
                          <a:solidFill>
                            <a:srgbClr val="0070C0"/>
                          </a:solidFill>
                          <a:latin typeface="Calibri" pitchFamily="34" charset="0"/>
                          <a:cs typeface="Calibri" pitchFamily="34" charset="0"/>
                        </a:rPr>
                        <a:t>clutch</a:t>
                      </a:r>
                      <a:endParaRPr lang="ko-KR" altLang="en-US" sz="16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600" b="1" dirty="0" smtClean="0">
                          <a:solidFill>
                            <a:srgbClr val="0070C0"/>
                          </a:solidFill>
                          <a:latin typeface="Calibri" pitchFamily="34" charset="0"/>
                          <a:cs typeface="Calibri" pitchFamily="34" charset="0"/>
                        </a:rPr>
                        <a:t>steering</a:t>
                      </a:r>
                      <a:endParaRPr lang="ko-KR" altLang="en-US" sz="16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600" b="1" dirty="0" smtClean="0">
                          <a:solidFill>
                            <a:srgbClr val="0070C0"/>
                          </a:solidFill>
                          <a:latin typeface="Calibri" pitchFamily="34" charset="0"/>
                          <a:cs typeface="Calibri" pitchFamily="34" charset="0"/>
                        </a:rPr>
                        <a:t>petrol</a:t>
                      </a:r>
                      <a:endParaRPr lang="ko-KR" altLang="en-US" sz="16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chemeClr val="accent4"/>
                          </a:solidFill>
                          <a:latin typeface="Calibri" pitchFamily="34" charset="0"/>
                          <a:cs typeface="Calibri" pitchFamily="34" charset="0"/>
                        </a:rPr>
                        <a:t>topic1</a:t>
                      </a:r>
                      <a:endParaRPr lang="ko-KR" altLang="en-US" sz="1200" b="1" dirty="0">
                        <a:solidFill>
                          <a:schemeClr val="accent4"/>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latin typeface="Calibri" pitchFamily="34" charset="0"/>
                          <a:cs typeface="Calibri" pitchFamily="34" charset="0"/>
                        </a:rPr>
                        <a:t>0.00</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latin typeface="Calibri" pitchFamily="34" charset="0"/>
                          <a:cs typeface="Calibri" pitchFamily="34" charset="0"/>
                        </a:rPr>
                        <a:t>0.00</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solidFill>
                            <a:schemeClr val="tx1"/>
                          </a:solidFill>
                          <a:latin typeface="Calibri" pitchFamily="34" charset="0"/>
                          <a:cs typeface="Calibri" pitchFamily="34" charset="0"/>
                        </a:rPr>
                        <a:t>0.23</a:t>
                      </a:r>
                      <a:endParaRPr lang="ko-KR" altLang="en-US" sz="1200" b="0" dirty="0">
                        <a:solidFill>
                          <a:schemeClr val="tx1"/>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0.28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0.19</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0.28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chemeClr val="accent4"/>
                          </a:solidFill>
                          <a:latin typeface="Calibri" pitchFamily="34" charset="0"/>
                          <a:cs typeface="Calibri" pitchFamily="34" charset="0"/>
                        </a:rPr>
                        <a:t>topic2</a:t>
                      </a:r>
                      <a:endParaRPr lang="ko-KR" altLang="en-US" sz="1200" b="1" dirty="0">
                        <a:solidFill>
                          <a:schemeClr val="accent4"/>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0.31</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0.31</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solidFill>
                            <a:schemeClr val="tx1"/>
                          </a:solidFill>
                          <a:latin typeface="Calibri" pitchFamily="34" charset="0"/>
                          <a:cs typeface="Calibri" pitchFamily="34" charset="0"/>
                        </a:rPr>
                        <a:t>0.29</a:t>
                      </a:r>
                      <a:endParaRPr lang="ko-KR" altLang="en-US" sz="1200" b="0" dirty="0">
                        <a:solidFill>
                          <a:schemeClr val="tx1"/>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latin typeface="Calibri" pitchFamily="34" charset="0"/>
                          <a:cs typeface="Calibri" pitchFamily="34" charset="0"/>
                        </a:rPr>
                        <a:t>0.00</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latin typeface="Calibri" pitchFamily="34" charset="0"/>
                          <a:cs typeface="Calibri" pitchFamily="34" charset="0"/>
                        </a:rPr>
                        <a:t>0.09</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latin typeface="Calibri" pitchFamily="34" charset="0"/>
                          <a:cs typeface="Calibri" pitchFamily="34" charset="0"/>
                        </a:rPr>
                        <a:t>0.00</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272810254"/>
              </p:ext>
            </p:extLst>
          </p:nvPr>
        </p:nvGraphicFramePr>
        <p:xfrm>
          <a:off x="1979710" y="4240138"/>
          <a:ext cx="4464495" cy="88392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892899"/>
                <a:gridCol w="892899"/>
                <a:gridCol w="892899"/>
                <a:gridCol w="892899"/>
                <a:gridCol w="892899"/>
              </a:tblGrid>
              <a:tr h="216024">
                <a:tc>
                  <a:txBody>
                    <a:bodyPr/>
                    <a:lstStyle/>
                    <a:p>
                      <a:pPr algn="ctr" latinLnBrk="1"/>
                      <a:endParaRPr lang="ko-KR" altLang="en-US" sz="1200" b="1"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600" b="1" dirty="0" smtClean="0">
                          <a:solidFill>
                            <a:srgbClr val="C00000"/>
                          </a:solidFill>
                          <a:latin typeface="Calibri" pitchFamily="34" charset="0"/>
                          <a:cs typeface="Calibri" pitchFamily="34" charset="0"/>
                        </a:rPr>
                        <a:t>d1</a:t>
                      </a:r>
                      <a:endParaRPr lang="ko-KR" altLang="en-US" sz="16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600" b="1" dirty="0" smtClean="0">
                          <a:solidFill>
                            <a:srgbClr val="C00000"/>
                          </a:solidFill>
                          <a:latin typeface="Calibri" pitchFamily="34" charset="0"/>
                          <a:cs typeface="Calibri" pitchFamily="34" charset="0"/>
                        </a:rPr>
                        <a:t>d2</a:t>
                      </a:r>
                      <a:endParaRPr lang="ko-KR" altLang="en-US" sz="16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600" b="1" dirty="0" smtClean="0">
                          <a:solidFill>
                            <a:srgbClr val="0070C0"/>
                          </a:solidFill>
                          <a:latin typeface="Calibri" pitchFamily="34" charset="0"/>
                          <a:cs typeface="Calibri" pitchFamily="34" charset="0"/>
                        </a:rPr>
                        <a:t>d3</a:t>
                      </a:r>
                      <a:endParaRPr lang="ko-KR" altLang="en-US" sz="16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600" b="1" dirty="0" smtClean="0">
                          <a:solidFill>
                            <a:srgbClr val="0070C0"/>
                          </a:solidFill>
                          <a:latin typeface="Calibri" pitchFamily="34" charset="0"/>
                          <a:cs typeface="Calibri" pitchFamily="34" charset="0"/>
                        </a:rPr>
                        <a:t>d4</a:t>
                      </a:r>
                      <a:endParaRPr lang="ko-KR" altLang="en-US" sz="16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chemeClr val="accent4"/>
                          </a:solidFill>
                          <a:latin typeface="Calibri" pitchFamily="34" charset="0"/>
                          <a:cs typeface="Calibri" pitchFamily="34" charset="0"/>
                        </a:rPr>
                        <a:t>topic1</a:t>
                      </a:r>
                      <a:endParaRPr lang="ko-KR" altLang="en-US" sz="1200" b="1" dirty="0">
                        <a:solidFill>
                          <a:schemeClr val="accent4"/>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latin typeface="Calibri" pitchFamily="34" charset="0"/>
                          <a:cs typeface="Calibri" pitchFamily="34" charset="0"/>
                        </a:rPr>
                        <a:t>0.00</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latin typeface="Calibri" pitchFamily="34" charset="0"/>
                          <a:cs typeface="Calibri" pitchFamily="34" charset="0"/>
                        </a:rPr>
                        <a:t>0.09</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0.47</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0.44</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chemeClr val="accent4"/>
                          </a:solidFill>
                          <a:latin typeface="Calibri" pitchFamily="34" charset="0"/>
                          <a:cs typeface="Calibri" pitchFamily="34" charset="0"/>
                        </a:rPr>
                        <a:t>topic2</a:t>
                      </a:r>
                      <a:endParaRPr lang="ko-KR" altLang="en-US" sz="1200" b="1" dirty="0">
                        <a:solidFill>
                          <a:schemeClr val="accent4"/>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0.46</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0.40</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latin typeface="Calibri" pitchFamily="34" charset="0"/>
                          <a:cs typeface="Calibri" pitchFamily="34" charset="0"/>
                        </a:rPr>
                        <a:t>0.07</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0" dirty="0" smtClean="0">
                          <a:latin typeface="Calibri" pitchFamily="34" charset="0"/>
                          <a:cs typeface="Calibri" pitchFamily="34" charset="0"/>
                        </a:rPr>
                        <a:t>0.06</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1646500370"/>
              </p:ext>
            </p:extLst>
          </p:nvPr>
        </p:nvGraphicFramePr>
        <p:xfrm>
          <a:off x="1979710" y="3068960"/>
          <a:ext cx="1800200" cy="8229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00100"/>
                <a:gridCol w="900100"/>
              </a:tblGrid>
              <a:tr h="216024">
                <a:tc>
                  <a:txBody>
                    <a:bodyPr/>
                    <a:lstStyle/>
                    <a:p>
                      <a:pPr algn="ctr" latinLnBrk="1"/>
                      <a:endParaRPr lang="ko-KR" altLang="en-US" sz="1200" b="1"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1" dirty="0" smtClean="0">
                          <a:solidFill>
                            <a:schemeClr val="accent3">
                              <a:lumMod val="50000"/>
                            </a:schemeClr>
                          </a:solidFill>
                          <a:latin typeface="Calibri" pitchFamily="34" charset="0"/>
                          <a:cs typeface="Calibri" pitchFamily="34" charset="0"/>
                        </a:rPr>
                        <a:t>dim1</a:t>
                      </a:r>
                      <a:endParaRPr lang="ko-KR" altLang="en-US" sz="1200" b="1" dirty="0">
                        <a:solidFill>
                          <a:schemeClr val="accent3">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16024">
                <a:tc>
                  <a:txBody>
                    <a:bodyPr/>
                    <a:lstStyle/>
                    <a:p>
                      <a:pPr algn="ctr" latinLnBrk="1"/>
                      <a:r>
                        <a:rPr lang="en-US" altLang="ko-KR" sz="1200" b="1" dirty="0" smtClean="0">
                          <a:solidFill>
                            <a:schemeClr val="accent4"/>
                          </a:solidFill>
                          <a:latin typeface="Calibri" pitchFamily="34" charset="0"/>
                          <a:cs typeface="Calibri" pitchFamily="34" charset="0"/>
                        </a:rPr>
                        <a:t>topic1</a:t>
                      </a:r>
                      <a:endParaRPr lang="ko-KR" altLang="en-US" sz="1200" b="1" dirty="0">
                        <a:solidFill>
                          <a:schemeClr val="accent4"/>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smtClean="0">
                          <a:latin typeface="Calibri" pitchFamily="34" charset="0"/>
                          <a:cs typeface="Calibri" pitchFamily="34" charset="0"/>
                        </a:rPr>
                        <a:t>0.35</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16024">
                <a:tc>
                  <a:txBody>
                    <a:bodyPr/>
                    <a:lstStyle/>
                    <a:p>
                      <a:pPr algn="ctr" latinLnBrk="1"/>
                      <a:r>
                        <a:rPr lang="en-US" altLang="ko-KR" sz="1200" b="1" dirty="0" smtClean="0">
                          <a:solidFill>
                            <a:schemeClr val="accent4"/>
                          </a:solidFill>
                          <a:latin typeface="Calibri" pitchFamily="34" charset="0"/>
                          <a:cs typeface="Calibri" pitchFamily="34" charset="0"/>
                        </a:rPr>
                        <a:t>topic2</a:t>
                      </a:r>
                      <a:endParaRPr lang="ko-KR" altLang="en-US" sz="1200" b="1" dirty="0">
                        <a:solidFill>
                          <a:schemeClr val="accent4"/>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smtClean="0">
                          <a:latin typeface="Calibri" pitchFamily="34" charset="0"/>
                          <a:cs typeface="Calibri" pitchFamily="34" charset="0"/>
                        </a:rPr>
                        <a:t>0.65</a:t>
                      </a:r>
                      <a:endParaRPr lang="ko-KR" altLang="en-US" sz="1200" b="0"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mc:AlternateContent xmlns:mc="http://schemas.openxmlformats.org/markup-compatibility/2006" xmlns:a14="http://schemas.microsoft.com/office/drawing/2010/main">
        <mc:Choice Requires="a14">
          <p:sp>
            <p:nvSpPr>
              <p:cNvPr id="7" name="직사각형 6"/>
              <p:cNvSpPr/>
              <p:nvPr/>
            </p:nvSpPr>
            <p:spPr>
              <a:xfrm>
                <a:off x="755576" y="3481263"/>
                <a:ext cx="936104" cy="3077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sz="1400" b="1" i="1" smtClean="0">
                          <a:solidFill>
                            <a:schemeClr val="tx1"/>
                          </a:solidFill>
                          <a:latin typeface="Cambria Math"/>
                        </a:rPr>
                        <m:t>𝑷</m:t>
                      </m:r>
                      <m:d>
                        <m:dPr>
                          <m:ctrlPr>
                            <a:rPr lang="en-US" altLang="ko-KR" sz="1400" b="1" i="1">
                              <a:solidFill>
                                <a:schemeClr val="tx1"/>
                              </a:solidFill>
                              <a:latin typeface="Cambria Math"/>
                            </a:rPr>
                          </m:ctrlPr>
                        </m:dPr>
                        <m:e>
                          <m:sSub>
                            <m:sSubPr>
                              <m:ctrlPr>
                                <a:rPr lang="en-US" altLang="ko-KR" sz="1400" b="1" i="1">
                                  <a:solidFill>
                                    <a:schemeClr val="tx1"/>
                                  </a:solidFill>
                                  <a:latin typeface="Cambria Math"/>
                                </a:rPr>
                              </m:ctrlPr>
                            </m:sSubPr>
                            <m:e>
                              <m:r>
                                <a:rPr lang="en-US" altLang="ko-KR" sz="1400" b="1" i="1">
                                  <a:solidFill>
                                    <a:schemeClr val="tx1"/>
                                  </a:solidFill>
                                  <a:latin typeface="Cambria Math"/>
                                </a:rPr>
                                <m:t>𝒛</m:t>
                              </m:r>
                            </m:e>
                            <m:sub>
                              <m:r>
                                <a:rPr lang="en-US" altLang="ko-KR" sz="1400" b="1" i="1">
                                  <a:solidFill>
                                    <a:schemeClr val="tx1"/>
                                  </a:solidFill>
                                  <a:latin typeface="Cambria Math"/>
                                </a:rPr>
                                <m:t>𝒌</m:t>
                              </m:r>
                            </m:sub>
                          </m:sSub>
                        </m:e>
                      </m:d>
                    </m:oMath>
                  </m:oMathPara>
                </a14:m>
                <a:endParaRPr lang="ko-KR" altLang="en-US" sz="1400" b="1" dirty="0">
                  <a:solidFill>
                    <a:schemeClr val="tx1"/>
                  </a:solidFill>
                  <a:latin typeface="Calibri" pitchFamily="34" charset="0"/>
                  <a:cs typeface="Calibri" pitchFamily="34" charset="0"/>
                </a:endParaRPr>
              </a:p>
            </p:txBody>
          </p:sp>
        </mc:Choice>
        <mc:Fallback xmlns="">
          <p:sp>
            <p:nvSpPr>
              <p:cNvPr id="7" name="직사각형 6"/>
              <p:cNvSpPr>
                <a:spLocks noRot="1" noChangeAspect="1" noMove="1" noResize="1" noEditPoints="1" noAdjustHandles="1" noChangeArrowheads="1" noChangeShapeType="1" noTextEdit="1"/>
              </p:cNvSpPr>
              <p:nvPr/>
            </p:nvSpPr>
            <p:spPr>
              <a:xfrm>
                <a:off x="755576" y="3481263"/>
                <a:ext cx="936104" cy="307777"/>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p:cNvSpPr/>
              <p:nvPr/>
            </p:nvSpPr>
            <p:spPr>
              <a:xfrm>
                <a:off x="607368" y="6001543"/>
                <a:ext cx="936104" cy="3077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sz="1400" b="1" i="1" smtClean="0">
                          <a:solidFill>
                            <a:schemeClr val="tx1"/>
                          </a:solidFill>
                          <a:latin typeface="Cambria Math"/>
                        </a:rPr>
                        <m:t>𝑷</m:t>
                      </m:r>
                      <m:d>
                        <m:dPr>
                          <m:ctrlPr>
                            <a:rPr lang="en-US" altLang="ko-KR" sz="1400" b="1" i="1">
                              <a:solidFill>
                                <a:schemeClr val="tx1"/>
                              </a:solidFill>
                              <a:latin typeface="Cambria Math"/>
                            </a:rPr>
                          </m:ctrlPr>
                        </m:dPr>
                        <m:e>
                          <m:sSub>
                            <m:sSubPr>
                              <m:ctrlPr>
                                <a:rPr lang="en-US" altLang="ko-KR" sz="1400" b="1" i="1">
                                  <a:solidFill>
                                    <a:schemeClr val="tx1"/>
                                  </a:solidFill>
                                  <a:latin typeface="Cambria Math"/>
                                </a:rPr>
                              </m:ctrlPr>
                            </m:sSubPr>
                            <m:e>
                              <m:r>
                                <a:rPr lang="en-US" altLang="ko-KR" sz="1400" b="1" i="1">
                                  <a:solidFill>
                                    <a:schemeClr val="tx1"/>
                                  </a:solidFill>
                                  <a:latin typeface="Cambria Math"/>
                                </a:rPr>
                                <m:t>𝒘</m:t>
                              </m:r>
                            </m:e>
                            <m:sub>
                              <m:r>
                                <a:rPr lang="en-US" altLang="ko-KR" sz="1400" b="1" i="1">
                                  <a:solidFill>
                                    <a:schemeClr val="tx1"/>
                                  </a:solidFill>
                                  <a:latin typeface="Cambria Math"/>
                                </a:rPr>
                                <m:t>𝒊</m:t>
                              </m:r>
                            </m:sub>
                          </m:sSub>
                        </m:e>
                        <m:e>
                          <m:sSub>
                            <m:sSubPr>
                              <m:ctrlPr>
                                <a:rPr lang="en-US" altLang="ko-KR" sz="1400" b="1" i="1">
                                  <a:solidFill>
                                    <a:schemeClr val="tx1"/>
                                  </a:solidFill>
                                  <a:latin typeface="Cambria Math"/>
                                </a:rPr>
                              </m:ctrlPr>
                            </m:sSubPr>
                            <m:e>
                              <m:r>
                                <a:rPr lang="en-US" altLang="ko-KR" sz="1400" b="1" i="1">
                                  <a:solidFill>
                                    <a:schemeClr val="tx1"/>
                                  </a:solidFill>
                                  <a:latin typeface="Cambria Math"/>
                                </a:rPr>
                                <m:t>𝒛</m:t>
                              </m:r>
                            </m:e>
                            <m:sub>
                              <m:r>
                                <a:rPr lang="en-US" altLang="ko-KR" sz="1400" b="1" i="1">
                                  <a:solidFill>
                                    <a:schemeClr val="tx1"/>
                                  </a:solidFill>
                                  <a:latin typeface="Cambria Math"/>
                                </a:rPr>
                                <m:t>𝒌</m:t>
                              </m:r>
                            </m:sub>
                          </m:sSub>
                        </m:e>
                      </m:d>
                    </m:oMath>
                  </m:oMathPara>
                </a14:m>
                <a:endParaRPr lang="ko-KR" altLang="en-US" sz="1400" b="1" dirty="0">
                  <a:solidFill>
                    <a:schemeClr val="tx1"/>
                  </a:solidFill>
                  <a:latin typeface="Calibri" pitchFamily="34" charset="0"/>
                  <a:cs typeface="Calibri" pitchFamily="34" charset="0"/>
                </a:endParaRPr>
              </a:p>
            </p:txBody>
          </p:sp>
        </mc:Choice>
        <mc:Fallback xmlns="">
          <p:sp>
            <p:nvSpPr>
              <p:cNvPr id="8" name="직사각형 7"/>
              <p:cNvSpPr>
                <a:spLocks noRot="1" noChangeAspect="1" noMove="1" noResize="1" noEditPoints="1" noAdjustHandles="1" noChangeArrowheads="1" noChangeShapeType="1" noTextEdit="1"/>
              </p:cNvSpPr>
              <p:nvPr/>
            </p:nvSpPr>
            <p:spPr>
              <a:xfrm>
                <a:off x="607368" y="6001543"/>
                <a:ext cx="936104" cy="307777"/>
              </a:xfrm>
              <a:prstGeom prst="rect">
                <a:avLst/>
              </a:prstGeom>
              <a:blipFill rotWithShape="1">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직사각형 8"/>
              <p:cNvSpPr/>
              <p:nvPr/>
            </p:nvSpPr>
            <p:spPr>
              <a:xfrm>
                <a:off x="612111" y="4609470"/>
                <a:ext cx="936104" cy="34047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sz="1400" b="1" i="1" smtClean="0">
                          <a:solidFill>
                            <a:schemeClr val="tx1"/>
                          </a:solidFill>
                          <a:latin typeface="Cambria Math"/>
                        </a:rPr>
                        <m:t>𝑷</m:t>
                      </m:r>
                      <m:d>
                        <m:dPr>
                          <m:ctrlPr>
                            <a:rPr lang="en-US" altLang="ko-KR" sz="1400" b="1" i="1">
                              <a:solidFill>
                                <a:schemeClr val="tx1"/>
                              </a:solidFill>
                              <a:latin typeface="Cambria Math"/>
                            </a:rPr>
                          </m:ctrlPr>
                        </m:dPr>
                        <m:e>
                          <m:sSub>
                            <m:sSubPr>
                              <m:ctrlPr>
                                <a:rPr lang="en-US" altLang="ko-KR" sz="1400" b="1" i="1">
                                  <a:solidFill>
                                    <a:schemeClr val="tx1"/>
                                  </a:solidFill>
                                  <a:latin typeface="Cambria Math"/>
                                </a:rPr>
                              </m:ctrlPr>
                            </m:sSubPr>
                            <m:e>
                              <m:r>
                                <a:rPr lang="en-US" altLang="ko-KR" sz="1400" b="1" i="1">
                                  <a:solidFill>
                                    <a:schemeClr val="tx1"/>
                                  </a:solidFill>
                                  <a:latin typeface="Cambria Math"/>
                                </a:rPr>
                                <m:t>𝒅</m:t>
                              </m:r>
                            </m:e>
                            <m:sub>
                              <m:r>
                                <a:rPr lang="en-US" altLang="ko-KR" sz="1400" b="1" i="1">
                                  <a:solidFill>
                                    <a:schemeClr val="tx1"/>
                                  </a:solidFill>
                                  <a:latin typeface="Cambria Math"/>
                                </a:rPr>
                                <m:t>𝒋</m:t>
                              </m:r>
                            </m:sub>
                          </m:sSub>
                        </m:e>
                        <m:e>
                          <m:sSub>
                            <m:sSubPr>
                              <m:ctrlPr>
                                <a:rPr lang="en-US" altLang="ko-KR" sz="1400" b="1" i="1">
                                  <a:solidFill>
                                    <a:schemeClr val="tx1"/>
                                  </a:solidFill>
                                  <a:latin typeface="Cambria Math"/>
                                </a:rPr>
                              </m:ctrlPr>
                            </m:sSubPr>
                            <m:e>
                              <m:r>
                                <a:rPr lang="en-US" altLang="ko-KR" sz="1400" b="1" i="1">
                                  <a:solidFill>
                                    <a:schemeClr val="tx1"/>
                                  </a:solidFill>
                                  <a:latin typeface="Cambria Math"/>
                                </a:rPr>
                                <m:t>𝒛</m:t>
                              </m:r>
                            </m:e>
                            <m:sub>
                              <m:r>
                                <a:rPr lang="en-US" altLang="ko-KR" sz="1400" b="1" i="1">
                                  <a:solidFill>
                                    <a:schemeClr val="tx1"/>
                                  </a:solidFill>
                                  <a:latin typeface="Cambria Math"/>
                                </a:rPr>
                                <m:t>𝒌</m:t>
                              </m:r>
                            </m:sub>
                          </m:sSub>
                        </m:e>
                      </m:d>
                    </m:oMath>
                  </m:oMathPara>
                </a14:m>
                <a:endParaRPr lang="ko-KR" altLang="en-US" sz="1400" b="1" dirty="0">
                  <a:solidFill>
                    <a:schemeClr val="tx1"/>
                  </a:solidFill>
                  <a:latin typeface="Calibri" pitchFamily="34" charset="0"/>
                  <a:cs typeface="Calibri" pitchFamily="34" charset="0"/>
                </a:endParaRPr>
              </a:p>
            </p:txBody>
          </p:sp>
        </mc:Choice>
        <mc:Fallback xmlns="">
          <p:sp>
            <p:nvSpPr>
              <p:cNvPr id="9" name="직사각형 8"/>
              <p:cNvSpPr>
                <a:spLocks noRot="1" noChangeAspect="1" noMove="1" noResize="1" noEditPoints="1" noAdjustHandles="1" noChangeArrowheads="1" noChangeShapeType="1" noTextEdit="1"/>
              </p:cNvSpPr>
              <p:nvPr/>
            </p:nvSpPr>
            <p:spPr>
              <a:xfrm>
                <a:off x="612111" y="4609470"/>
                <a:ext cx="936104" cy="340478"/>
              </a:xfrm>
              <a:prstGeom prst="rect">
                <a:avLst/>
              </a:prstGeom>
              <a:blipFill rotWithShape="1">
                <a:blip r:embed="rId5"/>
                <a:stretch>
                  <a:fillRect b="-1786"/>
                </a:stretch>
              </a:blipFill>
            </p:spPr>
            <p:txBody>
              <a:bodyPr/>
              <a:lstStyle/>
              <a:p>
                <a:r>
                  <a:rPr lang="ko-KR" altLang="en-US">
                    <a:noFill/>
                  </a:rPr>
                  <a:t> </a:t>
                </a:r>
              </a:p>
            </p:txBody>
          </p:sp>
        </mc:Fallback>
      </mc:AlternateContent>
      <p:sp>
        <p:nvSpPr>
          <p:cNvPr id="10" name="직사각형 9"/>
          <p:cNvSpPr/>
          <p:nvPr/>
        </p:nvSpPr>
        <p:spPr>
          <a:xfrm>
            <a:off x="323527" y="1029225"/>
            <a:ext cx="4172859" cy="738664"/>
          </a:xfrm>
          <a:prstGeom prst="rect">
            <a:avLst/>
          </a:prstGeom>
          <a:ln>
            <a:noFill/>
          </a:ln>
        </p:spPr>
        <p:txBody>
          <a:bodyPr wrap="square" lIns="0" rIns="0">
            <a:spAutoFit/>
          </a:bodyPr>
          <a:lstStyle/>
          <a:p>
            <a:pPr algn="ctr"/>
            <a:r>
              <a:rPr lang="en-US" altLang="ko-KR" sz="1400" b="1" dirty="0" smtClean="0">
                <a:latin typeface="Calibri" pitchFamily="34" charset="0"/>
                <a:cs typeface="Calibri" pitchFamily="34" charset="0"/>
              </a:rPr>
              <a:t>doc 1</a:t>
            </a:r>
          </a:p>
          <a:p>
            <a:r>
              <a:rPr lang="en-US" altLang="ko-KR" sz="1400" dirty="0" smtClean="0">
                <a:latin typeface="Calibri" pitchFamily="34" charset="0"/>
                <a:cs typeface="Calibri" pitchFamily="34" charset="0"/>
              </a:rPr>
              <a:t>     "modem </a:t>
            </a:r>
            <a:r>
              <a:rPr lang="en-US" altLang="ko-KR" sz="1400" dirty="0">
                <a:latin typeface="Calibri" pitchFamily="34" charset="0"/>
                <a:cs typeface="Calibri" pitchFamily="34" charset="0"/>
              </a:rPr>
              <a:t>the steering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modem, </a:t>
            </a:r>
            <a:endParaRPr lang="en-US" altLang="ko-KR" sz="1400" dirty="0" smtClean="0">
              <a:latin typeface="Calibri" pitchFamily="34" charset="0"/>
              <a:cs typeface="Calibri" pitchFamily="34" charset="0"/>
            </a:endParaRPr>
          </a:p>
          <a:p>
            <a:r>
              <a:rPr lang="en-US" altLang="ko-KR" sz="1400" dirty="0" smtClean="0">
                <a:latin typeface="Calibri" pitchFamily="34" charset="0"/>
                <a:cs typeface="Calibri" pitchFamily="34" charset="0"/>
              </a:rPr>
              <a:t>       </a:t>
            </a:r>
            <a:r>
              <a:rPr lang="en-US" altLang="ko-KR" sz="1400" dirty="0" err="1" smtClean="0">
                <a:latin typeface="Calibri" pitchFamily="34" charset="0"/>
                <a:cs typeface="Calibri" pitchFamily="34" charset="0"/>
              </a:rPr>
              <a:t>linux</a:t>
            </a:r>
            <a:r>
              <a:rPr lang="en-US" altLang="ko-KR" sz="1400" dirty="0" smtClean="0">
                <a:latin typeface="Calibri" pitchFamily="34" charset="0"/>
                <a:cs typeface="Calibri" pitchFamily="34" charset="0"/>
              </a:rPr>
              <a:t> </a:t>
            </a:r>
            <a:r>
              <a:rPr lang="en-US" altLang="ko-KR" sz="1400" dirty="0">
                <a:latin typeface="Calibri" pitchFamily="34" charset="0"/>
                <a:cs typeface="Calibri" pitchFamily="34" charset="0"/>
              </a:rPr>
              <a:t>the modem. steering the modem.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a:t>
            </a:r>
            <a:endParaRPr lang="en-US" altLang="ko-KR" sz="1400" dirty="0" smtClean="0">
              <a:latin typeface="Calibri" pitchFamily="34" charset="0"/>
              <a:cs typeface="Calibri" pitchFamily="34" charset="0"/>
            </a:endParaRPr>
          </a:p>
        </p:txBody>
      </p:sp>
      <p:sp>
        <p:nvSpPr>
          <p:cNvPr id="11" name="직사각형 10"/>
          <p:cNvSpPr/>
          <p:nvPr/>
        </p:nvSpPr>
        <p:spPr>
          <a:xfrm>
            <a:off x="4778402" y="1029225"/>
            <a:ext cx="4114078" cy="738664"/>
          </a:xfrm>
          <a:prstGeom prst="rect">
            <a:avLst/>
          </a:prstGeom>
          <a:ln>
            <a:noFill/>
          </a:ln>
        </p:spPr>
        <p:txBody>
          <a:bodyPr wrap="square" lIns="0" rIns="0">
            <a:spAutoFit/>
          </a:bodyPr>
          <a:lstStyle/>
          <a:p>
            <a:pPr algn="ctr"/>
            <a:r>
              <a:rPr lang="en-US" altLang="ko-KR" sz="1400" b="1" dirty="0" smtClean="0">
                <a:latin typeface="Calibri" pitchFamily="34" charset="0"/>
                <a:cs typeface="Calibri" pitchFamily="34" charset="0"/>
              </a:rPr>
              <a:t>doc 2</a:t>
            </a:r>
          </a:p>
          <a:p>
            <a:r>
              <a:rPr lang="en-US" altLang="ko-KR" sz="1400" b="1" dirty="0" smtClean="0">
                <a:latin typeface="Calibri" pitchFamily="34" charset="0"/>
                <a:cs typeface="Calibri" pitchFamily="34" charset="0"/>
              </a:rPr>
              <a:t>     </a:t>
            </a:r>
            <a:r>
              <a:rPr lang="en-US" altLang="ko-KR" sz="1400" dirty="0" smtClean="0">
                <a:latin typeface="Calibri" pitchFamily="34" charset="0"/>
                <a:cs typeface="Calibri" pitchFamily="34" charset="0"/>
              </a:rPr>
              <a:t>"</a:t>
            </a:r>
            <a:r>
              <a:rPr lang="en-US" altLang="ko-KR" sz="1400" dirty="0" err="1" smtClean="0">
                <a:latin typeface="Calibri" pitchFamily="34" charset="0"/>
                <a:cs typeface="Calibri" pitchFamily="34" charset="0"/>
              </a:rPr>
              <a:t>linux</a:t>
            </a:r>
            <a:r>
              <a:rPr lang="en-US" altLang="ko-KR" sz="1400" dirty="0">
                <a:latin typeface="Calibri" pitchFamily="34" charset="0"/>
                <a:cs typeface="Calibri" pitchFamily="34" charset="0"/>
              </a:rPr>
              <a:t>; the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the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modem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a:t>
            </a:r>
            <a:endParaRPr lang="en-US" altLang="ko-KR" sz="1400" dirty="0" smtClean="0">
              <a:latin typeface="Calibri" pitchFamily="34" charset="0"/>
              <a:cs typeface="Calibri" pitchFamily="34" charset="0"/>
            </a:endParaRPr>
          </a:p>
          <a:p>
            <a:r>
              <a:rPr lang="en-US" altLang="ko-KR" sz="1400" dirty="0" smtClean="0">
                <a:latin typeface="Calibri" pitchFamily="34" charset="0"/>
                <a:cs typeface="Calibri" pitchFamily="34" charset="0"/>
              </a:rPr>
              <a:t>       the </a:t>
            </a:r>
            <a:r>
              <a:rPr lang="en-US" altLang="ko-KR" sz="1400" dirty="0">
                <a:latin typeface="Calibri" pitchFamily="34" charset="0"/>
                <a:cs typeface="Calibri" pitchFamily="34" charset="0"/>
              </a:rPr>
              <a:t>modem, clutch the modem. petrol "</a:t>
            </a:r>
            <a:endParaRPr lang="en-US" altLang="ko-KR" sz="1400" dirty="0" smtClean="0">
              <a:latin typeface="Calibri" pitchFamily="34" charset="0"/>
              <a:cs typeface="Calibri" pitchFamily="34" charset="0"/>
            </a:endParaRPr>
          </a:p>
        </p:txBody>
      </p:sp>
      <p:sp>
        <p:nvSpPr>
          <p:cNvPr id="12" name="직사각형 11"/>
          <p:cNvSpPr/>
          <p:nvPr/>
        </p:nvSpPr>
        <p:spPr>
          <a:xfrm>
            <a:off x="312524" y="1898248"/>
            <a:ext cx="4183863" cy="738664"/>
          </a:xfrm>
          <a:prstGeom prst="rect">
            <a:avLst/>
          </a:prstGeom>
          <a:ln>
            <a:noFill/>
          </a:ln>
        </p:spPr>
        <p:txBody>
          <a:bodyPr wrap="square" lIns="0" rIns="0">
            <a:spAutoFit/>
          </a:bodyPr>
          <a:lstStyle/>
          <a:p>
            <a:pPr algn="ctr"/>
            <a:r>
              <a:rPr lang="en-US" altLang="ko-KR" sz="1400" b="1" dirty="0" smtClean="0">
                <a:latin typeface="Calibri" pitchFamily="34" charset="0"/>
                <a:cs typeface="Calibri" pitchFamily="34" charset="0"/>
              </a:rPr>
              <a:t>doc 3</a:t>
            </a:r>
          </a:p>
          <a:p>
            <a:r>
              <a:rPr lang="en-US" altLang="ko-KR" sz="1400" dirty="0" smtClean="0">
                <a:latin typeface="Calibri" pitchFamily="34" charset="0"/>
                <a:cs typeface="Calibri" pitchFamily="34" charset="0"/>
              </a:rPr>
              <a:t>     "petrol</a:t>
            </a:r>
            <a:r>
              <a:rPr lang="en-US" altLang="ko-KR" sz="1400" dirty="0">
                <a:latin typeface="Calibri" pitchFamily="34" charset="0"/>
                <a:cs typeface="Calibri" pitchFamily="34" charset="0"/>
              </a:rPr>
              <a:t>! clutch the steering, steering,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a:t>
            </a:r>
            <a:r>
              <a:rPr lang="en-US" altLang="ko-KR" sz="1400" dirty="0" smtClean="0">
                <a:latin typeface="Calibri" pitchFamily="34" charset="0"/>
                <a:cs typeface="Calibri" pitchFamily="34" charset="0"/>
              </a:rPr>
              <a:t>the</a:t>
            </a:r>
          </a:p>
          <a:p>
            <a:r>
              <a:rPr lang="en-US" altLang="ko-KR" sz="1400" dirty="0" smtClean="0">
                <a:latin typeface="Calibri" pitchFamily="34" charset="0"/>
                <a:cs typeface="Calibri" pitchFamily="34" charset="0"/>
              </a:rPr>
              <a:t>       steering </a:t>
            </a:r>
            <a:r>
              <a:rPr lang="en-US" altLang="ko-KR" sz="1400" dirty="0">
                <a:latin typeface="Calibri" pitchFamily="34" charset="0"/>
                <a:cs typeface="Calibri" pitchFamily="34" charset="0"/>
              </a:rPr>
              <a:t>clutch petrol. clutch the petrol; the clutch "</a:t>
            </a:r>
            <a:endParaRPr lang="en-US" altLang="ko-KR" sz="1400" dirty="0" smtClean="0">
              <a:latin typeface="Calibri" pitchFamily="34" charset="0"/>
              <a:cs typeface="Calibri" pitchFamily="34" charset="0"/>
            </a:endParaRPr>
          </a:p>
        </p:txBody>
      </p:sp>
      <p:sp>
        <p:nvSpPr>
          <p:cNvPr id="13" name="직사각형 12"/>
          <p:cNvSpPr/>
          <p:nvPr/>
        </p:nvSpPr>
        <p:spPr>
          <a:xfrm>
            <a:off x="4784419" y="1898248"/>
            <a:ext cx="4108061" cy="738664"/>
          </a:xfrm>
          <a:prstGeom prst="rect">
            <a:avLst/>
          </a:prstGeom>
          <a:ln>
            <a:noFill/>
          </a:ln>
        </p:spPr>
        <p:txBody>
          <a:bodyPr wrap="square" lIns="0" rIns="0">
            <a:spAutoFit/>
          </a:bodyPr>
          <a:lstStyle/>
          <a:p>
            <a:pPr algn="ctr"/>
            <a:r>
              <a:rPr lang="en-US" altLang="ko-KR" sz="1400" b="1" dirty="0" smtClean="0">
                <a:latin typeface="Calibri" pitchFamily="34" charset="0"/>
                <a:cs typeface="Calibri" pitchFamily="34" charset="0"/>
              </a:rPr>
              <a:t>doc 4</a:t>
            </a:r>
          </a:p>
          <a:p>
            <a:r>
              <a:rPr lang="en-US" altLang="ko-KR" sz="1400" b="1" dirty="0" smtClean="0">
                <a:latin typeface="Calibri" pitchFamily="34" charset="0"/>
                <a:cs typeface="Calibri" pitchFamily="34" charset="0"/>
              </a:rPr>
              <a:t>     </a:t>
            </a:r>
            <a:r>
              <a:rPr lang="en-US" altLang="ko-KR" sz="1400" dirty="0" smtClean="0">
                <a:latin typeface="Calibri" pitchFamily="34" charset="0"/>
                <a:cs typeface="Calibri" pitchFamily="34" charset="0"/>
              </a:rPr>
              <a:t>"the </a:t>
            </a:r>
            <a:r>
              <a:rPr lang="en-US" altLang="ko-KR" sz="1400" dirty="0" err="1">
                <a:latin typeface="Calibri" pitchFamily="34" charset="0"/>
                <a:cs typeface="Calibri" pitchFamily="34" charset="0"/>
              </a:rPr>
              <a:t>the</a:t>
            </a:r>
            <a:r>
              <a:rPr lang="en-US" altLang="ko-KR" sz="1400" dirty="0">
                <a:latin typeface="Calibri" pitchFamily="34" charset="0"/>
                <a:cs typeface="Calibri" pitchFamily="34" charset="0"/>
              </a:rPr>
              <a:t> </a:t>
            </a:r>
            <a:r>
              <a:rPr lang="en-US" altLang="ko-KR" sz="1400" dirty="0" err="1">
                <a:latin typeface="Calibri" pitchFamily="34" charset="0"/>
                <a:cs typeface="Calibri" pitchFamily="34" charset="0"/>
              </a:rPr>
              <a:t>the</a:t>
            </a:r>
            <a:r>
              <a:rPr lang="en-US" altLang="ko-KR" sz="1400" dirty="0">
                <a:latin typeface="Calibri" pitchFamily="34" charset="0"/>
                <a:cs typeface="Calibri" pitchFamily="34" charset="0"/>
              </a:rPr>
              <a:t>. clutch </a:t>
            </a:r>
            <a:r>
              <a:rPr lang="en-US" altLang="ko-KR" sz="1400" dirty="0" err="1">
                <a:latin typeface="Calibri" pitchFamily="34" charset="0"/>
                <a:cs typeface="Calibri" pitchFamily="34" charset="0"/>
              </a:rPr>
              <a:t>clutch</a:t>
            </a:r>
            <a:r>
              <a:rPr lang="en-US" altLang="ko-KR" sz="1400" dirty="0">
                <a:latin typeface="Calibri" pitchFamily="34" charset="0"/>
                <a:cs typeface="Calibri" pitchFamily="34" charset="0"/>
              </a:rPr>
              <a:t> </a:t>
            </a:r>
            <a:r>
              <a:rPr lang="en-US" altLang="ko-KR" sz="1400" dirty="0" err="1">
                <a:latin typeface="Calibri" pitchFamily="34" charset="0"/>
                <a:cs typeface="Calibri" pitchFamily="34" charset="0"/>
              </a:rPr>
              <a:t>clutch</a:t>
            </a:r>
            <a:r>
              <a:rPr lang="en-US" altLang="ko-KR" sz="1400" dirty="0">
                <a:latin typeface="Calibri" pitchFamily="34" charset="0"/>
                <a:cs typeface="Calibri" pitchFamily="34" charset="0"/>
              </a:rPr>
              <a:t>! steering petrol; </a:t>
            </a:r>
            <a:endParaRPr lang="en-US" altLang="ko-KR" sz="1400" dirty="0" smtClean="0">
              <a:latin typeface="Calibri" pitchFamily="34" charset="0"/>
              <a:cs typeface="Calibri" pitchFamily="34" charset="0"/>
            </a:endParaRPr>
          </a:p>
          <a:p>
            <a:r>
              <a:rPr lang="en-US" altLang="ko-KR" sz="1400" dirty="0" smtClean="0">
                <a:latin typeface="Calibri" pitchFamily="34" charset="0"/>
                <a:cs typeface="Calibri" pitchFamily="34" charset="0"/>
              </a:rPr>
              <a:t>       steering </a:t>
            </a:r>
            <a:r>
              <a:rPr lang="en-US" altLang="ko-KR" sz="1400" dirty="0">
                <a:latin typeface="Calibri" pitchFamily="34" charset="0"/>
                <a:cs typeface="Calibri" pitchFamily="34" charset="0"/>
              </a:rPr>
              <a:t>petrol </a:t>
            </a:r>
            <a:r>
              <a:rPr lang="en-US" altLang="ko-KR" sz="1400" dirty="0" err="1">
                <a:latin typeface="Calibri" pitchFamily="34" charset="0"/>
                <a:cs typeface="Calibri" pitchFamily="34" charset="0"/>
              </a:rPr>
              <a:t>petrol</a:t>
            </a:r>
            <a:r>
              <a:rPr lang="en-US" altLang="ko-KR" sz="1400" dirty="0">
                <a:latin typeface="Calibri" pitchFamily="34" charset="0"/>
                <a:cs typeface="Calibri" pitchFamily="34" charset="0"/>
              </a:rPr>
              <a:t>; steering petrol "</a:t>
            </a:r>
            <a:endParaRPr lang="en-US" altLang="ko-KR" sz="1400" dirty="0" smtClean="0">
              <a:latin typeface="Calibri" pitchFamily="34" charset="0"/>
              <a:cs typeface="Calibri" pitchFamily="34" charset="0"/>
            </a:endParaRPr>
          </a:p>
        </p:txBody>
      </p:sp>
      <p:sp>
        <p:nvSpPr>
          <p:cNvPr id="18" name="직사각형 17"/>
          <p:cNvSpPr/>
          <p:nvPr/>
        </p:nvSpPr>
        <p:spPr>
          <a:xfrm>
            <a:off x="755576" y="3086714"/>
            <a:ext cx="683978" cy="369332"/>
          </a:xfrm>
          <a:prstGeom prst="rect">
            <a:avLst/>
          </a:prstGeom>
        </p:spPr>
        <p:txBody>
          <a:bodyPr wrap="square">
            <a:spAutoFit/>
          </a:bodyPr>
          <a:lstStyle/>
          <a:p>
            <a:r>
              <a:rPr lang="en-US" altLang="ko-KR" b="1" dirty="0" smtClean="0">
                <a:latin typeface="Calibri" pitchFamily="34" charset="0"/>
                <a:cs typeface="Calibri" pitchFamily="34" charset="0"/>
              </a:rPr>
              <a:t>topic</a:t>
            </a:r>
            <a:endParaRPr lang="ko-KR" altLang="en-US" b="1" dirty="0">
              <a:latin typeface="Calibri" pitchFamily="34" charset="0"/>
              <a:cs typeface="Calibri" pitchFamily="34" charset="0"/>
            </a:endParaRPr>
          </a:p>
        </p:txBody>
      </p:sp>
      <p:sp>
        <p:nvSpPr>
          <p:cNvPr id="19" name="직사각형 18"/>
          <p:cNvSpPr/>
          <p:nvPr/>
        </p:nvSpPr>
        <p:spPr>
          <a:xfrm>
            <a:off x="215614" y="5539729"/>
            <a:ext cx="1908114" cy="369332"/>
          </a:xfrm>
          <a:prstGeom prst="rect">
            <a:avLst/>
          </a:prstGeom>
        </p:spPr>
        <p:txBody>
          <a:bodyPr wrap="square">
            <a:spAutoFit/>
          </a:bodyPr>
          <a:lstStyle/>
          <a:p>
            <a:r>
              <a:rPr lang="en-US" altLang="ko-KR" b="1" dirty="0" smtClean="0">
                <a:latin typeface="Calibri" pitchFamily="34" charset="0"/>
                <a:cs typeface="Calibri" pitchFamily="34" charset="0"/>
              </a:rPr>
              <a:t>word per topic</a:t>
            </a:r>
            <a:endParaRPr lang="ko-KR" altLang="en-US" b="1" dirty="0">
              <a:latin typeface="Calibri" pitchFamily="34" charset="0"/>
              <a:cs typeface="Calibri" pitchFamily="34" charset="0"/>
            </a:endParaRPr>
          </a:p>
        </p:txBody>
      </p:sp>
      <p:sp>
        <p:nvSpPr>
          <p:cNvPr id="20" name="직사각형 19"/>
          <p:cNvSpPr/>
          <p:nvPr/>
        </p:nvSpPr>
        <p:spPr>
          <a:xfrm>
            <a:off x="252622" y="4221088"/>
            <a:ext cx="1655082" cy="369332"/>
          </a:xfrm>
          <a:prstGeom prst="rect">
            <a:avLst/>
          </a:prstGeom>
        </p:spPr>
        <p:txBody>
          <a:bodyPr wrap="square">
            <a:spAutoFit/>
          </a:bodyPr>
          <a:lstStyle/>
          <a:p>
            <a:r>
              <a:rPr lang="en-US" altLang="ko-KR" b="1" dirty="0" smtClean="0">
                <a:latin typeface="Calibri" pitchFamily="34" charset="0"/>
                <a:cs typeface="Calibri" pitchFamily="34" charset="0"/>
              </a:rPr>
              <a:t>doc. per topic</a:t>
            </a:r>
            <a:endParaRPr lang="ko-KR" altLang="en-US" b="1" dirty="0">
              <a:latin typeface="Calibri" pitchFamily="34" charset="0"/>
              <a:cs typeface="Calibri" pitchFamily="34" charset="0"/>
            </a:endParaRPr>
          </a:p>
        </p:txBody>
      </p:sp>
      <p:grpSp>
        <p:nvGrpSpPr>
          <p:cNvPr id="34" name="그룹 33"/>
          <p:cNvGrpSpPr/>
          <p:nvPr/>
        </p:nvGrpSpPr>
        <p:grpSpPr>
          <a:xfrm>
            <a:off x="2780770" y="4146217"/>
            <a:ext cx="1971347" cy="2405979"/>
            <a:chOff x="2780770" y="4146217"/>
            <a:chExt cx="1971347" cy="2405979"/>
          </a:xfrm>
        </p:grpSpPr>
        <p:sp>
          <p:nvSpPr>
            <p:cNvPr id="26" name="모서리가 둥근 직사각형 25"/>
            <p:cNvSpPr/>
            <p:nvPr/>
          </p:nvSpPr>
          <p:spPr>
            <a:xfrm>
              <a:off x="2814638" y="4146217"/>
              <a:ext cx="1731237" cy="1080120"/>
            </a:xfrm>
            <a:prstGeom prst="roundRect">
              <a:avLst>
                <a:gd name="adj" fmla="val 11786"/>
              </a:avLst>
            </a:prstGeom>
            <a:no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모서리가 둥근 직사각형 26"/>
            <p:cNvSpPr/>
            <p:nvPr/>
          </p:nvSpPr>
          <p:spPr>
            <a:xfrm>
              <a:off x="2780770" y="5475240"/>
              <a:ext cx="1971347" cy="1076956"/>
            </a:xfrm>
            <a:prstGeom prst="roundRect">
              <a:avLst>
                <a:gd name="adj" fmla="val 11786"/>
              </a:avLst>
            </a:prstGeom>
            <a:no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연결선 28"/>
            <p:cNvCxnSpPr>
              <a:stCxn id="26" idx="2"/>
              <a:endCxn id="27" idx="0"/>
            </p:cNvCxnSpPr>
            <p:nvPr/>
          </p:nvCxnSpPr>
          <p:spPr>
            <a:xfrm>
              <a:off x="3680257" y="5226337"/>
              <a:ext cx="86187" cy="248903"/>
            </a:xfrm>
            <a:prstGeom prst="line">
              <a:avLst/>
            </a:prstGeom>
            <a:no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35" name="그룹 34"/>
          <p:cNvGrpSpPr/>
          <p:nvPr/>
        </p:nvGrpSpPr>
        <p:grpSpPr>
          <a:xfrm>
            <a:off x="4808284" y="4146217"/>
            <a:ext cx="3508132" cy="2405979"/>
            <a:chOff x="4808284" y="4146217"/>
            <a:chExt cx="3508132" cy="2405979"/>
          </a:xfrm>
        </p:grpSpPr>
        <p:sp>
          <p:nvSpPr>
            <p:cNvPr id="22" name="모서리가 둥근 직사각형 21"/>
            <p:cNvSpPr/>
            <p:nvPr/>
          </p:nvSpPr>
          <p:spPr>
            <a:xfrm>
              <a:off x="4808284" y="4146217"/>
              <a:ext cx="1731237" cy="1080120"/>
            </a:xfrm>
            <a:prstGeom prst="roundRect">
              <a:avLst>
                <a:gd name="adj" fmla="val 11786"/>
              </a:avLst>
            </a:prstGeom>
            <a:noFill/>
            <a:ln w="127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직사각형 24"/>
            <p:cNvSpPr/>
            <p:nvPr/>
          </p:nvSpPr>
          <p:spPr>
            <a:xfrm>
              <a:off x="5580112" y="5475240"/>
              <a:ext cx="2736304" cy="1076956"/>
            </a:xfrm>
            <a:prstGeom prst="roundRect">
              <a:avLst>
                <a:gd name="adj" fmla="val 11786"/>
              </a:avLst>
            </a:prstGeom>
            <a:noFill/>
            <a:ln w="127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연결선 30"/>
            <p:cNvCxnSpPr>
              <a:stCxn id="22" idx="2"/>
              <a:endCxn id="25" idx="0"/>
            </p:cNvCxnSpPr>
            <p:nvPr/>
          </p:nvCxnSpPr>
          <p:spPr>
            <a:xfrm>
              <a:off x="5673903" y="5226337"/>
              <a:ext cx="1274361" cy="248903"/>
            </a:xfrm>
            <a:prstGeom prst="line">
              <a:avLst/>
            </a:prstGeom>
            <a:noFill/>
            <a:ln w="127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8" name="그룹 27"/>
          <p:cNvGrpSpPr/>
          <p:nvPr/>
        </p:nvGrpSpPr>
        <p:grpSpPr>
          <a:xfrm>
            <a:off x="2708833" y="4089756"/>
            <a:ext cx="5184226" cy="2640606"/>
            <a:chOff x="2708833" y="4089756"/>
            <a:chExt cx="5184226" cy="2640606"/>
          </a:xfrm>
        </p:grpSpPr>
        <p:sp>
          <p:nvSpPr>
            <p:cNvPr id="32" name="아래쪽 화살표 31"/>
            <p:cNvSpPr/>
            <p:nvPr/>
          </p:nvSpPr>
          <p:spPr>
            <a:xfrm rot="19092008">
              <a:off x="3559733" y="5359756"/>
              <a:ext cx="241048" cy="739825"/>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33" name="아래쪽 화살표 32"/>
            <p:cNvSpPr/>
            <p:nvPr/>
          </p:nvSpPr>
          <p:spPr>
            <a:xfrm rot="19092008">
              <a:off x="2708833" y="5359756"/>
              <a:ext cx="241048" cy="739825"/>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36" name="아래쪽 화살표 35"/>
            <p:cNvSpPr/>
            <p:nvPr/>
          </p:nvSpPr>
          <p:spPr>
            <a:xfrm rot="19092008">
              <a:off x="2708833" y="4089756"/>
              <a:ext cx="241048" cy="739825"/>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37" name="아래쪽 화살표 36"/>
            <p:cNvSpPr/>
            <p:nvPr/>
          </p:nvSpPr>
          <p:spPr>
            <a:xfrm rot="13083688">
              <a:off x="7260687" y="6303724"/>
              <a:ext cx="241048" cy="426637"/>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38" name="아래쪽 화살표 37"/>
            <p:cNvSpPr/>
            <p:nvPr/>
          </p:nvSpPr>
          <p:spPr>
            <a:xfrm rot="13083688">
              <a:off x="5461548" y="6303725"/>
              <a:ext cx="241048" cy="426637"/>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cxnSp>
          <p:nvCxnSpPr>
            <p:cNvPr id="24" name="직선 연결선 23"/>
            <p:cNvCxnSpPr/>
            <p:nvPr/>
          </p:nvCxnSpPr>
          <p:spPr>
            <a:xfrm>
              <a:off x="3145667" y="4805715"/>
              <a:ext cx="3261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3145667" y="6122049"/>
              <a:ext cx="3261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4039970" y="6122049"/>
              <a:ext cx="3261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5788384" y="6393354"/>
              <a:ext cx="3261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a:off x="7566942" y="6393354"/>
              <a:ext cx="3261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smtClean="0"/>
              <a:t>Generative probabilistic </a:t>
            </a:r>
            <a:r>
              <a:rPr lang="en-US" altLang="ko-KR" dirty="0"/>
              <a:t>model </a:t>
            </a:r>
            <a:r>
              <a:rPr lang="en-US" altLang="ko-KR" sz="1800" dirty="0" smtClean="0">
                <a:solidFill>
                  <a:schemeClr val="accent6">
                    <a:lumMod val="50000"/>
                  </a:schemeClr>
                </a:solidFill>
              </a:rPr>
              <a:t>[D. </a:t>
            </a:r>
            <a:r>
              <a:rPr lang="en-US" altLang="ko-KR" sz="1800" dirty="0" err="1" smtClean="0">
                <a:solidFill>
                  <a:schemeClr val="accent6">
                    <a:lumMod val="50000"/>
                  </a:schemeClr>
                </a:solidFill>
              </a:rPr>
              <a:t>Blei</a:t>
            </a:r>
            <a:r>
              <a:rPr lang="en-US" altLang="ko-KR" sz="1800" dirty="0" smtClean="0">
                <a:solidFill>
                  <a:schemeClr val="accent6">
                    <a:lumMod val="50000"/>
                  </a:schemeClr>
                </a:solidFill>
              </a:rPr>
              <a:t>, JMLR 2003]</a:t>
            </a:r>
            <a:endParaRPr lang="en-US" altLang="ko-KR" sz="2400" dirty="0">
              <a:solidFill>
                <a:schemeClr val="accent6">
                  <a:lumMod val="50000"/>
                </a:schemeClr>
              </a:solidFill>
            </a:endParaRPr>
          </a:p>
          <a:p>
            <a:pPr lvl="1"/>
            <a:r>
              <a:rPr lang="en-US" altLang="ko-KR" dirty="0" smtClean="0"/>
              <a:t>Documents are represented as random mixtures over latent topics</a:t>
            </a:r>
          </a:p>
          <a:p>
            <a:pPr lvl="1"/>
            <a:r>
              <a:rPr lang="en-US" altLang="ko-KR" dirty="0" smtClean="0"/>
              <a:t>Topics characterized by a distribution over words</a:t>
            </a:r>
          </a:p>
          <a:p>
            <a:pPr lvl="1"/>
            <a:endParaRPr lang="en-US" altLang="ko-KR" sz="1200" dirty="0"/>
          </a:p>
          <a:p>
            <a:r>
              <a:rPr lang="en-US" altLang="ko-KR" dirty="0" smtClean="0"/>
              <a:t>LDA vs. PLSA</a:t>
            </a:r>
          </a:p>
          <a:p>
            <a:pPr lvl="1"/>
            <a:r>
              <a:rPr lang="en-US" altLang="ko-KR" dirty="0" smtClean="0"/>
              <a:t>PLSA: provides no probabilistic model at the level of documents</a:t>
            </a:r>
          </a:p>
          <a:p>
            <a:pPr lvl="1"/>
            <a:r>
              <a:rPr lang="en-US" altLang="ko-KR" dirty="0" smtClean="0"/>
              <a:t>LDA: provides generative model for document (mixture of topics)</a:t>
            </a:r>
          </a:p>
          <a:p>
            <a:endParaRPr lang="en-US" altLang="ko-KR" dirty="0" smtClean="0"/>
          </a:p>
        </p:txBody>
      </p:sp>
      <p:sp>
        <p:nvSpPr>
          <p:cNvPr id="39" name="직사각형 38"/>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5" name="그룹 34"/>
          <p:cNvGrpSpPr/>
          <p:nvPr/>
        </p:nvGrpSpPr>
        <p:grpSpPr>
          <a:xfrm>
            <a:off x="1239536" y="4077072"/>
            <a:ext cx="6624736" cy="2596223"/>
            <a:chOff x="1619672" y="4145145"/>
            <a:chExt cx="6624736" cy="2596223"/>
          </a:xfrm>
        </p:grpSpPr>
        <p:sp>
          <p:nvSpPr>
            <p:cNvPr id="32" name="모서리가 둥근 직사각형 31"/>
            <p:cNvSpPr/>
            <p:nvPr/>
          </p:nvSpPr>
          <p:spPr>
            <a:xfrm>
              <a:off x="1619672" y="4145145"/>
              <a:ext cx="6624736" cy="2596223"/>
            </a:xfrm>
            <a:prstGeom prst="roundRect">
              <a:avLst>
                <a:gd name="adj" fmla="val 4078"/>
              </a:avLst>
            </a:prstGeom>
            <a:solidFill>
              <a:schemeClr val="bg1"/>
            </a:solidFill>
            <a:ln w="9525">
              <a:solidFill>
                <a:schemeClr val="tx1">
                  <a:lumMod val="65000"/>
                  <a:lumOff val="3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7452320" y="5154803"/>
              <a:ext cx="683978" cy="369332"/>
            </a:xfrm>
            <a:prstGeom prst="rect">
              <a:avLst/>
            </a:prstGeom>
          </p:spPr>
          <p:txBody>
            <a:bodyPr wrap="square">
              <a:spAutoFit/>
            </a:bodyPr>
            <a:lstStyle/>
            <a:p>
              <a:r>
                <a:rPr lang="en-US" altLang="ko-KR" dirty="0" smtClean="0">
                  <a:latin typeface="Calibri" pitchFamily="34" charset="0"/>
                  <a:cs typeface="Calibri" pitchFamily="34" charset="0"/>
                </a:rPr>
                <a:t>LDA</a:t>
              </a:r>
              <a:endParaRPr lang="ko-KR" altLang="en-US" dirty="0">
                <a:latin typeface="Calibri" pitchFamily="34" charset="0"/>
                <a:cs typeface="Calibri" pitchFamily="34" charset="0"/>
              </a:endParaRPr>
            </a:p>
          </p:txBody>
        </p:sp>
      </p:grpSp>
      <p:sp>
        <p:nvSpPr>
          <p:cNvPr id="2" name="제목 1"/>
          <p:cNvSpPr>
            <a:spLocks noGrp="1"/>
          </p:cNvSpPr>
          <p:nvPr>
            <p:ph type="title"/>
          </p:nvPr>
        </p:nvSpPr>
        <p:spPr/>
        <p:txBody>
          <a:bodyPr/>
          <a:lstStyle/>
          <a:p>
            <a:r>
              <a:rPr lang="en-US" altLang="ko-KR" dirty="0" smtClean="0"/>
              <a:t>Latent </a:t>
            </a:r>
            <a:r>
              <a:rPr lang="en-US" altLang="ko-KR" dirty="0" err="1" smtClean="0"/>
              <a:t>Dirichlet</a:t>
            </a:r>
            <a:r>
              <a:rPr lang="en-US" altLang="ko-KR" dirty="0" smtClean="0"/>
              <a:t> Allocation (LDA)</a:t>
            </a:r>
            <a:endParaRPr lang="ko-KR" altLang="en-US" dirty="0"/>
          </a:p>
        </p:txBody>
      </p:sp>
      <p:grpSp>
        <p:nvGrpSpPr>
          <p:cNvPr id="5" name="그룹 4"/>
          <p:cNvGrpSpPr/>
          <p:nvPr/>
        </p:nvGrpSpPr>
        <p:grpSpPr>
          <a:xfrm>
            <a:off x="2360380" y="5156057"/>
            <a:ext cx="3525733" cy="1157198"/>
            <a:chOff x="2740516" y="5224130"/>
            <a:chExt cx="3525733" cy="1157198"/>
          </a:xfrm>
        </p:grpSpPr>
        <p:sp>
          <p:nvSpPr>
            <p:cNvPr id="7" name="모서리가 둥근 직사각형 6"/>
            <p:cNvSpPr/>
            <p:nvPr/>
          </p:nvSpPr>
          <p:spPr>
            <a:xfrm>
              <a:off x="2740516" y="5224130"/>
              <a:ext cx="3525733" cy="1157198"/>
            </a:xfrm>
            <a:prstGeom prst="roundRect">
              <a:avLst>
                <a:gd name="adj" fmla="val 7798"/>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3885540" y="5353237"/>
              <a:ext cx="2152183" cy="832146"/>
            </a:xfrm>
            <a:prstGeom prst="roundRect">
              <a:avLst>
                <a:gd name="adj" fmla="val 11061"/>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4166778" y="5548413"/>
              <a:ext cx="432000" cy="432000"/>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smtClean="0">
                  <a:solidFill>
                    <a:schemeClr val="tx1"/>
                  </a:solidFill>
                </a:rPr>
                <a:t>Z</a:t>
              </a:r>
              <a:endParaRPr lang="ko-KR" altLang="en-US" sz="1100" dirty="0">
                <a:solidFill>
                  <a:schemeClr val="tx1"/>
                </a:solidFill>
              </a:endParaRPr>
            </a:p>
          </p:txBody>
        </p:sp>
        <p:sp>
          <p:nvSpPr>
            <p:cNvPr id="12" name="타원 11"/>
            <p:cNvSpPr/>
            <p:nvPr/>
          </p:nvSpPr>
          <p:spPr>
            <a:xfrm>
              <a:off x="5271295" y="5548413"/>
              <a:ext cx="432000" cy="432000"/>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smtClean="0">
                  <a:solidFill>
                    <a:schemeClr val="tx1"/>
                  </a:solidFill>
                </a:rPr>
                <a:t>W</a:t>
              </a:r>
              <a:endParaRPr lang="ko-KR" altLang="en-US" sz="1100" dirty="0">
                <a:solidFill>
                  <a:schemeClr val="tx1"/>
                </a:solidFill>
              </a:endParaRPr>
            </a:p>
          </p:txBody>
        </p:sp>
        <p:sp>
          <p:nvSpPr>
            <p:cNvPr id="13" name="TextBox 12"/>
            <p:cNvSpPr txBox="1"/>
            <p:nvPr/>
          </p:nvSpPr>
          <p:spPr>
            <a:xfrm>
              <a:off x="2786156" y="5224130"/>
              <a:ext cx="1080120" cy="246221"/>
            </a:xfrm>
            <a:prstGeom prst="rect">
              <a:avLst/>
            </a:prstGeom>
            <a:noFill/>
          </p:spPr>
          <p:txBody>
            <a:bodyPr wrap="square" rtlCol="0">
              <a:spAutoFit/>
            </a:bodyPr>
            <a:lstStyle/>
            <a:p>
              <a:r>
                <a:rPr lang="en-US" altLang="ko-KR" sz="1000" b="1" dirty="0" smtClean="0">
                  <a:latin typeface="Calibri" pitchFamily="34" charset="0"/>
                  <a:cs typeface="Calibri" pitchFamily="34" charset="0"/>
                </a:rPr>
                <a:t>Document</a:t>
              </a:r>
              <a:endParaRPr lang="ko-KR" altLang="en-US" sz="1000" b="1" dirty="0">
                <a:latin typeface="Calibri" pitchFamily="34" charset="0"/>
                <a:cs typeface="Calibri" pitchFamily="34" charset="0"/>
              </a:endParaRPr>
            </a:p>
          </p:txBody>
        </p:sp>
        <p:sp>
          <p:nvSpPr>
            <p:cNvPr id="14" name="TextBox 13"/>
            <p:cNvSpPr txBox="1"/>
            <p:nvPr/>
          </p:nvSpPr>
          <p:spPr>
            <a:xfrm>
              <a:off x="3916295" y="5325791"/>
              <a:ext cx="637320" cy="246221"/>
            </a:xfrm>
            <a:prstGeom prst="rect">
              <a:avLst/>
            </a:prstGeom>
            <a:noFill/>
          </p:spPr>
          <p:txBody>
            <a:bodyPr wrap="square" rtlCol="0">
              <a:spAutoFit/>
            </a:bodyPr>
            <a:lstStyle/>
            <a:p>
              <a:r>
                <a:rPr lang="en-US" altLang="ko-KR" sz="1000" b="1" dirty="0" smtClean="0">
                  <a:latin typeface="Calibri" pitchFamily="34" charset="0"/>
                  <a:cs typeface="Calibri" pitchFamily="34" charset="0"/>
                </a:rPr>
                <a:t>Word</a:t>
              </a:r>
              <a:endParaRPr lang="ko-KR" altLang="en-US" sz="1000" b="1" dirty="0">
                <a:latin typeface="Calibri" pitchFamily="34" charset="0"/>
                <a:cs typeface="Calibri" pitchFamily="34" charset="0"/>
              </a:endParaRPr>
            </a:p>
          </p:txBody>
        </p:sp>
        <p:sp>
          <p:nvSpPr>
            <p:cNvPr id="15" name="TextBox 14"/>
            <p:cNvSpPr txBox="1"/>
            <p:nvPr/>
          </p:nvSpPr>
          <p:spPr>
            <a:xfrm>
              <a:off x="2783202" y="6129201"/>
              <a:ext cx="1167171" cy="246221"/>
            </a:xfrm>
            <a:prstGeom prst="rect">
              <a:avLst/>
            </a:prstGeom>
            <a:noFill/>
          </p:spPr>
          <p:txBody>
            <a:bodyPr wrap="square" rtlCol="0">
              <a:spAutoFit/>
            </a:bodyPr>
            <a:lstStyle/>
            <a:p>
              <a:r>
                <a:rPr lang="en-US" altLang="ko-KR" sz="1000" dirty="0" smtClean="0">
                  <a:latin typeface="Calibri" pitchFamily="34" charset="0"/>
                  <a:cs typeface="Calibri" pitchFamily="34" charset="0"/>
                </a:rPr>
                <a:t>M: # of documents</a:t>
              </a:r>
              <a:endParaRPr lang="ko-KR" altLang="en-US" sz="1000" dirty="0">
                <a:latin typeface="Calibri" pitchFamily="34" charset="0"/>
                <a:cs typeface="Calibri" pitchFamily="34" charset="0"/>
              </a:endParaRPr>
            </a:p>
          </p:txBody>
        </p:sp>
        <p:sp>
          <p:nvSpPr>
            <p:cNvPr id="16" name="TextBox 15"/>
            <p:cNvSpPr txBox="1"/>
            <p:nvPr/>
          </p:nvSpPr>
          <p:spPr>
            <a:xfrm>
              <a:off x="4727731" y="5968981"/>
              <a:ext cx="1406821" cy="246221"/>
            </a:xfrm>
            <a:prstGeom prst="rect">
              <a:avLst/>
            </a:prstGeom>
            <a:noFill/>
          </p:spPr>
          <p:txBody>
            <a:bodyPr wrap="square" rtlCol="0">
              <a:spAutoFit/>
            </a:bodyPr>
            <a:lstStyle/>
            <a:p>
              <a:r>
                <a:rPr lang="en-US" altLang="ko-KR" sz="1000" dirty="0" err="1" smtClean="0">
                  <a:latin typeface="Calibri" pitchFamily="34" charset="0"/>
                  <a:cs typeface="Calibri" pitchFamily="34" charset="0"/>
                </a:rPr>
                <a:t>N</a:t>
              </a:r>
              <a:r>
                <a:rPr lang="en-US" altLang="ko-KR" sz="1000" baseline="-25000" dirty="0" err="1" smtClean="0">
                  <a:latin typeface="Calibri" pitchFamily="34" charset="0"/>
                  <a:cs typeface="Calibri" pitchFamily="34" charset="0"/>
                </a:rPr>
                <a:t>d</a:t>
              </a:r>
              <a:r>
                <a:rPr lang="en-US" altLang="ko-KR" sz="1000" dirty="0" smtClean="0">
                  <a:latin typeface="Calibri" pitchFamily="34" charset="0"/>
                  <a:cs typeface="Calibri" pitchFamily="34" charset="0"/>
                </a:rPr>
                <a:t>: # of words in doc d</a:t>
              </a:r>
              <a:endParaRPr lang="ko-KR" altLang="en-US" sz="1000"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8" name="타원 17"/>
                <p:cNvSpPr/>
                <p:nvPr/>
              </p:nvSpPr>
              <p:spPr>
                <a:xfrm>
                  <a:off x="3110216" y="5548413"/>
                  <a:ext cx="432000" cy="432000"/>
                </a:xfrm>
                <a:prstGeom prst="ellipse">
                  <a:avLst/>
                </a:prstGeom>
                <a:solidFill>
                  <a:srgbClr val="6DD9FF"/>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 dirty="0" smtClean="0">
                      <a:solidFill>
                        <a:schemeClr val="tx1"/>
                      </a:solidFill>
                    </a:rPr>
                    <a:t> </a:t>
                  </a:r>
                  <a14:m>
                    <m:oMath xmlns:m="http://schemas.openxmlformats.org/officeDocument/2006/math">
                      <m:r>
                        <a:rPr lang="el-GR" altLang="ko-KR" sz="1100" i="1" dirty="0" smtClean="0">
                          <a:solidFill>
                            <a:schemeClr val="tx1"/>
                          </a:solidFill>
                          <a:latin typeface="Cambria Math"/>
                        </a:rPr>
                        <m:t>𝜃</m:t>
                      </m:r>
                    </m:oMath>
                  </a14:m>
                  <a:endParaRPr lang="ko-KR" altLang="en-US" sz="1100" dirty="0">
                    <a:solidFill>
                      <a:schemeClr val="tx1"/>
                    </a:solidFill>
                  </a:endParaRPr>
                </a:p>
              </p:txBody>
            </p:sp>
          </mc:Choice>
          <mc:Fallback xmlns="">
            <p:sp>
              <p:nvSpPr>
                <p:cNvPr id="18" name="타원 17"/>
                <p:cNvSpPr>
                  <a:spLocks noRot="1" noChangeAspect="1" noMove="1" noResize="1" noEditPoints="1" noAdjustHandles="1" noChangeArrowheads="1" noChangeShapeType="1" noTextEdit="1"/>
                </p:cNvSpPr>
                <p:nvPr/>
              </p:nvSpPr>
              <p:spPr>
                <a:xfrm>
                  <a:off x="3110216" y="5548413"/>
                  <a:ext cx="432000" cy="432000"/>
                </a:xfrm>
                <a:prstGeom prst="ellipse">
                  <a:avLst/>
                </a:prstGeom>
                <a:blipFill rotWithShape="1">
                  <a:blip r:embed="rId3"/>
                  <a:stretch>
                    <a:fillRect/>
                  </a:stretch>
                </a:blipFill>
                <a:ln w="6350">
                  <a:solidFill>
                    <a:srgbClr val="0070C0"/>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p:cxnSp>
          <p:nvCxnSpPr>
            <p:cNvPr id="20" name="직선 연결선 19"/>
            <p:cNvCxnSpPr>
              <a:stCxn id="18" idx="6"/>
              <a:endCxn id="11" idx="2"/>
            </p:cNvCxnSpPr>
            <p:nvPr/>
          </p:nvCxnSpPr>
          <p:spPr>
            <a:xfrm>
              <a:off x="3542216" y="5764413"/>
              <a:ext cx="624562"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직선 연결선 20"/>
            <p:cNvCxnSpPr>
              <a:stCxn id="11" idx="6"/>
              <a:endCxn id="12" idx="2"/>
            </p:cNvCxnSpPr>
            <p:nvPr/>
          </p:nvCxnSpPr>
          <p:spPr>
            <a:xfrm>
              <a:off x="4598778" y="5764413"/>
              <a:ext cx="672517"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30" name="모서리가 둥근 직사각형 29"/>
          <p:cNvSpPr/>
          <p:nvPr/>
        </p:nvSpPr>
        <p:spPr>
          <a:xfrm>
            <a:off x="2244755" y="5026441"/>
            <a:ext cx="4569729" cy="1487155"/>
          </a:xfrm>
          <a:prstGeom prst="roundRect">
            <a:avLst>
              <a:gd name="adj" fmla="val 15418"/>
            </a:avLst>
          </a:prstGeom>
          <a:noFill/>
          <a:ln w="127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6064106" y="5585352"/>
            <a:ext cx="683978" cy="369332"/>
          </a:xfrm>
          <a:prstGeom prst="rect">
            <a:avLst/>
          </a:prstGeom>
        </p:spPr>
        <p:txBody>
          <a:bodyPr wrap="square">
            <a:spAutoFit/>
          </a:bodyPr>
          <a:lstStyle/>
          <a:p>
            <a:r>
              <a:rPr lang="en-US" altLang="ko-KR" dirty="0" smtClean="0">
                <a:latin typeface="Calibri" pitchFamily="34" charset="0"/>
                <a:cs typeface="Calibri" pitchFamily="34" charset="0"/>
              </a:rPr>
              <a:t>PLSA</a:t>
            </a:r>
            <a:endParaRPr lang="ko-KR" altLang="en-US" dirty="0">
              <a:latin typeface="Calibri" pitchFamily="34" charset="0"/>
              <a:cs typeface="Calibri" pitchFamily="34" charset="0"/>
            </a:endParaRPr>
          </a:p>
        </p:txBody>
      </p:sp>
      <p:grpSp>
        <p:nvGrpSpPr>
          <p:cNvPr id="38" name="그룹 37"/>
          <p:cNvGrpSpPr/>
          <p:nvPr/>
        </p:nvGrpSpPr>
        <p:grpSpPr>
          <a:xfrm>
            <a:off x="1576961" y="4153015"/>
            <a:ext cx="4392488" cy="1759325"/>
            <a:chOff x="1957097" y="4221088"/>
            <a:chExt cx="4392488" cy="1759325"/>
          </a:xfrm>
        </p:grpSpPr>
        <p:sp>
          <p:nvSpPr>
            <p:cNvPr id="17" name="타원 16"/>
            <p:cNvSpPr/>
            <p:nvPr/>
          </p:nvSpPr>
          <p:spPr>
            <a:xfrm>
              <a:off x="1957097" y="5548413"/>
              <a:ext cx="432000" cy="432000"/>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rgbClr val="0070C0"/>
                  </a:solidFill>
                </a:rPr>
                <a:t>𝛼</a:t>
              </a:r>
            </a:p>
          </p:txBody>
        </p:sp>
        <p:cxnSp>
          <p:nvCxnSpPr>
            <p:cNvPr id="19" name="직선 연결선 18"/>
            <p:cNvCxnSpPr>
              <a:stCxn id="17" idx="6"/>
              <a:endCxn id="18" idx="2"/>
            </p:cNvCxnSpPr>
            <p:nvPr/>
          </p:nvCxnSpPr>
          <p:spPr>
            <a:xfrm>
              <a:off x="2389097" y="5764413"/>
              <a:ext cx="711071"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2" name="그룹 21"/>
            <p:cNvGrpSpPr/>
            <p:nvPr/>
          </p:nvGrpSpPr>
          <p:grpSpPr>
            <a:xfrm>
              <a:off x="3936557" y="4221088"/>
              <a:ext cx="2413028" cy="1327325"/>
              <a:chOff x="6623468" y="4740058"/>
              <a:chExt cx="2413028" cy="1327325"/>
            </a:xfrm>
          </p:grpSpPr>
          <p:sp>
            <p:nvSpPr>
              <p:cNvPr id="23" name="모서리가 둥근 직사각형 22"/>
              <p:cNvSpPr/>
              <p:nvPr/>
            </p:nvSpPr>
            <p:spPr>
              <a:xfrm>
                <a:off x="7403571" y="4744616"/>
                <a:ext cx="1539856" cy="724414"/>
              </a:xfrm>
              <a:prstGeom prst="roundRect">
                <a:avLst>
                  <a:gd name="adj" fmla="val 9292"/>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 name="타원 23"/>
                  <p:cNvSpPr/>
                  <p:nvPr/>
                </p:nvSpPr>
                <p:spPr>
                  <a:xfrm>
                    <a:off x="7953711" y="4850712"/>
                    <a:ext cx="432000" cy="432000"/>
                  </a:xfrm>
                  <a:prstGeom prst="ellipse">
                    <a:avLst/>
                  </a:prstGeom>
                  <a:solidFill>
                    <a:srgbClr val="F7AFA3"/>
                  </a:solidFill>
                  <a:ln w="6350">
                    <a:solidFill>
                      <a:srgbClr val="E37F7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b="0" i="1" dirty="0" smtClean="0">
                              <a:solidFill>
                                <a:schemeClr val="tx1"/>
                              </a:solidFill>
                              <a:latin typeface="Cambria Math"/>
                            </a:rPr>
                            <m:t> </m:t>
                          </m:r>
                          <m:r>
                            <a:rPr lang="el-GR" altLang="ko-KR" sz="1200" i="1" dirty="0" smtClean="0">
                              <a:solidFill>
                                <a:schemeClr val="tx1"/>
                              </a:solidFill>
                              <a:latin typeface="Cambria Math"/>
                            </a:rPr>
                            <m:t>𝛷</m:t>
                          </m:r>
                        </m:oMath>
                      </m:oMathPara>
                    </a14:m>
                    <a:endParaRPr lang="ko-KR" altLang="en-US" sz="1100" i="1" dirty="0">
                      <a:solidFill>
                        <a:schemeClr val="tx1"/>
                      </a:solidFill>
                    </a:endParaRPr>
                  </a:p>
                </p:txBody>
              </p:sp>
            </mc:Choice>
            <mc:Fallback xmlns="">
              <p:sp>
                <p:nvSpPr>
                  <p:cNvPr id="50" name="타원 49"/>
                  <p:cNvSpPr>
                    <a:spLocks noRot="1" noChangeAspect="1" noMove="1" noResize="1" noEditPoints="1" noAdjustHandles="1" noChangeArrowheads="1" noChangeShapeType="1" noTextEdit="1"/>
                  </p:cNvSpPr>
                  <p:nvPr/>
                </p:nvSpPr>
                <p:spPr>
                  <a:xfrm>
                    <a:off x="7953711" y="4850712"/>
                    <a:ext cx="432000" cy="432000"/>
                  </a:xfrm>
                  <a:prstGeom prst="ellipse">
                    <a:avLst/>
                  </a:prstGeom>
                  <a:blipFill rotWithShape="1">
                    <a:blip r:embed="rId9"/>
                    <a:stretch>
                      <a:fillRect/>
                    </a:stretch>
                  </a:blipFill>
                  <a:ln w="6350">
                    <a:solidFill>
                      <a:srgbClr val="E37F77"/>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p:sp>
            <p:nvSpPr>
              <p:cNvPr id="25" name="TextBox 24"/>
              <p:cNvSpPr txBox="1"/>
              <p:nvPr/>
            </p:nvSpPr>
            <p:spPr>
              <a:xfrm>
                <a:off x="7400417" y="4740058"/>
                <a:ext cx="540060" cy="246221"/>
              </a:xfrm>
              <a:prstGeom prst="rect">
                <a:avLst/>
              </a:prstGeom>
              <a:noFill/>
            </p:spPr>
            <p:txBody>
              <a:bodyPr wrap="square" rtlCol="0">
                <a:spAutoFit/>
              </a:bodyPr>
              <a:lstStyle/>
              <a:p>
                <a:r>
                  <a:rPr lang="en-US" altLang="ko-KR" sz="1000" b="1" dirty="0" smtClean="0">
                    <a:latin typeface="Calibri" pitchFamily="34" charset="0"/>
                    <a:cs typeface="Calibri" pitchFamily="34" charset="0"/>
                  </a:rPr>
                  <a:t>Topic</a:t>
                </a:r>
                <a:endParaRPr lang="ko-KR" altLang="en-US" sz="1000" b="1" dirty="0">
                  <a:latin typeface="Calibri" pitchFamily="34" charset="0"/>
                  <a:cs typeface="Calibri" pitchFamily="34" charset="0"/>
                </a:endParaRPr>
              </a:p>
            </p:txBody>
          </p:sp>
          <p:sp>
            <p:nvSpPr>
              <p:cNvPr id="26" name="TextBox 25"/>
              <p:cNvSpPr txBox="1"/>
              <p:nvPr/>
            </p:nvSpPr>
            <p:spPr>
              <a:xfrm>
                <a:off x="8132971" y="5244414"/>
                <a:ext cx="903525" cy="246221"/>
              </a:xfrm>
              <a:prstGeom prst="rect">
                <a:avLst/>
              </a:prstGeom>
              <a:noFill/>
            </p:spPr>
            <p:txBody>
              <a:bodyPr wrap="square" rtlCol="0">
                <a:spAutoFit/>
              </a:bodyPr>
              <a:lstStyle/>
              <a:p>
                <a:r>
                  <a:rPr lang="en-US" altLang="ko-KR" sz="1000" dirty="0" smtClean="0">
                    <a:latin typeface="Calibri" pitchFamily="34" charset="0"/>
                    <a:cs typeface="Calibri" pitchFamily="34" charset="0"/>
                  </a:rPr>
                  <a:t>K: # of topics</a:t>
                </a:r>
                <a:endParaRPr lang="ko-KR" altLang="en-US" sz="1000" dirty="0">
                  <a:latin typeface="Calibri" pitchFamily="34" charset="0"/>
                  <a:cs typeface="Calibri" pitchFamily="34" charset="0"/>
                </a:endParaRPr>
              </a:p>
            </p:txBody>
          </p:sp>
          <p:sp>
            <p:nvSpPr>
              <p:cNvPr id="27" name="타원 26"/>
              <p:cNvSpPr/>
              <p:nvPr/>
            </p:nvSpPr>
            <p:spPr>
              <a:xfrm>
                <a:off x="6623468" y="4850712"/>
                <a:ext cx="432000" cy="432000"/>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1100" dirty="0">
                    <a:solidFill>
                      <a:srgbClr val="C00000"/>
                    </a:solidFill>
                  </a:rPr>
                  <a:t>β</a:t>
                </a:r>
                <a:endParaRPr lang="ko-KR" altLang="en-US" sz="1100" dirty="0">
                  <a:solidFill>
                    <a:srgbClr val="C00000"/>
                  </a:solidFill>
                </a:endParaRPr>
              </a:p>
            </p:txBody>
          </p:sp>
          <p:cxnSp>
            <p:nvCxnSpPr>
              <p:cNvPr id="28" name="직선 연결선 27"/>
              <p:cNvCxnSpPr>
                <a:stCxn id="27" idx="6"/>
                <a:endCxn id="24" idx="2"/>
              </p:cNvCxnSpPr>
              <p:nvPr/>
            </p:nvCxnSpPr>
            <p:spPr>
              <a:xfrm>
                <a:off x="7055468" y="5066712"/>
                <a:ext cx="898243"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24" idx="4"/>
                <a:endCxn id="12" idx="0"/>
              </p:cNvCxnSpPr>
              <p:nvPr/>
            </p:nvCxnSpPr>
            <p:spPr>
              <a:xfrm flipH="1">
                <a:off x="8164158" y="5282712"/>
                <a:ext cx="5553" cy="784671"/>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1679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1155165" y="1426156"/>
            <a:ext cx="1485398" cy="490676"/>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827981" y="1426156"/>
            <a:ext cx="1485398" cy="490676"/>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492277" y="1426156"/>
            <a:ext cx="1485398" cy="490676"/>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1155165" y="2340054"/>
            <a:ext cx="1485398" cy="490676"/>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3827981" y="2340054"/>
            <a:ext cx="1485398" cy="490676"/>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492277" y="2340054"/>
            <a:ext cx="1485398" cy="490676"/>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t>LDA: Generative Model</a:t>
            </a:r>
            <a:endParaRPr lang="ko-KR" altLang="en-US" dirty="0"/>
          </a:p>
        </p:txBody>
      </p:sp>
      <p:sp>
        <p:nvSpPr>
          <p:cNvPr id="4" name="TextBox 3"/>
          <p:cNvSpPr txBox="1"/>
          <p:nvPr/>
        </p:nvSpPr>
        <p:spPr>
          <a:xfrm>
            <a:off x="1213788" y="1492534"/>
            <a:ext cx="1334787" cy="400110"/>
          </a:xfrm>
          <a:prstGeom prst="rect">
            <a:avLst/>
          </a:prstGeom>
          <a:noFill/>
        </p:spPr>
        <p:txBody>
          <a:bodyPr wrap="square" rtlCol="0">
            <a:spAutoFit/>
          </a:bodyPr>
          <a:lstStyle/>
          <a:p>
            <a:r>
              <a:rPr lang="en-US" altLang="ko-KR" sz="1000" dirty="0" smtClean="0"/>
              <a:t>red blue apple</a:t>
            </a:r>
          </a:p>
          <a:p>
            <a:r>
              <a:rPr lang="en-US" altLang="ko-KR" sz="1000" dirty="0" smtClean="0"/>
              <a:t>book study black</a:t>
            </a:r>
            <a:endParaRPr lang="ko-KR" altLang="en-US" sz="1000" dirty="0"/>
          </a:p>
        </p:txBody>
      </p:sp>
      <p:sp>
        <p:nvSpPr>
          <p:cNvPr id="5" name="TextBox 4"/>
          <p:cNvSpPr txBox="1"/>
          <p:nvPr/>
        </p:nvSpPr>
        <p:spPr>
          <a:xfrm>
            <a:off x="3778592" y="1473872"/>
            <a:ext cx="1440819" cy="400110"/>
          </a:xfrm>
          <a:prstGeom prst="rect">
            <a:avLst/>
          </a:prstGeom>
          <a:noFill/>
        </p:spPr>
        <p:txBody>
          <a:bodyPr wrap="square" rtlCol="0">
            <a:spAutoFit/>
          </a:bodyPr>
          <a:lstStyle/>
          <a:p>
            <a:r>
              <a:rPr lang="en-US" altLang="ko-KR" sz="1000" dirty="0" smtClean="0"/>
              <a:t>grape melon apple</a:t>
            </a:r>
          </a:p>
          <a:p>
            <a:r>
              <a:rPr lang="en-US" altLang="ko-KR" sz="1000" dirty="0" smtClean="0"/>
              <a:t>MS math black white</a:t>
            </a:r>
            <a:endParaRPr lang="ko-KR" altLang="en-US" sz="1000" dirty="0"/>
          </a:p>
        </p:txBody>
      </p:sp>
      <p:sp>
        <p:nvSpPr>
          <p:cNvPr id="6" name="TextBox 5"/>
          <p:cNvSpPr txBox="1"/>
          <p:nvPr/>
        </p:nvSpPr>
        <p:spPr>
          <a:xfrm>
            <a:off x="6478892" y="1492534"/>
            <a:ext cx="1395484" cy="400110"/>
          </a:xfrm>
          <a:prstGeom prst="rect">
            <a:avLst/>
          </a:prstGeom>
          <a:noFill/>
        </p:spPr>
        <p:txBody>
          <a:bodyPr wrap="square" rtlCol="0">
            <a:spAutoFit/>
          </a:bodyPr>
          <a:lstStyle/>
          <a:p>
            <a:r>
              <a:rPr lang="en-US" altLang="ko-KR" sz="1000" dirty="0" smtClean="0"/>
              <a:t>EA GE apple</a:t>
            </a:r>
          </a:p>
          <a:p>
            <a:r>
              <a:rPr lang="en-US" altLang="ko-KR" sz="1000" dirty="0" smtClean="0"/>
              <a:t>MS science pink</a:t>
            </a:r>
            <a:endParaRPr lang="ko-KR" altLang="en-US" sz="1000" dirty="0"/>
          </a:p>
        </p:txBody>
      </p:sp>
      <p:sp>
        <p:nvSpPr>
          <p:cNvPr id="7" name="TextBox 6"/>
          <p:cNvSpPr txBox="1"/>
          <p:nvPr/>
        </p:nvSpPr>
        <p:spPr>
          <a:xfrm>
            <a:off x="1213788" y="2374030"/>
            <a:ext cx="1334787" cy="400110"/>
          </a:xfrm>
          <a:prstGeom prst="rect">
            <a:avLst/>
          </a:prstGeom>
          <a:noFill/>
        </p:spPr>
        <p:txBody>
          <a:bodyPr wrap="square" rtlCol="0">
            <a:spAutoFit/>
          </a:bodyPr>
          <a:lstStyle/>
          <a:p>
            <a:r>
              <a:rPr lang="en-US" altLang="ko-KR" sz="1000" dirty="0" smtClean="0"/>
              <a:t>color </a:t>
            </a:r>
            <a:r>
              <a:rPr lang="en-US" altLang="ko-KR" sz="1000" dirty="0" err="1" smtClean="0"/>
              <a:t>color</a:t>
            </a:r>
            <a:r>
              <a:rPr lang="en-US" altLang="ko-KR" sz="1000" dirty="0" smtClean="0"/>
              <a:t> fruit</a:t>
            </a:r>
          </a:p>
          <a:p>
            <a:r>
              <a:rPr lang="en-US" altLang="ko-KR" sz="1000" dirty="0"/>
              <a:t>school </a:t>
            </a:r>
            <a:r>
              <a:rPr lang="en-US" altLang="ko-KR" sz="1000" dirty="0" err="1" smtClean="0"/>
              <a:t>school</a:t>
            </a:r>
            <a:r>
              <a:rPr lang="en-US" altLang="ko-KR" sz="1000" dirty="0" smtClean="0"/>
              <a:t> color</a:t>
            </a:r>
            <a:endParaRPr lang="ko-KR" altLang="en-US" sz="1000" dirty="0"/>
          </a:p>
        </p:txBody>
      </p:sp>
      <p:sp>
        <p:nvSpPr>
          <p:cNvPr id="8" name="TextBox 7"/>
          <p:cNvSpPr txBox="1"/>
          <p:nvPr/>
        </p:nvSpPr>
        <p:spPr>
          <a:xfrm>
            <a:off x="3860592" y="2319776"/>
            <a:ext cx="1224795" cy="553998"/>
          </a:xfrm>
          <a:prstGeom prst="rect">
            <a:avLst/>
          </a:prstGeom>
          <a:noFill/>
        </p:spPr>
        <p:txBody>
          <a:bodyPr wrap="square" rtlCol="0">
            <a:spAutoFit/>
          </a:bodyPr>
          <a:lstStyle/>
          <a:p>
            <a:r>
              <a:rPr lang="en-US" altLang="ko-KR" sz="1000" dirty="0" smtClean="0"/>
              <a:t>fruit </a:t>
            </a:r>
            <a:r>
              <a:rPr lang="en-US" altLang="ko-KR" sz="1000" dirty="0" err="1" smtClean="0"/>
              <a:t>fruit</a:t>
            </a:r>
            <a:r>
              <a:rPr lang="en-US" altLang="ko-KR" sz="1000" dirty="0" smtClean="0"/>
              <a:t> </a:t>
            </a:r>
            <a:r>
              <a:rPr lang="en-US" altLang="ko-KR" sz="1000" dirty="0" err="1" smtClean="0"/>
              <a:t>fruit</a:t>
            </a:r>
            <a:endParaRPr lang="en-US" altLang="ko-KR" sz="1000" dirty="0" smtClean="0"/>
          </a:p>
          <a:p>
            <a:r>
              <a:rPr lang="en-US" altLang="ko-KR" sz="1000" dirty="0" smtClean="0"/>
              <a:t>company school color </a:t>
            </a:r>
            <a:r>
              <a:rPr lang="en-US" altLang="ko-KR" sz="1000" dirty="0" err="1" smtClean="0"/>
              <a:t>color</a:t>
            </a:r>
            <a:endParaRPr lang="ko-KR" altLang="en-US" sz="1000" dirty="0"/>
          </a:p>
        </p:txBody>
      </p:sp>
      <p:sp>
        <p:nvSpPr>
          <p:cNvPr id="9" name="TextBox 8"/>
          <p:cNvSpPr txBox="1"/>
          <p:nvPr/>
        </p:nvSpPr>
        <p:spPr>
          <a:xfrm>
            <a:off x="6450899" y="2301114"/>
            <a:ext cx="1477484" cy="553998"/>
          </a:xfrm>
          <a:prstGeom prst="rect">
            <a:avLst/>
          </a:prstGeom>
          <a:noFill/>
        </p:spPr>
        <p:txBody>
          <a:bodyPr wrap="square" rtlCol="0">
            <a:spAutoFit/>
          </a:bodyPr>
          <a:lstStyle/>
          <a:p>
            <a:r>
              <a:rPr lang="en-US" altLang="ko-KR" sz="1000" dirty="0" smtClean="0"/>
              <a:t>company </a:t>
            </a:r>
            <a:r>
              <a:rPr lang="en-US" altLang="ko-KR" sz="1000" dirty="0" err="1" smtClean="0"/>
              <a:t>company</a:t>
            </a:r>
            <a:endParaRPr lang="en-US" altLang="ko-KR" sz="1000" dirty="0" smtClean="0"/>
          </a:p>
          <a:p>
            <a:r>
              <a:rPr lang="en-US" altLang="ko-KR" sz="1000" dirty="0" smtClean="0"/>
              <a:t>company</a:t>
            </a:r>
          </a:p>
          <a:p>
            <a:r>
              <a:rPr lang="en-US" altLang="ko-KR" sz="1000" dirty="0" smtClean="0"/>
              <a:t>company school color</a:t>
            </a:r>
            <a:endParaRPr lang="ko-KR" altLang="en-US" sz="1000" dirty="0"/>
          </a:p>
        </p:txBody>
      </p:sp>
      <p:sp>
        <p:nvSpPr>
          <p:cNvPr id="16" name="TextBox 15"/>
          <p:cNvSpPr txBox="1"/>
          <p:nvPr/>
        </p:nvSpPr>
        <p:spPr>
          <a:xfrm>
            <a:off x="1556336" y="1158345"/>
            <a:ext cx="639400" cy="307777"/>
          </a:xfrm>
          <a:prstGeom prst="rect">
            <a:avLst/>
          </a:prstGeom>
          <a:noFill/>
        </p:spPr>
        <p:txBody>
          <a:bodyPr wrap="square" rtlCol="0">
            <a:spAutoFit/>
          </a:bodyPr>
          <a:lstStyle/>
          <a:p>
            <a:r>
              <a:rPr lang="en-US" altLang="ko-KR" sz="1400" dirty="0" smtClean="0">
                <a:latin typeface="Calibri" pitchFamily="34" charset="0"/>
                <a:cs typeface="Calibri" pitchFamily="34" charset="0"/>
              </a:rPr>
              <a:t>words</a:t>
            </a:r>
            <a:endParaRPr lang="ko-KR" altLang="en-US" sz="1400" dirty="0">
              <a:latin typeface="Calibri" pitchFamily="34" charset="0"/>
              <a:cs typeface="Calibri" pitchFamily="34" charset="0"/>
            </a:endParaRPr>
          </a:p>
        </p:txBody>
      </p:sp>
      <p:sp>
        <p:nvSpPr>
          <p:cNvPr id="17" name="TextBox 16"/>
          <p:cNvSpPr txBox="1"/>
          <p:nvPr/>
        </p:nvSpPr>
        <p:spPr>
          <a:xfrm>
            <a:off x="1557806" y="2041103"/>
            <a:ext cx="709938" cy="307777"/>
          </a:xfrm>
          <a:prstGeom prst="rect">
            <a:avLst/>
          </a:prstGeom>
          <a:noFill/>
        </p:spPr>
        <p:txBody>
          <a:bodyPr wrap="square" rtlCol="0">
            <a:spAutoFit/>
          </a:bodyPr>
          <a:lstStyle/>
          <a:p>
            <a:r>
              <a:rPr lang="en-US" altLang="ko-KR" sz="1400" dirty="0" smtClean="0">
                <a:latin typeface="Calibri" pitchFamily="34" charset="0"/>
                <a:cs typeface="Calibri" pitchFamily="34" charset="0"/>
              </a:rPr>
              <a:t>topics</a:t>
            </a:r>
            <a:endParaRPr lang="ko-KR" altLang="en-US" sz="1400" dirty="0">
              <a:latin typeface="Calibri" pitchFamily="34" charset="0"/>
              <a:cs typeface="Calibri" pitchFamily="34" charset="0"/>
            </a:endParaRPr>
          </a:p>
        </p:txBody>
      </p:sp>
      <p:sp>
        <p:nvSpPr>
          <p:cNvPr id="22" name="모서리가 둥근 직사각형 21"/>
          <p:cNvSpPr/>
          <p:nvPr/>
        </p:nvSpPr>
        <p:spPr>
          <a:xfrm>
            <a:off x="1040766" y="1110343"/>
            <a:ext cx="1731236" cy="1866836"/>
          </a:xfrm>
          <a:prstGeom prst="roundRect">
            <a:avLst>
              <a:gd name="adj" fmla="val 11786"/>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모서리가 둥근 직사각형 28"/>
          <p:cNvSpPr/>
          <p:nvPr/>
        </p:nvSpPr>
        <p:spPr>
          <a:xfrm>
            <a:off x="3699180" y="1110343"/>
            <a:ext cx="1731236" cy="1866836"/>
          </a:xfrm>
          <a:prstGeom prst="roundRect">
            <a:avLst>
              <a:gd name="adj" fmla="val 11786"/>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모서리가 둥근 직사각형 29"/>
          <p:cNvSpPr/>
          <p:nvPr/>
        </p:nvSpPr>
        <p:spPr>
          <a:xfrm>
            <a:off x="6377066" y="1110343"/>
            <a:ext cx="1731236" cy="1866836"/>
          </a:xfrm>
          <a:prstGeom prst="roundRect">
            <a:avLst>
              <a:gd name="adj" fmla="val 11786"/>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1" name="차트 30"/>
          <p:cNvGraphicFramePr/>
          <p:nvPr>
            <p:extLst>
              <p:ext uri="{D42A27DB-BD31-4B8C-83A1-F6EECF244321}">
                <p14:modId xmlns:p14="http://schemas.microsoft.com/office/powerpoint/2010/main" val="3909879263"/>
              </p:ext>
            </p:extLst>
          </p:nvPr>
        </p:nvGraphicFramePr>
        <p:xfrm>
          <a:off x="1115616" y="3140968"/>
          <a:ext cx="1603469" cy="11951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차트 31"/>
          <p:cNvGraphicFramePr/>
          <p:nvPr>
            <p:extLst>
              <p:ext uri="{D42A27DB-BD31-4B8C-83A1-F6EECF244321}">
                <p14:modId xmlns:p14="http://schemas.microsoft.com/office/powerpoint/2010/main" val="2635151067"/>
              </p:ext>
            </p:extLst>
          </p:nvPr>
        </p:nvGraphicFramePr>
        <p:xfrm>
          <a:off x="3774030" y="3140968"/>
          <a:ext cx="1603469" cy="11951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차트 32"/>
          <p:cNvGraphicFramePr/>
          <p:nvPr>
            <p:extLst>
              <p:ext uri="{D42A27DB-BD31-4B8C-83A1-F6EECF244321}">
                <p14:modId xmlns:p14="http://schemas.microsoft.com/office/powerpoint/2010/main" val="4162932168"/>
              </p:ext>
            </p:extLst>
          </p:nvPr>
        </p:nvGraphicFramePr>
        <p:xfrm>
          <a:off x="6454555" y="3156744"/>
          <a:ext cx="1603469" cy="11951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차트 33"/>
          <p:cNvGraphicFramePr/>
          <p:nvPr>
            <p:extLst>
              <p:ext uri="{D42A27DB-BD31-4B8C-83A1-F6EECF244321}">
                <p14:modId xmlns:p14="http://schemas.microsoft.com/office/powerpoint/2010/main" val="1965324278"/>
              </p:ext>
            </p:extLst>
          </p:nvPr>
        </p:nvGraphicFramePr>
        <p:xfrm>
          <a:off x="228651" y="4979268"/>
          <a:ext cx="1463029" cy="13123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차트 34"/>
          <p:cNvGraphicFramePr/>
          <p:nvPr>
            <p:extLst>
              <p:ext uri="{D42A27DB-BD31-4B8C-83A1-F6EECF244321}">
                <p14:modId xmlns:p14="http://schemas.microsoft.com/office/powerpoint/2010/main" val="2293870252"/>
              </p:ext>
            </p:extLst>
          </p:nvPr>
        </p:nvGraphicFramePr>
        <p:xfrm>
          <a:off x="1960662" y="4979268"/>
          <a:ext cx="1463029" cy="1312363"/>
        </p:xfrm>
        <a:graphic>
          <a:graphicData uri="http://schemas.openxmlformats.org/drawingml/2006/chart">
            <c:chart xmlns:c="http://schemas.openxmlformats.org/drawingml/2006/chart" xmlns:r="http://schemas.openxmlformats.org/officeDocument/2006/relationships" r:id="rId7"/>
          </a:graphicData>
        </a:graphic>
      </p:graphicFrame>
      <p:grpSp>
        <p:nvGrpSpPr>
          <p:cNvPr id="86" name="그룹 85"/>
          <p:cNvGrpSpPr/>
          <p:nvPr/>
        </p:nvGrpSpPr>
        <p:grpSpPr>
          <a:xfrm>
            <a:off x="3779912" y="5224130"/>
            <a:ext cx="4309152" cy="1157198"/>
            <a:chOff x="4643017" y="5584170"/>
            <a:chExt cx="4309152" cy="1157198"/>
          </a:xfrm>
        </p:grpSpPr>
        <p:sp>
          <p:nvSpPr>
            <p:cNvPr id="56" name="모서리가 둥근 직사각형 55"/>
            <p:cNvSpPr/>
            <p:nvPr/>
          </p:nvSpPr>
          <p:spPr>
            <a:xfrm>
              <a:off x="5426436" y="5584170"/>
              <a:ext cx="3525733" cy="1157198"/>
            </a:xfrm>
            <a:prstGeom prst="roundRect">
              <a:avLst>
                <a:gd name="adj" fmla="val 7798"/>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모서리가 둥근 직사각형 73"/>
            <p:cNvSpPr/>
            <p:nvPr/>
          </p:nvSpPr>
          <p:spPr>
            <a:xfrm>
              <a:off x="6571460" y="5713277"/>
              <a:ext cx="2152183" cy="832146"/>
            </a:xfrm>
            <a:prstGeom prst="roundRect">
              <a:avLst>
                <a:gd name="adj" fmla="val 11061"/>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p:cNvSpPr/>
            <p:nvPr/>
          </p:nvSpPr>
          <p:spPr>
            <a:xfrm>
              <a:off x="6852698" y="5908453"/>
              <a:ext cx="432000" cy="432000"/>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smtClean="0">
                  <a:solidFill>
                    <a:schemeClr val="tx1"/>
                  </a:solidFill>
                </a:rPr>
                <a:t>Z</a:t>
              </a:r>
              <a:endParaRPr lang="ko-KR" altLang="en-US" sz="1100" dirty="0">
                <a:solidFill>
                  <a:schemeClr val="tx1"/>
                </a:solidFill>
              </a:endParaRPr>
            </a:p>
          </p:txBody>
        </p:sp>
        <p:sp>
          <p:nvSpPr>
            <p:cNvPr id="39" name="타원 38"/>
            <p:cNvSpPr/>
            <p:nvPr/>
          </p:nvSpPr>
          <p:spPr>
            <a:xfrm>
              <a:off x="7957215" y="5908453"/>
              <a:ext cx="432000" cy="432000"/>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smtClean="0">
                  <a:solidFill>
                    <a:schemeClr val="tx1"/>
                  </a:solidFill>
                </a:rPr>
                <a:t>W</a:t>
              </a:r>
              <a:endParaRPr lang="ko-KR" altLang="en-US" sz="1100" dirty="0">
                <a:solidFill>
                  <a:schemeClr val="tx1"/>
                </a:solidFill>
              </a:endParaRPr>
            </a:p>
          </p:txBody>
        </p:sp>
        <p:sp>
          <p:nvSpPr>
            <p:cNvPr id="40" name="TextBox 39"/>
            <p:cNvSpPr txBox="1"/>
            <p:nvPr/>
          </p:nvSpPr>
          <p:spPr>
            <a:xfrm>
              <a:off x="5472076" y="5584170"/>
              <a:ext cx="1080120" cy="246221"/>
            </a:xfrm>
            <a:prstGeom prst="rect">
              <a:avLst/>
            </a:prstGeom>
            <a:noFill/>
          </p:spPr>
          <p:txBody>
            <a:bodyPr wrap="square" rtlCol="0">
              <a:spAutoFit/>
            </a:bodyPr>
            <a:lstStyle/>
            <a:p>
              <a:r>
                <a:rPr lang="en-US" altLang="ko-KR" sz="1000" b="1" dirty="0" smtClean="0">
                  <a:latin typeface="Calibri" pitchFamily="34" charset="0"/>
                  <a:cs typeface="Calibri" pitchFamily="34" charset="0"/>
                </a:rPr>
                <a:t>Document</a:t>
              </a:r>
              <a:endParaRPr lang="ko-KR" altLang="en-US" sz="1000" b="1" dirty="0">
                <a:latin typeface="Calibri" pitchFamily="34" charset="0"/>
                <a:cs typeface="Calibri" pitchFamily="34" charset="0"/>
              </a:endParaRPr>
            </a:p>
          </p:txBody>
        </p:sp>
        <p:sp>
          <p:nvSpPr>
            <p:cNvPr id="41" name="TextBox 40"/>
            <p:cNvSpPr txBox="1"/>
            <p:nvPr/>
          </p:nvSpPr>
          <p:spPr>
            <a:xfrm>
              <a:off x="6602215" y="5685831"/>
              <a:ext cx="637320" cy="246221"/>
            </a:xfrm>
            <a:prstGeom prst="rect">
              <a:avLst/>
            </a:prstGeom>
            <a:noFill/>
          </p:spPr>
          <p:txBody>
            <a:bodyPr wrap="square" rtlCol="0">
              <a:spAutoFit/>
            </a:bodyPr>
            <a:lstStyle/>
            <a:p>
              <a:r>
                <a:rPr lang="en-US" altLang="ko-KR" sz="1000" b="1" dirty="0" smtClean="0">
                  <a:latin typeface="Calibri" pitchFamily="34" charset="0"/>
                  <a:cs typeface="Calibri" pitchFamily="34" charset="0"/>
                </a:rPr>
                <a:t>Word</a:t>
              </a:r>
              <a:endParaRPr lang="ko-KR" altLang="en-US" sz="1000" b="1" dirty="0">
                <a:latin typeface="Calibri" pitchFamily="34" charset="0"/>
                <a:cs typeface="Calibri" pitchFamily="34" charset="0"/>
              </a:endParaRPr>
            </a:p>
          </p:txBody>
        </p:sp>
        <p:sp>
          <p:nvSpPr>
            <p:cNvPr id="42" name="TextBox 41"/>
            <p:cNvSpPr txBox="1"/>
            <p:nvPr/>
          </p:nvSpPr>
          <p:spPr>
            <a:xfrm>
              <a:off x="5469122" y="6489241"/>
              <a:ext cx="1167171" cy="246221"/>
            </a:xfrm>
            <a:prstGeom prst="rect">
              <a:avLst/>
            </a:prstGeom>
            <a:noFill/>
          </p:spPr>
          <p:txBody>
            <a:bodyPr wrap="square" rtlCol="0">
              <a:spAutoFit/>
            </a:bodyPr>
            <a:lstStyle/>
            <a:p>
              <a:r>
                <a:rPr lang="en-US" altLang="ko-KR" sz="1000" dirty="0" smtClean="0">
                  <a:latin typeface="Calibri" pitchFamily="34" charset="0"/>
                  <a:cs typeface="Calibri" pitchFamily="34" charset="0"/>
                </a:rPr>
                <a:t>M: # of documents</a:t>
              </a:r>
              <a:endParaRPr lang="ko-KR" altLang="en-US" sz="1000" dirty="0">
                <a:latin typeface="Calibri" pitchFamily="34" charset="0"/>
                <a:cs typeface="Calibri" pitchFamily="34" charset="0"/>
              </a:endParaRPr>
            </a:p>
          </p:txBody>
        </p:sp>
        <p:sp>
          <p:nvSpPr>
            <p:cNvPr id="43" name="TextBox 42"/>
            <p:cNvSpPr txBox="1"/>
            <p:nvPr/>
          </p:nvSpPr>
          <p:spPr>
            <a:xfrm>
              <a:off x="7413651" y="6329021"/>
              <a:ext cx="1406821" cy="246221"/>
            </a:xfrm>
            <a:prstGeom prst="rect">
              <a:avLst/>
            </a:prstGeom>
            <a:noFill/>
          </p:spPr>
          <p:txBody>
            <a:bodyPr wrap="square" rtlCol="0">
              <a:spAutoFit/>
            </a:bodyPr>
            <a:lstStyle/>
            <a:p>
              <a:r>
                <a:rPr lang="en-US" altLang="ko-KR" sz="1000" dirty="0" err="1" smtClean="0">
                  <a:latin typeface="Calibri" pitchFamily="34" charset="0"/>
                  <a:cs typeface="Calibri" pitchFamily="34" charset="0"/>
                </a:rPr>
                <a:t>N</a:t>
              </a:r>
              <a:r>
                <a:rPr lang="en-US" altLang="ko-KR" sz="1000" baseline="-25000" dirty="0" err="1" smtClean="0">
                  <a:latin typeface="Calibri" pitchFamily="34" charset="0"/>
                  <a:cs typeface="Calibri" pitchFamily="34" charset="0"/>
                </a:rPr>
                <a:t>d</a:t>
              </a:r>
              <a:r>
                <a:rPr lang="en-US" altLang="ko-KR" sz="1000" dirty="0" smtClean="0">
                  <a:latin typeface="Calibri" pitchFamily="34" charset="0"/>
                  <a:cs typeface="Calibri" pitchFamily="34" charset="0"/>
                </a:rPr>
                <a:t>: # of words in doc d</a:t>
              </a:r>
              <a:endParaRPr lang="ko-KR" altLang="en-US" sz="1000" dirty="0">
                <a:latin typeface="Calibri" pitchFamily="34" charset="0"/>
                <a:cs typeface="Calibri" pitchFamily="34" charset="0"/>
              </a:endParaRPr>
            </a:p>
          </p:txBody>
        </p:sp>
        <p:sp>
          <p:nvSpPr>
            <p:cNvPr id="44" name="타원 43"/>
            <p:cNvSpPr/>
            <p:nvPr/>
          </p:nvSpPr>
          <p:spPr>
            <a:xfrm>
              <a:off x="4643017" y="5908453"/>
              <a:ext cx="432000" cy="432000"/>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rgbClr val="0070C0"/>
                  </a:solidFill>
                </a:rPr>
                <a:t>𝛼</a:t>
              </a:r>
            </a:p>
          </p:txBody>
        </p:sp>
        <mc:AlternateContent xmlns:mc="http://schemas.openxmlformats.org/markup-compatibility/2006" xmlns:a14="http://schemas.microsoft.com/office/drawing/2010/main">
          <mc:Choice Requires="a14">
            <p:sp>
              <p:nvSpPr>
                <p:cNvPr id="45" name="타원 44"/>
                <p:cNvSpPr/>
                <p:nvPr/>
              </p:nvSpPr>
              <p:spPr>
                <a:xfrm>
                  <a:off x="5796136" y="5908453"/>
                  <a:ext cx="432000" cy="432000"/>
                </a:xfrm>
                <a:prstGeom prst="ellipse">
                  <a:avLst/>
                </a:prstGeom>
                <a:solidFill>
                  <a:srgbClr val="6DD9FF"/>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 dirty="0" smtClean="0">
                      <a:solidFill>
                        <a:schemeClr val="tx1"/>
                      </a:solidFill>
                    </a:rPr>
                    <a:t> </a:t>
                  </a:r>
                  <a14:m>
                    <m:oMath xmlns:m="http://schemas.openxmlformats.org/officeDocument/2006/math">
                      <m:r>
                        <a:rPr lang="el-GR" altLang="ko-KR" sz="1100" i="1" dirty="0" smtClean="0">
                          <a:solidFill>
                            <a:schemeClr val="tx1"/>
                          </a:solidFill>
                          <a:latin typeface="Cambria Math"/>
                        </a:rPr>
                        <m:t>𝜃</m:t>
                      </m:r>
                    </m:oMath>
                  </a14:m>
                  <a:endParaRPr lang="ko-KR" altLang="en-US" sz="1100" dirty="0">
                    <a:solidFill>
                      <a:schemeClr val="tx1"/>
                    </a:solidFill>
                  </a:endParaRPr>
                </a:p>
              </p:txBody>
            </p:sp>
          </mc:Choice>
          <mc:Fallback xmlns="">
            <p:sp>
              <p:nvSpPr>
                <p:cNvPr id="45" name="타원 44"/>
                <p:cNvSpPr>
                  <a:spLocks noRot="1" noChangeAspect="1" noMove="1" noResize="1" noEditPoints="1" noAdjustHandles="1" noChangeArrowheads="1" noChangeShapeType="1" noTextEdit="1"/>
                </p:cNvSpPr>
                <p:nvPr/>
              </p:nvSpPr>
              <p:spPr>
                <a:xfrm>
                  <a:off x="5796136" y="5908453"/>
                  <a:ext cx="432000" cy="432000"/>
                </a:xfrm>
                <a:prstGeom prst="ellipse">
                  <a:avLst/>
                </a:prstGeom>
                <a:blipFill rotWithShape="1">
                  <a:blip r:embed="rId8"/>
                  <a:stretch>
                    <a:fillRect/>
                  </a:stretch>
                </a:blipFill>
                <a:ln w="6350">
                  <a:solidFill>
                    <a:srgbClr val="0070C0"/>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p:cxnSp>
          <p:nvCxnSpPr>
            <p:cNvPr id="46" name="직선 연결선 45"/>
            <p:cNvCxnSpPr>
              <a:stCxn id="44" idx="6"/>
              <a:endCxn id="45" idx="2"/>
            </p:cNvCxnSpPr>
            <p:nvPr/>
          </p:nvCxnSpPr>
          <p:spPr>
            <a:xfrm>
              <a:off x="5075017" y="6124453"/>
              <a:ext cx="721119"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직선 연결선 46"/>
            <p:cNvCxnSpPr>
              <a:stCxn id="45" idx="6"/>
              <a:endCxn id="38" idx="2"/>
            </p:cNvCxnSpPr>
            <p:nvPr/>
          </p:nvCxnSpPr>
          <p:spPr>
            <a:xfrm>
              <a:off x="6228136" y="6124453"/>
              <a:ext cx="624562"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8" name="직선 연결선 47"/>
            <p:cNvCxnSpPr>
              <a:stCxn id="38" idx="6"/>
              <a:endCxn id="39" idx="2"/>
            </p:cNvCxnSpPr>
            <p:nvPr/>
          </p:nvCxnSpPr>
          <p:spPr>
            <a:xfrm>
              <a:off x="7284698" y="6124453"/>
              <a:ext cx="672517"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5" name="그룹 84"/>
          <p:cNvGrpSpPr/>
          <p:nvPr/>
        </p:nvGrpSpPr>
        <p:grpSpPr>
          <a:xfrm>
            <a:off x="5759372" y="4380018"/>
            <a:ext cx="2413028" cy="1240403"/>
            <a:chOff x="6623468" y="4740058"/>
            <a:chExt cx="2413028" cy="1240403"/>
          </a:xfrm>
        </p:grpSpPr>
        <p:sp>
          <p:nvSpPr>
            <p:cNvPr id="78" name="모서리가 둥근 직사각형 77"/>
            <p:cNvSpPr/>
            <p:nvPr/>
          </p:nvSpPr>
          <p:spPr>
            <a:xfrm>
              <a:off x="7403571" y="4744616"/>
              <a:ext cx="1539856" cy="724414"/>
            </a:xfrm>
            <a:prstGeom prst="roundRect">
              <a:avLst>
                <a:gd name="adj" fmla="val 9292"/>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0" name="타원 49"/>
                <p:cNvSpPr/>
                <p:nvPr/>
              </p:nvSpPr>
              <p:spPr>
                <a:xfrm>
                  <a:off x="7953711" y="4850712"/>
                  <a:ext cx="432000" cy="432000"/>
                </a:xfrm>
                <a:prstGeom prst="ellipse">
                  <a:avLst/>
                </a:prstGeom>
                <a:solidFill>
                  <a:srgbClr val="F7AFA3"/>
                </a:solidFill>
                <a:ln w="6350">
                  <a:solidFill>
                    <a:srgbClr val="E37F7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200" b="0" i="1" dirty="0" smtClean="0">
                            <a:solidFill>
                              <a:schemeClr val="tx1"/>
                            </a:solidFill>
                            <a:latin typeface="Cambria Math"/>
                          </a:rPr>
                          <m:t> </m:t>
                        </m:r>
                        <m:r>
                          <a:rPr lang="el-GR" altLang="ko-KR" sz="1200" i="1" dirty="0" smtClean="0">
                            <a:solidFill>
                              <a:schemeClr val="tx1"/>
                            </a:solidFill>
                            <a:latin typeface="Cambria Math"/>
                          </a:rPr>
                          <m:t>𝛷</m:t>
                        </m:r>
                      </m:oMath>
                    </m:oMathPara>
                  </a14:m>
                  <a:endParaRPr lang="ko-KR" altLang="en-US" sz="1100" i="1" dirty="0">
                    <a:solidFill>
                      <a:schemeClr val="tx1"/>
                    </a:solidFill>
                  </a:endParaRPr>
                </a:p>
              </p:txBody>
            </p:sp>
          </mc:Choice>
          <mc:Fallback xmlns="">
            <p:sp>
              <p:nvSpPr>
                <p:cNvPr id="50" name="타원 49"/>
                <p:cNvSpPr>
                  <a:spLocks noRot="1" noChangeAspect="1" noMove="1" noResize="1" noEditPoints="1" noAdjustHandles="1" noChangeArrowheads="1" noChangeShapeType="1" noTextEdit="1"/>
                </p:cNvSpPr>
                <p:nvPr/>
              </p:nvSpPr>
              <p:spPr>
                <a:xfrm>
                  <a:off x="7953711" y="4850712"/>
                  <a:ext cx="432000" cy="432000"/>
                </a:xfrm>
                <a:prstGeom prst="ellipse">
                  <a:avLst/>
                </a:prstGeom>
                <a:blipFill rotWithShape="1">
                  <a:blip r:embed="rId9"/>
                  <a:stretch>
                    <a:fillRect/>
                  </a:stretch>
                </a:blipFill>
                <a:ln w="6350">
                  <a:solidFill>
                    <a:srgbClr val="E37F77"/>
                  </a:solidFill>
                </a:ln>
                <a:effectLst>
                  <a:outerShdw blurRad="50800" dist="38100" dir="2700000" algn="tl" rotWithShape="0">
                    <a:prstClr val="black">
                      <a:alpha val="40000"/>
                    </a:prstClr>
                  </a:outerShdw>
                </a:effectLst>
              </p:spPr>
              <p:txBody>
                <a:bodyPr/>
                <a:lstStyle/>
                <a:p>
                  <a:r>
                    <a:rPr lang="ko-KR" altLang="en-US">
                      <a:noFill/>
                    </a:rPr>
                    <a:t> </a:t>
                  </a:r>
                </a:p>
              </p:txBody>
            </p:sp>
          </mc:Fallback>
        </mc:AlternateContent>
        <p:sp>
          <p:nvSpPr>
            <p:cNvPr id="51" name="TextBox 50"/>
            <p:cNvSpPr txBox="1"/>
            <p:nvPr/>
          </p:nvSpPr>
          <p:spPr>
            <a:xfrm>
              <a:off x="7400417" y="4740058"/>
              <a:ext cx="540060" cy="246221"/>
            </a:xfrm>
            <a:prstGeom prst="rect">
              <a:avLst/>
            </a:prstGeom>
            <a:noFill/>
          </p:spPr>
          <p:txBody>
            <a:bodyPr wrap="square" rtlCol="0">
              <a:spAutoFit/>
            </a:bodyPr>
            <a:lstStyle/>
            <a:p>
              <a:r>
                <a:rPr lang="en-US" altLang="ko-KR" sz="1000" b="1" dirty="0" smtClean="0">
                  <a:latin typeface="Calibri" pitchFamily="34" charset="0"/>
                  <a:cs typeface="Calibri" pitchFamily="34" charset="0"/>
                </a:rPr>
                <a:t>Topic</a:t>
              </a:r>
              <a:endParaRPr lang="ko-KR" altLang="en-US" sz="1000" b="1" dirty="0">
                <a:latin typeface="Calibri" pitchFamily="34" charset="0"/>
                <a:cs typeface="Calibri" pitchFamily="34" charset="0"/>
              </a:endParaRPr>
            </a:p>
          </p:txBody>
        </p:sp>
        <p:sp>
          <p:nvSpPr>
            <p:cNvPr id="52" name="TextBox 51"/>
            <p:cNvSpPr txBox="1"/>
            <p:nvPr/>
          </p:nvSpPr>
          <p:spPr>
            <a:xfrm>
              <a:off x="8132971" y="5244414"/>
              <a:ext cx="903525" cy="246221"/>
            </a:xfrm>
            <a:prstGeom prst="rect">
              <a:avLst/>
            </a:prstGeom>
            <a:noFill/>
          </p:spPr>
          <p:txBody>
            <a:bodyPr wrap="square" rtlCol="0">
              <a:spAutoFit/>
            </a:bodyPr>
            <a:lstStyle/>
            <a:p>
              <a:r>
                <a:rPr lang="en-US" altLang="ko-KR" sz="1000" dirty="0" smtClean="0">
                  <a:latin typeface="Calibri" pitchFamily="34" charset="0"/>
                  <a:cs typeface="Calibri" pitchFamily="34" charset="0"/>
                </a:rPr>
                <a:t>K: # of topics</a:t>
              </a:r>
              <a:endParaRPr lang="ko-KR" altLang="en-US" sz="1000" dirty="0">
                <a:latin typeface="Calibri" pitchFamily="34" charset="0"/>
                <a:cs typeface="Calibri" pitchFamily="34" charset="0"/>
              </a:endParaRPr>
            </a:p>
          </p:txBody>
        </p:sp>
        <p:sp>
          <p:nvSpPr>
            <p:cNvPr id="53" name="타원 52"/>
            <p:cNvSpPr/>
            <p:nvPr/>
          </p:nvSpPr>
          <p:spPr>
            <a:xfrm>
              <a:off x="6623468" y="4850712"/>
              <a:ext cx="432000" cy="432000"/>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1100" dirty="0">
                  <a:solidFill>
                    <a:srgbClr val="C00000"/>
                  </a:solidFill>
                </a:rPr>
                <a:t>β</a:t>
              </a:r>
              <a:endParaRPr lang="ko-KR" altLang="en-US" sz="1100" dirty="0">
                <a:solidFill>
                  <a:srgbClr val="C00000"/>
                </a:solidFill>
              </a:endParaRPr>
            </a:p>
          </p:txBody>
        </p:sp>
        <p:cxnSp>
          <p:nvCxnSpPr>
            <p:cNvPr id="54" name="직선 연결선 53"/>
            <p:cNvCxnSpPr>
              <a:stCxn id="53" idx="6"/>
              <a:endCxn id="50" idx="2"/>
            </p:cNvCxnSpPr>
            <p:nvPr/>
          </p:nvCxnSpPr>
          <p:spPr>
            <a:xfrm>
              <a:off x="7055468" y="5066712"/>
              <a:ext cx="898243" cy="0"/>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직선 연결선 54"/>
            <p:cNvCxnSpPr>
              <a:stCxn id="50" idx="4"/>
              <a:endCxn id="39" idx="0"/>
            </p:cNvCxnSpPr>
            <p:nvPr/>
          </p:nvCxnSpPr>
          <p:spPr>
            <a:xfrm>
              <a:off x="8169711" y="5282712"/>
              <a:ext cx="4495" cy="697749"/>
            </a:xfrm>
            <a:prstGeom prst="line">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98" name="그룹 97"/>
          <p:cNvGrpSpPr/>
          <p:nvPr/>
        </p:nvGrpSpPr>
        <p:grpSpPr>
          <a:xfrm>
            <a:off x="1034558" y="4293096"/>
            <a:ext cx="362882" cy="597703"/>
            <a:chOff x="1040766" y="4509120"/>
            <a:chExt cx="362882" cy="597703"/>
          </a:xfrm>
        </p:grpSpPr>
        <p:cxnSp>
          <p:nvCxnSpPr>
            <p:cNvPr id="88" name="직선 연결선 87"/>
            <p:cNvCxnSpPr/>
            <p:nvPr/>
          </p:nvCxnSpPr>
          <p:spPr>
            <a:xfrm>
              <a:off x="1403648" y="4509120"/>
              <a:ext cx="0" cy="235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p:cNvCxnSpPr/>
            <p:nvPr/>
          </p:nvCxnSpPr>
          <p:spPr>
            <a:xfrm>
              <a:off x="1040766" y="4744616"/>
              <a:ext cx="0" cy="362207"/>
            </a:xfrm>
            <a:prstGeom prst="line">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0" name="직선 연결선 89"/>
            <p:cNvCxnSpPr/>
            <p:nvPr/>
          </p:nvCxnSpPr>
          <p:spPr>
            <a:xfrm flipH="1">
              <a:off x="1040766" y="4744616"/>
              <a:ext cx="3628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그룹 98"/>
          <p:cNvGrpSpPr/>
          <p:nvPr/>
        </p:nvGrpSpPr>
        <p:grpSpPr>
          <a:xfrm>
            <a:off x="2347698" y="4293096"/>
            <a:ext cx="362882" cy="597703"/>
            <a:chOff x="2548575" y="4509120"/>
            <a:chExt cx="362882" cy="597703"/>
          </a:xfrm>
        </p:grpSpPr>
        <p:cxnSp>
          <p:nvCxnSpPr>
            <p:cNvPr id="95" name="직선 연결선 94"/>
            <p:cNvCxnSpPr/>
            <p:nvPr/>
          </p:nvCxnSpPr>
          <p:spPr>
            <a:xfrm flipH="1">
              <a:off x="2548575" y="4744616"/>
              <a:ext cx="3628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p:cNvCxnSpPr/>
            <p:nvPr/>
          </p:nvCxnSpPr>
          <p:spPr>
            <a:xfrm>
              <a:off x="2548575" y="4509120"/>
              <a:ext cx="0" cy="235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p:cNvCxnSpPr/>
            <p:nvPr/>
          </p:nvCxnSpPr>
          <p:spPr>
            <a:xfrm>
              <a:off x="2906888" y="4744616"/>
              <a:ext cx="0" cy="362207"/>
            </a:xfrm>
            <a:prstGeom prst="line">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00" name="TextBox 99"/>
          <p:cNvSpPr txBox="1"/>
          <p:nvPr/>
        </p:nvSpPr>
        <p:spPr>
          <a:xfrm>
            <a:off x="1626998" y="802566"/>
            <a:ext cx="606262" cy="307777"/>
          </a:xfrm>
          <a:prstGeom prst="rect">
            <a:avLst/>
          </a:prstGeom>
          <a:noFill/>
        </p:spPr>
        <p:txBody>
          <a:bodyPr wrap="square" rtlCol="0">
            <a:spAutoFit/>
          </a:bodyPr>
          <a:lstStyle/>
          <a:p>
            <a:r>
              <a:rPr lang="en-US" altLang="ko-KR" sz="1400" b="1" dirty="0" smtClean="0">
                <a:latin typeface="Calibri" pitchFamily="34" charset="0"/>
                <a:cs typeface="Calibri" pitchFamily="34" charset="0"/>
              </a:rPr>
              <a:t>doc1</a:t>
            </a:r>
            <a:endParaRPr lang="ko-KR" altLang="en-US" sz="1400" b="1" dirty="0">
              <a:latin typeface="Calibri" pitchFamily="34" charset="0"/>
              <a:cs typeface="Calibri" pitchFamily="34" charset="0"/>
            </a:endParaRPr>
          </a:p>
        </p:txBody>
      </p:sp>
      <p:sp>
        <p:nvSpPr>
          <p:cNvPr id="101" name="TextBox 100"/>
          <p:cNvSpPr txBox="1"/>
          <p:nvPr/>
        </p:nvSpPr>
        <p:spPr>
          <a:xfrm>
            <a:off x="4287326" y="802566"/>
            <a:ext cx="711381" cy="307777"/>
          </a:xfrm>
          <a:prstGeom prst="rect">
            <a:avLst/>
          </a:prstGeom>
          <a:noFill/>
        </p:spPr>
        <p:txBody>
          <a:bodyPr wrap="square" rtlCol="0">
            <a:spAutoFit/>
          </a:bodyPr>
          <a:lstStyle/>
          <a:p>
            <a:r>
              <a:rPr lang="en-US" altLang="ko-KR" sz="1400" b="1" dirty="0" smtClean="0">
                <a:latin typeface="Calibri" pitchFamily="34" charset="0"/>
                <a:cs typeface="Calibri" pitchFamily="34" charset="0"/>
              </a:rPr>
              <a:t>doc2</a:t>
            </a:r>
            <a:endParaRPr lang="ko-KR" altLang="en-US" sz="1400" b="1" dirty="0">
              <a:latin typeface="Calibri" pitchFamily="34" charset="0"/>
              <a:cs typeface="Calibri" pitchFamily="34" charset="0"/>
            </a:endParaRPr>
          </a:p>
        </p:txBody>
      </p:sp>
      <p:sp>
        <p:nvSpPr>
          <p:cNvPr id="103" name="TextBox 102"/>
          <p:cNvSpPr txBox="1"/>
          <p:nvPr/>
        </p:nvSpPr>
        <p:spPr>
          <a:xfrm>
            <a:off x="4245098" y="1158345"/>
            <a:ext cx="639400" cy="307777"/>
          </a:xfrm>
          <a:prstGeom prst="rect">
            <a:avLst/>
          </a:prstGeom>
          <a:noFill/>
        </p:spPr>
        <p:txBody>
          <a:bodyPr wrap="square" rtlCol="0">
            <a:spAutoFit/>
          </a:bodyPr>
          <a:lstStyle/>
          <a:p>
            <a:r>
              <a:rPr lang="en-US" altLang="ko-KR" sz="1400" dirty="0" smtClean="0">
                <a:latin typeface="Calibri" pitchFamily="34" charset="0"/>
                <a:cs typeface="Calibri" pitchFamily="34" charset="0"/>
              </a:rPr>
              <a:t>words</a:t>
            </a:r>
            <a:endParaRPr lang="ko-KR" altLang="en-US" sz="1400" dirty="0">
              <a:latin typeface="Calibri" pitchFamily="34" charset="0"/>
              <a:cs typeface="Calibri" pitchFamily="34" charset="0"/>
            </a:endParaRPr>
          </a:p>
        </p:txBody>
      </p:sp>
      <p:sp>
        <p:nvSpPr>
          <p:cNvPr id="104" name="TextBox 103"/>
          <p:cNvSpPr txBox="1"/>
          <p:nvPr/>
        </p:nvSpPr>
        <p:spPr>
          <a:xfrm>
            <a:off x="4246568" y="2041103"/>
            <a:ext cx="709938" cy="307777"/>
          </a:xfrm>
          <a:prstGeom prst="rect">
            <a:avLst/>
          </a:prstGeom>
          <a:noFill/>
        </p:spPr>
        <p:txBody>
          <a:bodyPr wrap="square" rtlCol="0">
            <a:spAutoFit/>
          </a:bodyPr>
          <a:lstStyle/>
          <a:p>
            <a:r>
              <a:rPr lang="en-US" altLang="ko-KR" sz="1400" dirty="0" smtClean="0">
                <a:latin typeface="Calibri" pitchFamily="34" charset="0"/>
                <a:cs typeface="Calibri" pitchFamily="34" charset="0"/>
              </a:rPr>
              <a:t>topics</a:t>
            </a:r>
            <a:endParaRPr lang="ko-KR" altLang="en-US" sz="1400" dirty="0">
              <a:latin typeface="Calibri" pitchFamily="34" charset="0"/>
              <a:cs typeface="Calibri" pitchFamily="34" charset="0"/>
            </a:endParaRPr>
          </a:p>
        </p:txBody>
      </p:sp>
      <p:sp>
        <p:nvSpPr>
          <p:cNvPr id="105" name="TextBox 104"/>
          <p:cNvSpPr txBox="1"/>
          <p:nvPr/>
        </p:nvSpPr>
        <p:spPr>
          <a:xfrm>
            <a:off x="6897985" y="1158345"/>
            <a:ext cx="639400" cy="307777"/>
          </a:xfrm>
          <a:prstGeom prst="rect">
            <a:avLst/>
          </a:prstGeom>
          <a:noFill/>
        </p:spPr>
        <p:txBody>
          <a:bodyPr wrap="square" rtlCol="0">
            <a:spAutoFit/>
          </a:bodyPr>
          <a:lstStyle/>
          <a:p>
            <a:r>
              <a:rPr lang="en-US" altLang="ko-KR" sz="1400" dirty="0" smtClean="0">
                <a:latin typeface="Calibri" pitchFamily="34" charset="0"/>
                <a:cs typeface="Calibri" pitchFamily="34" charset="0"/>
              </a:rPr>
              <a:t>words</a:t>
            </a:r>
            <a:endParaRPr lang="ko-KR" altLang="en-US" sz="1400" dirty="0">
              <a:latin typeface="Calibri" pitchFamily="34" charset="0"/>
              <a:cs typeface="Calibri" pitchFamily="34" charset="0"/>
            </a:endParaRPr>
          </a:p>
        </p:txBody>
      </p:sp>
      <p:sp>
        <p:nvSpPr>
          <p:cNvPr id="106" name="TextBox 105"/>
          <p:cNvSpPr txBox="1"/>
          <p:nvPr/>
        </p:nvSpPr>
        <p:spPr>
          <a:xfrm>
            <a:off x="6899455" y="2041103"/>
            <a:ext cx="709938" cy="307777"/>
          </a:xfrm>
          <a:prstGeom prst="rect">
            <a:avLst/>
          </a:prstGeom>
          <a:noFill/>
        </p:spPr>
        <p:txBody>
          <a:bodyPr wrap="square" rtlCol="0">
            <a:spAutoFit/>
          </a:bodyPr>
          <a:lstStyle/>
          <a:p>
            <a:r>
              <a:rPr lang="en-US" altLang="ko-KR" sz="1400" dirty="0" smtClean="0">
                <a:latin typeface="Calibri" pitchFamily="34" charset="0"/>
                <a:cs typeface="Calibri" pitchFamily="34" charset="0"/>
              </a:rPr>
              <a:t>topics</a:t>
            </a:r>
            <a:endParaRPr lang="ko-KR" altLang="en-US" sz="1400" dirty="0">
              <a:latin typeface="Calibri" pitchFamily="34" charset="0"/>
              <a:cs typeface="Calibri" pitchFamily="34" charset="0"/>
            </a:endParaRPr>
          </a:p>
        </p:txBody>
      </p:sp>
      <p:sp>
        <p:nvSpPr>
          <p:cNvPr id="107" name="TextBox 106"/>
          <p:cNvSpPr txBox="1"/>
          <p:nvPr/>
        </p:nvSpPr>
        <p:spPr>
          <a:xfrm>
            <a:off x="6928970" y="802566"/>
            <a:ext cx="711381" cy="307777"/>
          </a:xfrm>
          <a:prstGeom prst="rect">
            <a:avLst/>
          </a:prstGeom>
          <a:noFill/>
        </p:spPr>
        <p:txBody>
          <a:bodyPr wrap="square" rtlCol="0">
            <a:spAutoFit/>
          </a:bodyPr>
          <a:lstStyle/>
          <a:p>
            <a:r>
              <a:rPr lang="en-US" altLang="ko-KR" sz="1400" b="1" dirty="0" smtClean="0">
                <a:latin typeface="Calibri" pitchFamily="34" charset="0"/>
                <a:cs typeface="Calibri" pitchFamily="34" charset="0"/>
              </a:rPr>
              <a:t>doc3</a:t>
            </a:r>
            <a:endParaRPr lang="ko-KR" altLang="en-US" sz="1400" b="1"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10" name="직사각형 109"/>
              <p:cNvSpPr/>
              <p:nvPr/>
            </p:nvSpPr>
            <p:spPr>
              <a:xfrm>
                <a:off x="1769389" y="3024804"/>
                <a:ext cx="378630" cy="27276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l-GR" altLang="ko-KR" sz="1200" b="1" i="1" dirty="0" smtClean="0">
                          <a:latin typeface="Cambria Math"/>
                        </a:rPr>
                        <m:t>𝜽</m:t>
                      </m:r>
                      <m:r>
                        <a:rPr lang="en-US" altLang="ko-KR" sz="1200" b="1" i="1" baseline="-25000" dirty="0" smtClean="0">
                          <a:latin typeface="Cambria Math"/>
                        </a:rPr>
                        <m:t>𝟏</m:t>
                      </m:r>
                    </m:oMath>
                  </m:oMathPara>
                </a14:m>
                <a:endParaRPr lang="ko-KR" altLang="en-US" sz="1200" b="1" baseline="-25000" dirty="0"/>
              </a:p>
            </p:txBody>
          </p:sp>
        </mc:Choice>
        <mc:Fallback xmlns="">
          <p:sp>
            <p:nvSpPr>
              <p:cNvPr id="110" name="직사각형 109"/>
              <p:cNvSpPr>
                <a:spLocks noRot="1" noChangeAspect="1" noMove="1" noResize="1" noEditPoints="1" noAdjustHandles="1" noChangeArrowheads="1" noChangeShapeType="1" noTextEdit="1"/>
              </p:cNvSpPr>
              <p:nvPr/>
            </p:nvSpPr>
            <p:spPr>
              <a:xfrm>
                <a:off x="1769389" y="3024804"/>
                <a:ext cx="378630" cy="272767"/>
              </a:xfrm>
              <a:prstGeom prst="rect">
                <a:avLst/>
              </a:prstGeom>
              <a:blipFill rotWithShape="1">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1" name="직사각형 110"/>
              <p:cNvSpPr/>
              <p:nvPr/>
            </p:nvSpPr>
            <p:spPr>
              <a:xfrm>
                <a:off x="4438893" y="3024804"/>
                <a:ext cx="340157" cy="272767"/>
              </a:xfrm>
              <a:prstGeom prst="rect">
                <a:avLst/>
              </a:prstGeom>
            </p:spPr>
            <p:txBody>
              <a:bodyPr wrap="none">
                <a:spAutoFit/>
              </a:bodyPr>
              <a:lstStyle/>
              <a:p>
                <a:pPr algn="ctr"/>
                <a14:m>
                  <m:oMath xmlns:m="http://schemas.openxmlformats.org/officeDocument/2006/math">
                    <m:r>
                      <a:rPr lang="el-GR" altLang="ko-KR" sz="1200" b="1" i="1" dirty="0" smtClean="0">
                        <a:latin typeface="Cambria Math"/>
                      </a:rPr>
                      <m:t>𝜽</m:t>
                    </m:r>
                  </m:oMath>
                </a14:m>
                <a:r>
                  <a:rPr lang="en-US" altLang="ko-KR" sz="1200" b="1" baseline="-25000" dirty="0" smtClean="0"/>
                  <a:t>2</a:t>
                </a:r>
                <a:endParaRPr lang="ko-KR" altLang="en-US" sz="1200" b="1" baseline="-25000" dirty="0"/>
              </a:p>
            </p:txBody>
          </p:sp>
        </mc:Choice>
        <mc:Fallback xmlns="">
          <p:sp>
            <p:nvSpPr>
              <p:cNvPr id="111" name="직사각형 110"/>
              <p:cNvSpPr>
                <a:spLocks noRot="1" noChangeAspect="1" noMove="1" noResize="1" noEditPoints="1" noAdjustHandles="1" noChangeArrowheads="1" noChangeShapeType="1" noTextEdit="1"/>
              </p:cNvSpPr>
              <p:nvPr/>
            </p:nvSpPr>
            <p:spPr>
              <a:xfrm>
                <a:off x="4438893" y="3024804"/>
                <a:ext cx="340157" cy="272767"/>
              </a:xfrm>
              <a:prstGeom prst="rect">
                <a:avLst/>
              </a:prstGeom>
              <a:blipFill rotWithShape="1">
                <a:blip r:embed="rId11"/>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p:cNvSpPr/>
              <p:nvPr/>
            </p:nvSpPr>
            <p:spPr>
              <a:xfrm>
                <a:off x="7089205" y="3024804"/>
                <a:ext cx="340157" cy="272767"/>
              </a:xfrm>
              <a:prstGeom prst="rect">
                <a:avLst/>
              </a:prstGeom>
            </p:spPr>
            <p:txBody>
              <a:bodyPr wrap="none">
                <a:spAutoFit/>
              </a:bodyPr>
              <a:lstStyle/>
              <a:p>
                <a:pPr algn="ctr"/>
                <a14:m>
                  <m:oMath xmlns:m="http://schemas.openxmlformats.org/officeDocument/2006/math">
                    <m:r>
                      <a:rPr lang="el-GR" altLang="ko-KR" sz="1200" b="1" i="1" dirty="0" smtClean="0">
                        <a:latin typeface="Cambria Math"/>
                      </a:rPr>
                      <m:t>𝜽</m:t>
                    </m:r>
                  </m:oMath>
                </a14:m>
                <a:r>
                  <a:rPr lang="en-US" altLang="ko-KR" sz="1200" b="1" baseline="-25000" dirty="0" smtClean="0"/>
                  <a:t>3</a:t>
                </a:r>
                <a:endParaRPr lang="ko-KR" altLang="en-US" sz="1200" b="1" baseline="-25000" dirty="0"/>
              </a:p>
            </p:txBody>
          </p:sp>
        </mc:Choice>
        <mc:Fallback xmlns="">
          <p:sp>
            <p:nvSpPr>
              <p:cNvPr id="112" name="직사각형 111"/>
              <p:cNvSpPr>
                <a:spLocks noRot="1" noChangeAspect="1" noMove="1" noResize="1" noEditPoints="1" noAdjustHandles="1" noChangeArrowheads="1" noChangeShapeType="1" noTextEdit="1"/>
              </p:cNvSpPr>
              <p:nvPr/>
            </p:nvSpPr>
            <p:spPr>
              <a:xfrm>
                <a:off x="7089205" y="3024804"/>
                <a:ext cx="340157" cy="272767"/>
              </a:xfrm>
              <a:prstGeom prst="rect">
                <a:avLst/>
              </a:prstGeom>
              <a:blipFill rotWithShape="1">
                <a:blip r:embed="rId12"/>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p:cNvSpPr/>
              <p:nvPr/>
            </p:nvSpPr>
            <p:spPr>
              <a:xfrm>
                <a:off x="874929" y="4862458"/>
                <a:ext cx="409086" cy="27276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l-GR" altLang="ko-KR" sz="1200" b="1" i="1" dirty="0" smtClean="0">
                          <a:latin typeface="Cambria Math"/>
                        </a:rPr>
                        <m:t>𝜱</m:t>
                      </m:r>
                      <m:r>
                        <a:rPr lang="en-US" altLang="ko-KR" sz="1200" b="1" i="1" baseline="-25000" dirty="0" smtClean="0">
                          <a:latin typeface="Cambria Math"/>
                        </a:rPr>
                        <m:t>𝟏</m:t>
                      </m:r>
                    </m:oMath>
                  </m:oMathPara>
                </a14:m>
                <a:endParaRPr lang="ko-KR" altLang="en-US" sz="1200" b="1" i="1" baseline="-25000" dirty="0"/>
              </a:p>
            </p:txBody>
          </p:sp>
        </mc:Choice>
        <mc:Fallback xmlns="">
          <p:sp>
            <p:nvSpPr>
              <p:cNvPr id="113" name="직사각형 112"/>
              <p:cNvSpPr>
                <a:spLocks noRot="1" noChangeAspect="1" noMove="1" noResize="1" noEditPoints="1" noAdjustHandles="1" noChangeArrowheads="1" noChangeShapeType="1" noTextEdit="1"/>
              </p:cNvSpPr>
              <p:nvPr/>
            </p:nvSpPr>
            <p:spPr>
              <a:xfrm>
                <a:off x="874929" y="4862458"/>
                <a:ext cx="409086" cy="272767"/>
              </a:xfrm>
              <a:prstGeom prst="rect">
                <a:avLst/>
              </a:prstGeom>
              <a:blipFill rotWithShape="1">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직사각형 113"/>
              <p:cNvSpPr/>
              <p:nvPr/>
            </p:nvSpPr>
            <p:spPr>
              <a:xfrm>
                <a:off x="2559688" y="4862458"/>
                <a:ext cx="409086" cy="27276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l-GR" altLang="ko-KR" sz="1200" b="1" i="1" dirty="0" smtClean="0">
                          <a:latin typeface="Cambria Math"/>
                        </a:rPr>
                        <m:t>𝜱</m:t>
                      </m:r>
                      <m:r>
                        <a:rPr lang="en-US" altLang="ko-KR" sz="1200" b="1" i="1" baseline="-25000" dirty="0" smtClean="0">
                          <a:latin typeface="Cambria Math"/>
                        </a:rPr>
                        <m:t>𝟐</m:t>
                      </m:r>
                    </m:oMath>
                  </m:oMathPara>
                </a14:m>
                <a:endParaRPr lang="ko-KR" altLang="en-US" sz="1200" b="1" i="1" baseline="-25000" dirty="0"/>
              </a:p>
            </p:txBody>
          </p:sp>
        </mc:Choice>
        <mc:Fallback xmlns="">
          <p:sp>
            <p:nvSpPr>
              <p:cNvPr id="114" name="직사각형 113"/>
              <p:cNvSpPr>
                <a:spLocks noRot="1" noChangeAspect="1" noMove="1" noResize="1" noEditPoints="1" noAdjustHandles="1" noChangeArrowheads="1" noChangeShapeType="1" noTextEdit="1"/>
              </p:cNvSpPr>
              <p:nvPr/>
            </p:nvSpPr>
            <p:spPr>
              <a:xfrm>
                <a:off x="2559688" y="4862458"/>
                <a:ext cx="409086" cy="272767"/>
              </a:xfrm>
              <a:prstGeom prst="rect">
                <a:avLst/>
              </a:prstGeom>
              <a:blipFill rotWithShape="1">
                <a:blip r:embed="rId14"/>
                <a:stretch>
                  <a:fillRect/>
                </a:stretch>
              </a:blipFill>
            </p:spPr>
            <p:txBody>
              <a:bodyPr/>
              <a:lstStyle/>
              <a:p>
                <a:r>
                  <a:rPr lang="ko-KR" altLang="en-US">
                    <a:noFill/>
                  </a:rPr>
                  <a:t> </a:t>
                </a:r>
              </a:p>
            </p:txBody>
          </p:sp>
        </mc:Fallback>
      </mc:AlternateContent>
      <p:grpSp>
        <p:nvGrpSpPr>
          <p:cNvPr id="135" name="그룹 134"/>
          <p:cNvGrpSpPr/>
          <p:nvPr/>
        </p:nvGrpSpPr>
        <p:grpSpPr>
          <a:xfrm>
            <a:off x="3875099" y="4358676"/>
            <a:ext cx="1709122" cy="735839"/>
            <a:chOff x="3689655" y="4340721"/>
            <a:chExt cx="1709122" cy="735839"/>
          </a:xfrm>
        </p:grpSpPr>
        <mc:AlternateContent xmlns:mc="http://schemas.openxmlformats.org/markup-compatibility/2006" xmlns:a14="http://schemas.microsoft.com/office/drawing/2010/main">
          <mc:Choice Requires="a14">
            <p:sp>
              <p:nvSpPr>
                <p:cNvPr id="115" name="직사각형 114"/>
                <p:cNvSpPr/>
                <p:nvPr/>
              </p:nvSpPr>
              <p:spPr>
                <a:xfrm>
                  <a:off x="3709234" y="4768783"/>
                  <a:ext cx="1437253" cy="307777"/>
                </a:xfrm>
                <a:prstGeom prst="rect">
                  <a:avLst/>
                </a:prstGeom>
              </p:spPr>
              <p:txBody>
                <a:bodyPr wrap="none">
                  <a:spAutoFit/>
                </a:bodyPr>
                <a:lstStyle/>
                <a:p>
                  <a14:m>
                    <m:oMath xmlns:m="http://schemas.openxmlformats.org/officeDocument/2006/math">
                      <m:r>
                        <m:rPr>
                          <m:nor/>
                        </m:rPr>
                        <a:rPr lang="el-GR" altLang="ko-KR" sz="1400" smtClean="0">
                          <a:solidFill>
                            <a:srgbClr val="00B0F0"/>
                          </a:solidFill>
                          <a:latin typeface="Cambria Math" pitchFamily="18" charset="0"/>
                          <a:ea typeface="Cambria Math" pitchFamily="18" charset="0"/>
                        </a:rPr>
                        <m:t>Θ</m:t>
                      </m:r>
                      <m:r>
                        <m:rPr>
                          <m:nor/>
                        </m:rPr>
                        <a:rPr lang="en-US" altLang="ko-KR" sz="1400" b="0" i="0" smtClean="0">
                          <a:latin typeface="Cambria Math" pitchFamily="18" charset="0"/>
                          <a:ea typeface="Cambria Math" pitchFamily="18" charset="0"/>
                        </a:rPr>
                        <m:t> </m:t>
                      </m:r>
                    </m:oMath>
                  </a14:m>
                  <a:r>
                    <a:rPr lang="en-US" altLang="ko-KR" sz="1400" dirty="0" smtClean="0">
                      <a:latin typeface="Cambria Math" pitchFamily="18" charset="0"/>
                    </a:rPr>
                    <a:t>~ Dirichlet</a:t>
                  </a:r>
                  <a:r>
                    <a:rPr lang="en-US" altLang="ko-KR" sz="1400" dirty="0">
                      <a:latin typeface="Cambria Math" pitchFamily="18" charset="0"/>
                    </a:rPr>
                    <a:t>(</a:t>
                  </a:r>
                  <a14:m>
                    <m:oMath xmlns:m="http://schemas.openxmlformats.org/officeDocument/2006/math">
                      <m:r>
                        <a:rPr lang="ko-KR" altLang="en-US" sz="1400" i="1" smtClean="0">
                          <a:solidFill>
                            <a:srgbClr val="0070C0"/>
                          </a:solidFill>
                          <a:latin typeface="Cambria Math"/>
                          <a:ea typeface="Cambria Math" pitchFamily="18" charset="0"/>
                        </a:rPr>
                        <m:t>𝛼</m:t>
                      </m:r>
                    </m:oMath>
                  </a14:m>
                  <a:r>
                    <a:rPr lang="en-US" altLang="ko-KR" sz="1400" dirty="0">
                      <a:latin typeface="Cambria Math" pitchFamily="18" charset="0"/>
                    </a:rPr>
                    <a:t>)</a:t>
                  </a:r>
                </a:p>
              </p:txBody>
            </p:sp>
          </mc:Choice>
          <mc:Fallback xmlns="">
            <p:sp>
              <p:nvSpPr>
                <p:cNvPr id="115" name="직사각형 114"/>
                <p:cNvSpPr>
                  <a:spLocks noRot="1" noChangeAspect="1" noMove="1" noResize="1" noEditPoints="1" noAdjustHandles="1" noChangeArrowheads="1" noChangeShapeType="1" noTextEdit="1"/>
                </p:cNvSpPr>
                <p:nvPr/>
              </p:nvSpPr>
              <p:spPr>
                <a:xfrm>
                  <a:off x="3709234" y="4768783"/>
                  <a:ext cx="1437253" cy="307777"/>
                </a:xfrm>
                <a:prstGeom prst="rect">
                  <a:avLst/>
                </a:prstGeom>
                <a:blipFill rotWithShape="1">
                  <a:blip r:embed="rId15"/>
                  <a:stretch>
                    <a:fillRect t="-3922"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6" name="직사각형 115"/>
                <p:cNvSpPr/>
                <p:nvPr/>
              </p:nvSpPr>
              <p:spPr>
                <a:xfrm>
                  <a:off x="3689655" y="4340721"/>
                  <a:ext cx="1709122" cy="307777"/>
                </a:xfrm>
                <a:prstGeom prst="rect">
                  <a:avLst/>
                </a:prstGeom>
              </p:spPr>
              <p:txBody>
                <a:bodyPr wrap="none">
                  <a:spAutoFit/>
                </a:bodyPr>
                <a:lstStyle/>
                <a:p>
                  <a:r>
                    <a:rPr lang="en-US" altLang="ko-KR" sz="1400" i="1" dirty="0" smtClean="0">
                      <a:latin typeface="Cambria Math" pitchFamily="18" charset="0"/>
                    </a:rPr>
                    <a:t>Z  </a:t>
                  </a:r>
                  <a:r>
                    <a:rPr lang="en-US" altLang="ko-KR" sz="1400" dirty="0" smtClean="0">
                      <a:latin typeface="Cambria Math" pitchFamily="18" charset="0"/>
                    </a:rPr>
                    <a:t>~ Multinomial(</a:t>
                  </a:r>
                  <a14:m>
                    <m:oMath xmlns:m="http://schemas.openxmlformats.org/officeDocument/2006/math">
                      <m:r>
                        <m:rPr>
                          <m:sty m:val="p"/>
                        </m:rPr>
                        <a:rPr lang="ko-KR" altLang="en-US" sz="1400" smtClean="0">
                          <a:solidFill>
                            <a:srgbClr val="00B0F0"/>
                          </a:solidFill>
                          <a:latin typeface="Cambria Math"/>
                        </a:rPr>
                        <m:t>θ</m:t>
                      </m:r>
                      <m:r>
                        <a:rPr lang="en-US" altLang="ko-KR" sz="1400">
                          <a:latin typeface="Cambria Math"/>
                        </a:rPr>
                        <m:t>)</m:t>
                      </m:r>
                    </m:oMath>
                  </a14:m>
                  <a:endParaRPr lang="en-US" altLang="ko-KR" sz="1400" dirty="0">
                    <a:latin typeface="Cambria Math" pitchFamily="18" charset="0"/>
                  </a:endParaRPr>
                </a:p>
              </p:txBody>
            </p:sp>
          </mc:Choice>
          <mc:Fallback xmlns="">
            <p:sp>
              <p:nvSpPr>
                <p:cNvPr id="116" name="직사각형 115"/>
                <p:cNvSpPr>
                  <a:spLocks noRot="1" noChangeAspect="1" noMove="1" noResize="1" noEditPoints="1" noAdjustHandles="1" noChangeArrowheads="1" noChangeShapeType="1" noTextEdit="1"/>
                </p:cNvSpPr>
                <p:nvPr/>
              </p:nvSpPr>
              <p:spPr>
                <a:xfrm>
                  <a:off x="3689655" y="4340721"/>
                  <a:ext cx="1709122" cy="307777"/>
                </a:xfrm>
                <a:prstGeom prst="rect">
                  <a:avLst/>
                </a:prstGeom>
                <a:blipFill rotWithShape="1">
                  <a:blip r:embed="rId16"/>
                  <a:stretch>
                    <a:fillRect l="-1071" t="-4000" b="-18000"/>
                  </a:stretch>
                </a:blipFill>
              </p:spPr>
              <p:txBody>
                <a:bodyPr/>
                <a:lstStyle/>
                <a:p>
                  <a:r>
                    <a:rPr lang="ko-KR" altLang="en-US">
                      <a:noFill/>
                    </a:rPr>
                    <a:t> </a:t>
                  </a:r>
                </a:p>
              </p:txBody>
            </p:sp>
          </mc:Fallback>
        </mc:AlternateContent>
        <p:grpSp>
          <p:nvGrpSpPr>
            <p:cNvPr id="117" name="그룹 116"/>
            <p:cNvGrpSpPr/>
            <p:nvPr/>
          </p:nvGrpSpPr>
          <p:grpSpPr>
            <a:xfrm rot="10800000" flipH="1">
              <a:off x="3858375" y="4581128"/>
              <a:ext cx="1297438" cy="210515"/>
              <a:chOff x="2554654" y="4660065"/>
              <a:chExt cx="502954" cy="210515"/>
            </a:xfrm>
          </p:grpSpPr>
          <p:cxnSp>
            <p:nvCxnSpPr>
              <p:cNvPr id="118" name="직선 연결선 117"/>
              <p:cNvCxnSpPr/>
              <p:nvPr/>
            </p:nvCxnSpPr>
            <p:spPr>
              <a:xfrm rot="10800000">
                <a:off x="2554656" y="4744614"/>
                <a:ext cx="502952" cy="42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9" name="직선 연결선 118"/>
              <p:cNvCxnSpPr/>
              <p:nvPr/>
            </p:nvCxnSpPr>
            <p:spPr>
              <a:xfrm rot="10800000" flipH="1" flipV="1">
                <a:off x="2554654" y="4660065"/>
                <a:ext cx="0" cy="8455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p:nvPr/>
            </p:nvCxnSpPr>
            <p:spPr>
              <a:xfrm rot="10800000" flipH="1" flipV="1">
                <a:off x="3056820" y="4744614"/>
                <a:ext cx="0" cy="125966"/>
              </a:xfrm>
              <a:prstGeom prst="line">
                <a:avLst/>
              </a:prstGeom>
              <a:ln>
                <a:solidFill>
                  <a:srgbClr val="0070C0"/>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136" name="그룹 135"/>
          <p:cNvGrpSpPr/>
          <p:nvPr/>
        </p:nvGrpSpPr>
        <p:grpSpPr>
          <a:xfrm>
            <a:off x="3793634" y="4358676"/>
            <a:ext cx="1861407" cy="735839"/>
            <a:chOff x="3689655" y="4340721"/>
            <a:chExt cx="1861407" cy="735839"/>
          </a:xfrm>
        </p:grpSpPr>
        <mc:AlternateContent xmlns:mc="http://schemas.openxmlformats.org/markup-compatibility/2006" xmlns:a14="http://schemas.microsoft.com/office/drawing/2010/main">
          <mc:Choice Requires="a14">
            <p:sp>
              <p:nvSpPr>
                <p:cNvPr id="137" name="직사각형 136"/>
                <p:cNvSpPr/>
                <p:nvPr/>
              </p:nvSpPr>
              <p:spPr>
                <a:xfrm>
                  <a:off x="3709234" y="4768783"/>
                  <a:ext cx="1501373" cy="307777"/>
                </a:xfrm>
                <a:prstGeom prst="rect">
                  <a:avLst/>
                </a:prstGeom>
              </p:spPr>
              <p:txBody>
                <a:bodyPr wrap="none">
                  <a:spAutoFit/>
                </a:bodyPr>
                <a:lstStyle/>
                <a:p>
                  <a14:m>
                    <m:oMath xmlns:m="http://schemas.openxmlformats.org/officeDocument/2006/math">
                      <m:r>
                        <m:rPr>
                          <m:nor/>
                        </m:rPr>
                        <a:rPr lang="el-GR" altLang="ko-KR" sz="1400" i="1" smtClean="0">
                          <a:solidFill>
                            <a:schemeClr val="accent6"/>
                          </a:solidFill>
                          <a:latin typeface="Cambria Math" pitchFamily="18" charset="0"/>
                          <a:ea typeface="Cambria Math" pitchFamily="18" charset="0"/>
                        </a:rPr>
                        <m:t>Φ</m:t>
                      </m:r>
                    </m:oMath>
                  </a14:m>
                  <a:r>
                    <a:rPr lang="en-US" altLang="ko-KR" sz="1400" dirty="0" smtClean="0">
                      <a:latin typeface="Cambria Math" pitchFamily="18" charset="0"/>
                    </a:rPr>
                    <a:t>  ~ Dirichlet</a:t>
                  </a:r>
                  <a:r>
                    <a:rPr lang="en-US" altLang="ko-KR" sz="1400" dirty="0">
                      <a:latin typeface="Cambria Math" pitchFamily="18" charset="0"/>
                    </a:rPr>
                    <a:t>(</a:t>
                  </a:r>
                  <a14:m>
                    <m:oMath xmlns:m="http://schemas.openxmlformats.org/officeDocument/2006/math">
                      <m:r>
                        <m:rPr>
                          <m:sty m:val="p"/>
                        </m:rPr>
                        <a:rPr lang="ko-KR" altLang="en-US" sz="1400" smtClean="0">
                          <a:solidFill>
                            <a:srgbClr val="C00000"/>
                          </a:solidFill>
                          <a:latin typeface="Cambria Math"/>
                          <a:ea typeface="Cambria Math" pitchFamily="18" charset="0"/>
                        </a:rPr>
                        <m:t>β</m:t>
                      </m:r>
                    </m:oMath>
                  </a14:m>
                  <a:r>
                    <a:rPr lang="en-US" altLang="ko-KR" sz="1400" dirty="0">
                      <a:latin typeface="Cambria Math" pitchFamily="18" charset="0"/>
                    </a:rPr>
                    <a:t>)</a:t>
                  </a:r>
                </a:p>
              </p:txBody>
            </p:sp>
          </mc:Choice>
          <mc:Fallback xmlns="">
            <p:sp>
              <p:nvSpPr>
                <p:cNvPr id="137" name="직사각형 136"/>
                <p:cNvSpPr>
                  <a:spLocks noRot="1" noChangeAspect="1" noMove="1" noResize="1" noEditPoints="1" noAdjustHandles="1" noChangeArrowheads="1" noChangeShapeType="1" noTextEdit="1"/>
                </p:cNvSpPr>
                <p:nvPr/>
              </p:nvSpPr>
              <p:spPr>
                <a:xfrm>
                  <a:off x="3709234" y="4768783"/>
                  <a:ext cx="1501373" cy="307777"/>
                </a:xfrm>
                <a:prstGeom prst="rect">
                  <a:avLst/>
                </a:prstGeom>
                <a:blipFill rotWithShape="1">
                  <a:blip r:embed="rId17"/>
                  <a:stretch>
                    <a:fillRect t="-3922"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8" name="직사각형 137"/>
                <p:cNvSpPr/>
                <p:nvPr/>
              </p:nvSpPr>
              <p:spPr>
                <a:xfrm>
                  <a:off x="3689655" y="4340721"/>
                  <a:ext cx="1861407" cy="307777"/>
                </a:xfrm>
                <a:prstGeom prst="rect">
                  <a:avLst/>
                </a:prstGeom>
              </p:spPr>
              <p:txBody>
                <a:bodyPr wrap="none">
                  <a:spAutoFit/>
                </a:bodyPr>
                <a:lstStyle/>
                <a:p>
                  <a:r>
                    <a:rPr lang="en-US" altLang="ko-KR" sz="1400" i="1" dirty="0">
                      <a:latin typeface="Cambria Math" pitchFamily="18" charset="0"/>
                    </a:rPr>
                    <a:t>W  </a:t>
                  </a:r>
                  <a:r>
                    <a:rPr lang="en-US" altLang="ko-KR" sz="1400" dirty="0" smtClean="0">
                      <a:latin typeface="Cambria Math" pitchFamily="18" charset="0"/>
                    </a:rPr>
                    <a:t>~ Multinomial(</a:t>
                  </a:r>
                  <a14:m>
                    <m:oMath xmlns:m="http://schemas.openxmlformats.org/officeDocument/2006/math">
                      <m:r>
                        <m:rPr>
                          <m:nor/>
                        </m:rPr>
                        <a:rPr lang="el-GR" altLang="ko-KR" sz="1400" smtClean="0">
                          <a:solidFill>
                            <a:schemeClr val="accent6"/>
                          </a:solidFill>
                          <a:latin typeface="Cambria Math" pitchFamily="18" charset="0"/>
                          <a:ea typeface="Cambria Math" pitchFamily="18" charset="0"/>
                        </a:rPr>
                        <m:t>Φ</m:t>
                      </m:r>
                      <m:r>
                        <a:rPr lang="el-GR" altLang="ko-KR" sz="1400" i="1">
                          <a:latin typeface="Cambria Math" pitchFamily="18" charset="0"/>
                          <a:ea typeface="Cambria Math" pitchFamily="18" charset="0"/>
                        </a:rPr>
                        <m:t> </m:t>
                      </m:r>
                      <m:r>
                        <a:rPr lang="en-US" altLang="ko-KR" sz="1400">
                          <a:latin typeface="Cambria Math"/>
                        </a:rPr>
                        <m:t>)</m:t>
                      </m:r>
                    </m:oMath>
                  </a14:m>
                  <a:endParaRPr lang="en-US" altLang="ko-KR" sz="1400" dirty="0">
                    <a:latin typeface="Cambria Math" pitchFamily="18" charset="0"/>
                  </a:endParaRPr>
                </a:p>
              </p:txBody>
            </p:sp>
          </mc:Choice>
          <mc:Fallback xmlns="">
            <p:sp>
              <p:nvSpPr>
                <p:cNvPr id="138" name="직사각형 137"/>
                <p:cNvSpPr>
                  <a:spLocks noRot="1" noChangeAspect="1" noMove="1" noResize="1" noEditPoints="1" noAdjustHandles="1" noChangeArrowheads="1" noChangeShapeType="1" noTextEdit="1"/>
                </p:cNvSpPr>
                <p:nvPr/>
              </p:nvSpPr>
              <p:spPr>
                <a:xfrm>
                  <a:off x="3689655" y="4340721"/>
                  <a:ext cx="1861407" cy="307777"/>
                </a:xfrm>
                <a:prstGeom prst="rect">
                  <a:avLst/>
                </a:prstGeom>
                <a:blipFill rotWithShape="1">
                  <a:blip r:embed="rId18"/>
                  <a:stretch>
                    <a:fillRect l="-654" t="-4000" b="-18000"/>
                  </a:stretch>
                </a:blipFill>
              </p:spPr>
              <p:txBody>
                <a:bodyPr/>
                <a:lstStyle/>
                <a:p>
                  <a:r>
                    <a:rPr lang="ko-KR" altLang="en-US">
                      <a:noFill/>
                    </a:rPr>
                    <a:t> </a:t>
                  </a:r>
                </a:p>
              </p:txBody>
            </p:sp>
          </mc:Fallback>
        </mc:AlternateContent>
        <p:grpSp>
          <p:nvGrpSpPr>
            <p:cNvPr id="139" name="그룹 138"/>
            <p:cNvGrpSpPr/>
            <p:nvPr/>
          </p:nvGrpSpPr>
          <p:grpSpPr>
            <a:xfrm rot="10800000" flipH="1">
              <a:off x="3858373" y="4581128"/>
              <a:ext cx="1392358" cy="210515"/>
              <a:chOff x="2554654" y="4660065"/>
              <a:chExt cx="539750" cy="210515"/>
            </a:xfrm>
          </p:grpSpPr>
          <p:cxnSp>
            <p:nvCxnSpPr>
              <p:cNvPr id="140" name="직선 연결선 139"/>
              <p:cNvCxnSpPr/>
              <p:nvPr/>
            </p:nvCxnSpPr>
            <p:spPr>
              <a:xfrm rot="10800000">
                <a:off x="2554656" y="4744614"/>
                <a:ext cx="539748" cy="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직선 연결선 140"/>
              <p:cNvCxnSpPr/>
              <p:nvPr/>
            </p:nvCxnSpPr>
            <p:spPr>
              <a:xfrm rot="10800000" flipH="1" flipV="1">
                <a:off x="2554654" y="4660065"/>
                <a:ext cx="0" cy="8455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직선 연결선 141"/>
              <p:cNvCxnSpPr/>
              <p:nvPr/>
            </p:nvCxnSpPr>
            <p:spPr>
              <a:xfrm rot="10800000" flipH="1" flipV="1">
                <a:off x="3094404" y="4744614"/>
                <a:ext cx="0" cy="125966"/>
              </a:xfrm>
              <a:prstGeom prst="line">
                <a:avLst/>
              </a:prstGeom>
              <a:ln>
                <a:solidFill>
                  <a:schemeClr val="accent6">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920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5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25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250"/>
                                        <p:tgtEl>
                                          <p:spTgt spid="1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250"/>
                                        <p:tgtEl>
                                          <p:spTgt spid="1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par>
                                <p:cTn id="28" presetID="10" presetClass="entr" presetSubtype="0" fill="hold" nodeType="with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fade">
                                      <p:cBhvr>
                                        <p:cTn id="30" dur="250"/>
                                        <p:tgtEl>
                                          <p:spTgt spid="1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250"/>
                                        <p:tgtEl>
                                          <p:spTgt spid="135"/>
                                        </p:tgtEl>
                                      </p:cBhvr>
                                    </p:animEffect>
                                    <p:set>
                                      <p:cBhvr>
                                        <p:cTn id="35" dur="1" fill="hold">
                                          <p:stCondLst>
                                            <p:cond delay="249"/>
                                          </p:stCondLst>
                                        </p:cTn>
                                        <p:tgtEl>
                                          <p:spTgt spid="135"/>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250"/>
                                        <p:tgtEl>
                                          <p:spTgt spid="99"/>
                                        </p:tgtEl>
                                      </p:cBhvr>
                                    </p:animEffect>
                                  </p:childTnLst>
                                </p:cTn>
                              </p:par>
                              <p:par>
                                <p:cTn id="39" presetID="10" presetClass="entr" presetSubtype="0"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250"/>
                                        <p:tgtEl>
                                          <p:spTgt spid="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25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25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4"/>
                                        </p:tgtEl>
                                        <p:attrNameLst>
                                          <p:attrName>style.visibility</p:attrName>
                                        </p:attrNameLst>
                                      </p:cBhvr>
                                      <p:to>
                                        <p:strVal val="visible"/>
                                      </p:to>
                                    </p:set>
                                    <p:animEffect transition="in" filter="fade">
                                      <p:cBhvr>
                                        <p:cTn id="50" dur="250"/>
                                        <p:tgtEl>
                                          <p:spTgt spid="1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250"/>
                                        <p:tgtEl>
                                          <p:spTgt spid="1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250"/>
                                        <p:tgtEl>
                                          <p:spTgt spid="85"/>
                                        </p:tgtEl>
                                      </p:cBhvr>
                                    </p:animEffect>
                                  </p:childTnLst>
                                </p:cTn>
                              </p:par>
                              <p:par>
                                <p:cTn id="59" presetID="10" presetClass="entr" presetSubtype="0" fill="hold" nodeType="with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fade">
                                      <p:cBhvr>
                                        <p:cTn id="61"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Graphic spid="32" grpId="0">
        <p:bldAsOne/>
      </p:bldGraphic>
      <p:bldGraphic spid="33" grpId="0">
        <p:bldAsOne/>
      </p:bldGraphic>
      <p:bldGraphic spid="34" grpId="0">
        <p:bldAsOne/>
      </p:bldGraphic>
      <p:bldGraphic spid="35" grpId="0">
        <p:bldAsOne/>
      </p:bldGraphic>
      <p:bldP spid="110" grpId="0"/>
      <p:bldP spid="111" grpId="0"/>
      <p:bldP spid="112" grpId="0"/>
      <p:bldP spid="113" grpId="0"/>
      <p:bldP spid="1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LDA: Discussion</a:t>
            </a:r>
            <a:endParaRPr lang="ko-KR" altLang="en-US" baseline="30000" dirty="0"/>
          </a:p>
        </p:txBody>
      </p:sp>
      <p:sp>
        <p:nvSpPr>
          <p:cNvPr id="3" name="내용 개체 틀 2"/>
          <p:cNvSpPr>
            <a:spLocks noGrp="1"/>
          </p:cNvSpPr>
          <p:nvPr>
            <p:ph idx="1"/>
          </p:nvPr>
        </p:nvSpPr>
        <p:spPr/>
        <p:txBody>
          <a:bodyPr/>
          <a:lstStyle/>
          <a:p>
            <a:r>
              <a:rPr lang="en-US" altLang="ko-KR" dirty="0" smtClean="0"/>
              <a:t>LDA</a:t>
            </a:r>
          </a:p>
          <a:p>
            <a:pPr lvl="1"/>
            <a:r>
              <a:rPr lang="en-US" altLang="ko-KR" dirty="0" smtClean="0"/>
              <a:t>Improves PLSA with more strict statistical model</a:t>
            </a:r>
          </a:p>
          <a:p>
            <a:endParaRPr lang="en-US" altLang="ko-KR" dirty="0" smtClean="0"/>
          </a:p>
          <a:p>
            <a:r>
              <a:rPr lang="en-US" altLang="ko-KR" dirty="0" smtClean="0"/>
              <a:t>Equivalence between LDA and PLSA</a:t>
            </a:r>
            <a:r>
              <a:rPr lang="en-US" altLang="ko-KR" sz="1800" dirty="0" smtClean="0">
                <a:solidFill>
                  <a:schemeClr val="accent6">
                    <a:lumMod val="50000"/>
                  </a:schemeClr>
                </a:solidFill>
              </a:rPr>
              <a:t>[M. </a:t>
            </a:r>
            <a:r>
              <a:rPr lang="en-US" altLang="ko-KR" sz="1800" dirty="0" err="1" smtClean="0">
                <a:solidFill>
                  <a:schemeClr val="accent6">
                    <a:lumMod val="50000"/>
                  </a:schemeClr>
                </a:solidFill>
              </a:rPr>
              <a:t>Girolami</a:t>
            </a:r>
            <a:r>
              <a:rPr lang="en-US" altLang="ko-KR" sz="1800" dirty="0" smtClean="0">
                <a:solidFill>
                  <a:schemeClr val="accent6">
                    <a:lumMod val="50000"/>
                  </a:schemeClr>
                </a:solidFill>
              </a:rPr>
              <a:t> et al., SIGIR 2003]</a:t>
            </a:r>
            <a:endParaRPr lang="en-US" altLang="ko-KR" dirty="0" smtClean="0">
              <a:solidFill>
                <a:schemeClr val="accent6">
                  <a:lumMod val="50000"/>
                </a:schemeClr>
              </a:solidFill>
            </a:endParaRPr>
          </a:p>
          <a:p>
            <a:pPr lvl="1"/>
            <a:r>
              <a:rPr lang="en-US" altLang="ko-KR" dirty="0" smtClean="0"/>
              <a:t>Maximum a posteriori estimated LDA model</a:t>
            </a:r>
          </a:p>
          <a:p>
            <a:pPr lvl="1"/>
            <a:r>
              <a:rPr lang="en-US" altLang="ko-KR" dirty="0" smtClean="0"/>
              <a:t>Under a uniform </a:t>
            </a:r>
            <a:r>
              <a:rPr lang="en-US" altLang="ko-KR" dirty="0" err="1" smtClean="0"/>
              <a:t>Dirichlet</a:t>
            </a:r>
            <a:r>
              <a:rPr lang="en-US" altLang="ko-KR" dirty="0" smtClean="0"/>
              <a:t> prior</a:t>
            </a:r>
          </a:p>
          <a:p>
            <a:pPr lvl="1"/>
            <a:r>
              <a:rPr lang="en-US" altLang="ko-KR" dirty="0" smtClean="0"/>
              <a:t>Perceived </a:t>
            </a:r>
            <a:r>
              <a:rPr lang="en-US" altLang="ko-KR" dirty="0"/>
              <a:t>shortcomings of </a:t>
            </a:r>
            <a:r>
              <a:rPr lang="en-US" altLang="ko-KR" dirty="0" smtClean="0"/>
              <a:t>PLSA</a:t>
            </a:r>
          </a:p>
          <a:p>
            <a:pPr lvl="2"/>
            <a:r>
              <a:rPr lang="en-US" altLang="ko-KR" dirty="0" smtClean="0"/>
              <a:t>Can be resolved </a:t>
            </a:r>
            <a:r>
              <a:rPr lang="en-US" altLang="ko-KR" dirty="0"/>
              <a:t>and elucidated within the LDA </a:t>
            </a:r>
            <a:r>
              <a:rPr lang="en-US" altLang="ko-KR" dirty="0" smtClean="0"/>
              <a:t>framework</a:t>
            </a:r>
            <a:endParaRPr lang="en-US" altLang="ko-KR" dirty="0"/>
          </a:p>
          <a:p>
            <a:endParaRPr lang="en-US" altLang="ko-KR" dirty="0"/>
          </a:p>
        </p:txBody>
      </p:sp>
    </p:spTree>
    <p:extLst>
      <p:ext uri="{BB962C8B-B14F-4D97-AF65-F5344CB8AC3E}">
        <p14:creationId xmlns:p14="http://schemas.microsoft.com/office/powerpoint/2010/main" val="10845098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Basis Theories of LDA</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smtClean="0"/>
              <a:t>Probability theory</a:t>
            </a:r>
          </a:p>
          <a:p>
            <a:pPr lvl="1">
              <a:lnSpc>
                <a:spcPct val="150000"/>
              </a:lnSpc>
            </a:pPr>
            <a:r>
              <a:rPr lang="en-US" altLang="ko-KR" dirty="0" smtClean="0"/>
              <a:t>Binomial and Beta distribution</a:t>
            </a:r>
          </a:p>
          <a:p>
            <a:pPr lvl="1">
              <a:lnSpc>
                <a:spcPct val="150000"/>
              </a:lnSpc>
            </a:pPr>
            <a:r>
              <a:rPr lang="en-US" altLang="ko-KR" dirty="0" smtClean="0"/>
              <a:t>Bayesian inference with conjugate prior</a:t>
            </a:r>
            <a:r>
              <a:rPr lang="en-US" altLang="ko-KR" baseline="30000" dirty="0" smtClean="0"/>
              <a:t>*</a:t>
            </a:r>
          </a:p>
          <a:p>
            <a:pPr lvl="1">
              <a:lnSpc>
                <a:spcPct val="150000"/>
              </a:lnSpc>
            </a:pPr>
            <a:r>
              <a:rPr lang="en-US" altLang="ko-KR" dirty="0" smtClean="0"/>
              <a:t>Multinomial and </a:t>
            </a:r>
            <a:r>
              <a:rPr lang="en-US" altLang="ko-KR" dirty="0" err="1" smtClean="0"/>
              <a:t>Dirichlet</a:t>
            </a:r>
            <a:r>
              <a:rPr lang="en-US" altLang="ko-KR" dirty="0" smtClean="0"/>
              <a:t> distribution</a:t>
            </a:r>
            <a:r>
              <a:rPr lang="en-US" altLang="ko-KR" baseline="30000" dirty="0" smtClean="0"/>
              <a:t>**</a:t>
            </a:r>
          </a:p>
          <a:p>
            <a:pPr>
              <a:lnSpc>
                <a:spcPct val="150000"/>
              </a:lnSpc>
            </a:pPr>
            <a:r>
              <a:rPr lang="en-US" altLang="ko-KR" dirty="0" smtClean="0"/>
              <a:t>Statistic simulation method</a:t>
            </a:r>
          </a:p>
          <a:p>
            <a:pPr lvl="1">
              <a:lnSpc>
                <a:spcPct val="150000"/>
              </a:lnSpc>
            </a:pPr>
            <a:r>
              <a:rPr lang="en-US" altLang="ko-KR" dirty="0" smtClean="0"/>
              <a:t>Markov Chain Monte Carlo</a:t>
            </a:r>
            <a:r>
              <a:rPr lang="en-US" altLang="ko-KR" baseline="30000" dirty="0" smtClean="0"/>
              <a:t>+</a:t>
            </a:r>
          </a:p>
          <a:p>
            <a:pPr lvl="1">
              <a:lnSpc>
                <a:spcPct val="150000"/>
              </a:lnSpc>
            </a:pPr>
            <a:r>
              <a:rPr lang="en-US" altLang="ko-KR" dirty="0" smtClean="0"/>
              <a:t>Gibbs sampling</a:t>
            </a:r>
            <a:r>
              <a:rPr lang="en-US" altLang="ko-KR" baseline="30000" dirty="0" smtClean="0"/>
              <a:t>++</a:t>
            </a:r>
            <a:endParaRPr lang="ko-KR" altLang="en-US" baseline="30000" dirty="0"/>
          </a:p>
        </p:txBody>
      </p:sp>
      <p:graphicFrame>
        <p:nvGraphicFramePr>
          <p:cNvPr id="4" name="표 3"/>
          <p:cNvGraphicFramePr>
            <a:graphicFrameLocks noGrp="1"/>
          </p:cNvGraphicFramePr>
          <p:nvPr>
            <p:extLst>
              <p:ext uri="{D42A27DB-BD31-4B8C-83A1-F6EECF244321}">
                <p14:modId xmlns:p14="http://schemas.microsoft.com/office/powerpoint/2010/main" val="1305988625"/>
              </p:ext>
            </p:extLst>
          </p:nvPr>
        </p:nvGraphicFramePr>
        <p:xfrm>
          <a:off x="68982" y="5345632"/>
          <a:ext cx="8964488" cy="1444502"/>
        </p:xfrm>
        <a:graphic>
          <a:graphicData uri="http://schemas.openxmlformats.org/drawingml/2006/table">
            <a:tbl>
              <a:tblPr firstRow="1" bandRow="1">
                <a:tableStyleId>{2D5ABB26-0587-4C30-8999-92F81FD0307C}</a:tableStyleId>
              </a:tblPr>
              <a:tblGrid>
                <a:gridCol w="342044"/>
                <a:gridCol w="8622444"/>
              </a:tblGrid>
              <a:tr h="295531">
                <a:tc>
                  <a:txBody>
                    <a:bodyPr/>
                    <a:lstStyle/>
                    <a:p>
                      <a:pPr algn="r" latinLnBrk="1"/>
                      <a:r>
                        <a:rPr lang="en-US" altLang="ko-KR" sz="1050" dirty="0" smtClean="0">
                          <a:latin typeface="Times New Roman" pitchFamily="18" charset="0"/>
                          <a:cs typeface="Times New Roman" pitchFamily="18" charset="0"/>
                        </a:rPr>
                        <a:t>*</a:t>
                      </a:r>
                      <a:endParaRPr lang="ko-KR" altLang="en-US" sz="1050" dirty="0">
                        <a:latin typeface="Times New Roman" pitchFamily="18" charset="0"/>
                        <a:cs typeface="Times New Roman" pitchFamily="18" charset="0"/>
                      </a:endParaRPr>
                    </a:p>
                  </a:txBody>
                  <a:tcPr marL="0" anchor="ctr">
                    <a:solidFill>
                      <a:schemeClr val="bg1"/>
                    </a:solidFill>
                  </a:tcPr>
                </a:tc>
                <a:tc>
                  <a:txBody>
                    <a:bodyPr/>
                    <a:lstStyle/>
                    <a:p>
                      <a:r>
                        <a:rPr lang="en-US" altLang="ko-KR" sz="1100" dirty="0" smtClean="0">
                          <a:latin typeface="Times New Roman" pitchFamily="18" charset="0"/>
                          <a:cs typeface="Times New Roman" pitchFamily="18" charset="0"/>
                        </a:rPr>
                        <a:t>M. Farrow, MAS3301 Bayesian Statistics, Newcastle University. 2013.</a:t>
                      </a:r>
                    </a:p>
                    <a:p>
                      <a:r>
                        <a:rPr lang="en-US" altLang="ko-KR" sz="1100" dirty="0" smtClean="0">
                          <a:latin typeface="Times New Roman" pitchFamily="18" charset="0"/>
                          <a:cs typeface="Times New Roman" pitchFamily="18" charset="0"/>
                        </a:rPr>
                        <a:t>Available from: http://www.mas.ncl.ac.uk/~nmf16/teaching/mas3301/week3.pdf [Accessed: 7 May 2015].</a:t>
                      </a:r>
                    </a:p>
                  </a:txBody>
                  <a:tcPr marL="0" anchor="ctr">
                    <a:solidFill>
                      <a:schemeClr val="bg1"/>
                    </a:solidFill>
                  </a:tcPr>
                </a:tc>
              </a:tr>
              <a:tr h="295531">
                <a:tc>
                  <a:txBody>
                    <a:bodyPr/>
                    <a:lstStyle/>
                    <a:p>
                      <a:pPr algn="r" latinLnBrk="1"/>
                      <a:r>
                        <a:rPr lang="en-US" altLang="ko-KR" sz="1050" dirty="0" smtClean="0">
                          <a:latin typeface="Times New Roman" pitchFamily="18" charset="0"/>
                          <a:cs typeface="Times New Roman" pitchFamily="18" charset="0"/>
                        </a:rPr>
                        <a:t>**</a:t>
                      </a:r>
                      <a:endParaRPr lang="ko-KR" altLang="en-US" sz="1050" dirty="0">
                        <a:latin typeface="Times New Roman" pitchFamily="18" charset="0"/>
                        <a:cs typeface="Times New Roman" pitchFamily="18" charset="0"/>
                      </a:endParaRPr>
                    </a:p>
                  </a:txBody>
                  <a:tcPr marL="0" anchor="c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latin typeface="Times New Roman" pitchFamily="18" charset="0"/>
                          <a:cs typeface="Times New Roman" pitchFamily="18" charset="0"/>
                        </a:rPr>
                        <a:t>B. A. </a:t>
                      </a:r>
                      <a:r>
                        <a:rPr lang="en-US" altLang="ko-KR" sz="1100" dirty="0" err="1" smtClean="0">
                          <a:latin typeface="Times New Roman" pitchFamily="18" charset="0"/>
                          <a:cs typeface="Times New Roman" pitchFamily="18" charset="0"/>
                        </a:rPr>
                        <a:t>Frigyik</a:t>
                      </a:r>
                      <a:r>
                        <a:rPr lang="en-US" altLang="ko-KR" sz="1100" dirty="0" smtClean="0">
                          <a:latin typeface="Times New Roman" pitchFamily="18" charset="0"/>
                          <a:cs typeface="Times New Roman" pitchFamily="18" charset="0"/>
                        </a:rPr>
                        <a:t>, A. </a:t>
                      </a:r>
                      <a:r>
                        <a:rPr lang="en-US" altLang="ko-KR" sz="1100" dirty="0" err="1" smtClean="0">
                          <a:latin typeface="Times New Roman" pitchFamily="18" charset="0"/>
                          <a:cs typeface="Times New Roman" pitchFamily="18" charset="0"/>
                        </a:rPr>
                        <a:t>Kapila</a:t>
                      </a:r>
                      <a:r>
                        <a:rPr lang="en-US" altLang="ko-KR" sz="1100" dirty="0" smtClean="0">
                          <a:latin typeface="Times New Roman" pitchFamily="18" charset="0"/>
                          <a:cs typeface="Times New Roman" pitchFamily="18" charset="0"/>
                        </a:rPr>
                        <a:t>, and M. a R. Gupta. Introduction to the </a:t>
                      </a:r>
                      <a:r>
                        <a:rPr lang="en-US" altLang="ko-KR" sz="1100" dirty="0" err="1" smtClean="0">
                          <a:latin typeface="Times New Roman" pitchFamily="18" charset="0"/>
                          <a:cs typeface="Times New Roman" pitchFamily="18" charset="0"/>
                        </a:rPr>
                        <a:t>Dirichlet</a:t>
                      </a:r>
                      <a:r>
                        <a:rPr lang="en-US" altLang="ko-KR" sz="1100" dirty="0" smtClean="0">
                          <a:latin typeface="Times New Roman" pitchFamily="18" charset="0"/>
                          <a:cs typeface="Times New Roman" pitchFamily="18" charset="0"/>
                        </a:rPr>
                        <a:t> Distribution and Related Processes, University of Washington Department of Electrical Engineering, 2012.</a:t>
                      </a:r>
                    </a:p>
                  </a:txBody>
                  <a:tcPr marL="0" anchor="ctr">
                    <a:solidFill>
                      <a:schemeClr val="bg1"/>
                    </a:solidFill>
                  </a:tcPr>
                </a:tc>
              </a:tr>
              <a:tr h="295531">
                <a:tc>
                  <a:txBody>
                    <a:bodyPr/>
                    <a:lstStyle/>
                    <a:p>
                      <a:pPr algn="r" latinLnBrk="1"/>
                      <a:r>
                        <a:rPr lang="en-US" altLang="ko-KR" sz="1050" dirty="0" smtClean="0">
                          <a:latin typeface="Times New Roman" pitchFamily="18" charset="0"/>
                          <a:cs typeface="Times New Roman" pitchFamily="18" charset="0"/>
                        </a:rPr>
                        <a:t>+</a:t>
                      </a:r>
                      <a:endParaRPr lang="ko-KR" altLang="en-US" sz="1050" dirty="0">
                        <a:latin typeface="Times New Roman" pitchFamily="18" charset="0"/>
                        <a:cs typeface="Times New Roman" pitchFamily="18" charset="0"/>
                      </a:endParaRPr>
                    </a:p>
                  </a:txBody>
                  <a:tcPr marL="0" anchor="c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latin typeface="Times New Roman" pitchFamily="18" charset="0"/>
                          <a:cs typeface="Times New Roman" pitchFamily="18" charset="0"/>
                        </a:rPr>
                        <a:t>Markov A.A., "Extension of the limit theorems of probability theory to a sum of variables connected in a chain," John Wiley and Sons, 1971.</a:t>
                      </a:r>
                      <a:endParaRPr lang="ko-KR" altLang="en-US" sz="1100" dirty="0" smtClean="0">
                        <a:latin typeface="Times New Roman" pitchFamily="18" charset="0"/>
                        <a:cs typeface="Times New Roman" pitchFamily="18" charset="0"/>
                      </a:endParaRPr>
                    </a:p>
                  </a:txBody>
                  <a:tcPr marL="0" anchor="ctr">
                    <a:solidFill>
                      <a:schemeClr val="bg1"/>
                    </a:solidFill>
                  </a:tcPr>
                </a:tc>
              </a:tr>
              <a:tr h="295531">
                <a:tc>
                  <a:txBody>
                    <a:bodyPr/>
                    <a:lstStyle/>
                    <a:p>
                      <a:pPr algn="r" latinLnBrk="1"/>
                      <a:r>
                        <a:rPr lang="en-US" altLang="ko-KR" sz="1050" dirty="0" smtClean="0">
                          <a:latin typeface="Times New Roman" pitchFamily="18" charset="0"/>
                          <a:cs typeface="Times New Roman" pitchFamily="18" charset="0"/>
                        </a:rPr>
                        <a:t>++</a:t>
                      </a:r>
                      <a:endParaRPr lang="ko-KR" altLang="en-US" sz="1050" dirty="0">
                        <a:latin typeface="Times New Roman" pitchFamily="18" charset="0"/>
                        <a:cs typeface="Times New Roman" pitchFamily="18" charset="0"/>
                      </a:endParaRPr>
                    </a:p>
                  </a:txBody>
                  <a:tcPr marL="0" anchor="c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latin typeface="Times New Roman" pitchFamily="18" charset="0"/>
                          <a:cs typeface="Times New Roman" pitchFamily="18" charset="0"/>
                        </a:rPr>
                        <a:t>C. </a:t>
                      </a:r>
                      <a:r>
                        <a:rPr lang="en-US" altLang="ko-KR" sz="1100" dirty="0" err="1" smtClean="0">
                          <a:latin typeface="Times New Roman" pitchFamily="18" charset="0"/>
                          <a:cs typeface="Times New Roman" pitchFamily="18" charset="0"/>
                        </a:rPr>
                        <a:t>Andrieu</a:t>
                      </a:r>
                      <a:r>
                        <a:rPr lang="en-US" altLang="ko-KR" sz="1100" dirty="0" smtClean="0">
                          <a:latin typeface="Times New Roman" pitchFamily="18" charset="0"/>
                          <a:cs typeface="Times New Roman" pitchFamily="18" charset="0"/>
                        </a:rPr>
                        <a:t>, N. D. </a:t>
                      </a:r>
                      <a:r>
                        <a:rPr lang="en-US" altLang="ko-KR" sz="1100" dirty="0" err="1" smtClean="0">
                          <a:latin typeface="Times New Roman" pitchFamily="18" charset="0"/>
                          <a:cs typeface="Times New Roman" pitchFamily="18" charset="0"/>
                        </a:rPr>
                        <a:t>Freitas</a:t>
                      </a:r>
                      <a:r>
                        <a:rPr lang="en-US" altLang="ko-KR" sz="1100" dirty="0" smtClean="0">
                          <a:latin typeface="Times New Roman" pitchFamily="18" charset="0"/>
                          <a:cs typeface="Times New Roman" pitchFamily="18" charset="0"/>
                        </a:rPr>
                        <a:t>, and A. </a:t>
                      </a:r>
                      <a:r>
                        <a:rPr lang="en-US" altLang="ko-KR" sz="1100" dirty="0" err="1" smtClean="0">
                          <a:latin typeface="Times New Roman" pitchFamily="18" charset="0"/>
                          <a:cs typeface="Times New Roman" pitchFamily="18" charset="0"/>
                        </a:rPr>
                        <a:t>Doucet</a:t>
                      </a:r>
                      <a:r>
                        <a:rPr lang="en-US" altLang="ko-KR" sz="1100" dirty="0" smtClean="0">
                          <a:latin typeface="Times New Roman" pitchFamily="18" charset="0"/>
                          <a:cs typeface="Times New Roman" pitchFamily="18" charset="0"/>
                        </a:rPr>
                        <a:t>, An Introduction to MCMC for Machine Learning, 2003.</a:t>
                      </a:r>
                      <a:endParaRPr lang="ko-KR" altLang="en-US" sz="1100" dirty="0" smtClean="0">
                        <a:latin typeface="Times New Roman" pitchFamily="18" charset="0"/>
                        <a:cs typeface="Times New Roman" pitchFamily="18" charset="0"/>
                      </a:endParaRPr>
                    </a:p>
                  </a:txBody>
                  <a:tcPr marL="0" anchor="ctr">
                    <a:solidFill>
                      <a:schemeClr val="bg1"/>
                    </a:solidFill>
                  </a:tcPr>
                </a:tc>
              </a:tr>
            </a:tbl>
          </a:graphicData>
        </a:graphic>
      </p:graphicFrame>
    </p:spTree>
    <p:extLst>
      <p:ext uri="{BB962C8B-B14F-4D97-AF65-F5344CB8AC3E}">
        <p14:creationId xmlns:p14="http://schemas.microsoft.com/office/powerpoint/2010/main" val="30285641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noAutofit/>
          </a:bodyPr>
          <a:lstStyle/>
          <a:p>
            <a:r>
              <a:rPr lang="en-US" altLang="ko-KR" sz="2600" dirty="0" smtClean="0"/>
              <a:t>LDA Theories [1/4]: Binomial and Beta Distribution</a:t>
            </a:r>
            <a:endParaRPr lang="ko-KR" altLang="en-US" sz="2600" dirty="0"/>
          </a:p>
        </p:txBody>
      </p:sp>
      <p:sp>
        <p:nvSpPr>
          <p:cNvPr id="3" name="내용 개체 틀 2"/>
          <p:cNvSpPr>
            <a:spLocks noGrp="1"/>
          </p:cNvSpPr>
          <p:nvPr>
            <p:ph idx="1"/>
          </p:nvPr>
        </p:nvSpPr>
        <p:spPr/>
        <p:txBody>
          <a:bodyPr>
            <a:normAutofit/>
          </a:bodyPr>
          <a:lstStyle/>
          <a:p>
            <a:r>
              <a:rPr lang="en-US" altLang="ko-KR" dirty="0" smtClean="0"/>
              <a:t>Binomial distribution</a:t>
            </a:r>
          </a:p>
          <a:p>
            <a:pPr lvl="1"/>
            <a:r>
              <a:rPr lang="en-US" altLang="ko-KR" sz="1600" dirty="0"/>
              <a:t>Random variable: X = # of successes in n trials</a:t>
            </a:r>
          </a:p>
          <a:p>
            <a:pPr lvl="1"/>
            <a:r>
              <a:rPr lang="en-US" altLang="ko-KR" sz="1600" dirty="0" smtClean="0"/>
              <a:t>Parameter: n (# </a:t>
            </a:r>
            <a:r>
              <a:rPr lang="en-US" altLang="ko-KR" sz="1600" dirty="0"/>
              <a:t>of</a:t>
            </a:r>
            <a:r>
              <a:rPr lang="ko-KR" altLang="en-US" sz="1600" dirty="0"/>
              <a:t> </a:t>
            </a:r>
            <a:r>
              <a:rPr lang="en-US" altLang="ko-KR" sz="1600" dirty="0" smtClean="0"/>
              <a:t>trials), p (success </a:t>
            </a:r>
            <a:r>
              <a:rPr lang="en-US" altLang="ko-KR" sz="1600" dirty="0"/>
              <a:t>probability in each </a:t>
            </a:r>
            <a:r>
              <a:rPr lang="en-US" altLang="ko-KR" sz="1600" dirty="0" smtClean="0"/>
              <a:t>trial)</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endParaRPr lang="en-US" altLang="ko-KR" sz="1050" dirty="0" smtClean="0"/>
          </a:p>
          <a:p>
            <a:r>
              <a:rPr lang="en-US" altLang="ko-KR" dirty="0" smtClean="0"/>
              <a:t>Beta distribution</a:t>
            </a:r>
          </a:p>
          <a:p>
            <a:pPr lvl="1"/>
            <a:r>
              <a:rPr lang="en-US" altLang="ko-KR" sz="1600" dirty="0" smtClean="0"/>
              <a:t>The </a:t>
            </a:r>
            <a:r>
              <a:rPr lang="en-US" altLang="ko-KR" sz="1600" dirty="0"/>
              <a:t>domain of the beta dist. can be viewed as a </a:t>
            </a:r>
            <a:r>
              <a:rPr lang="en-US" altLang="ko-KR" sz="1600" dirty="0" smtClean="0"/>
              <a:t>probability</a:t>
            </a:r>
          </a:p>
          <a:p>
            <a:pPr lvl="1"/>
            <a:r>
              <a:rPr lang="en-US" altLang="ko-KR" sz="1600" dirty="0" smtClean="0"/>
              <a:t>Often </a:t>
            </a:r>
            <a:r>
              <a:rPr lang="en-US" altLang="ko-KR" sz="1600" dirty="0"/>
              <a:t>used to describe the distribution of a probability value p</a:t>
            </a:r>
            <a:endParaRPr lang="ko-KR" altLang="en-US" sz="1600" dirty="0"/>
          </a:p>
          <a:p>
            <a:pPr lvl="1"/>
            <a:endParaRPr lang="en-US" altLang="ko-KR" sz="1600" dirty="0"/>
          </a:p>
          <a:p>
            <a:pPr lvl="1"/>
            <a:endParaRPr lang="ko-KR" altLang="en-US" dirty="0"/>
          </a:p>
        </p:txBody>
      </p:sp>
      <p:pic>
        <p:nvPicPr>
          <p:cNvPr id="1032" name="Picture 8" descr="C:\Users\Administrator\Desktop\무제-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6771" y="2960081"/>
            <a:ext cx="1023662" cy="10109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Administrator\Desktop\무제-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529" y="3012230"/>
            <a:ext cx="1024309" cy="1011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Users\Administrator\Desktop\무제-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826391" y="3192776"/>
            <a:ext cx="1063749" cy="598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직사각형 6"/>
              <p:cNvSpPr/>
              <p:nvPr/>
            </p:nvSpPr>
            <p:spPr>
              <a:xfrm>
                <a:off x="1835878" y="2348880"/>
                <a:ext cx="4536322" cy="5082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a:cs typeface="Calibri" pitchFamily="34" charset="0"/>
                        </a:rPr>
                        <m:t>𝑓</m:t>
                      </m:r>
                      <m:d>
                        <m:dPr>
                          <m:ctrlPr>
                            <a:rPr lang="en-US" altLang="ko-KR" i="1" dirty="0" smtClean="0">
                              <a:latin typeface="Cambria Math"/>
                              <a:cs typeface="Calibri" pitchFamily="34" charset="0"/>
                            </a:rPr>
                          </m:ctrlPr>
                        </m:dPr>
                        <m:e>
                          <m:r>
                            <a:rPr lang="en-US" altLang="ko-KR" i="1" dirty="0" smtClean="0">
                              <a:latin typeface="Cambria Math"/>
                              <a:cs typeface="Calibri" pitchFamily="34" charset="0"/>
                            </a:rPr>
                            <m:t>𝑥</m:t>
                          </m:r>
                          <m:r>
                            <a:rPr lang="en-US" altLang="ko-KR" i="1" dirty="0" smtClean="0">
                              <a:latin typeface="Cambria Math"/>
                              <a:cs typeface="Calibri" pitchFamily="34" charset="0"/>
                            </a:rPr>
                            <m:t>;</m:t>
                          </m:r>
                          <m:r>
                            <a:rPr lang="en-US" altLang="ko-KR" b="0" i="1" dirty="0" smtClean="0">
                              <a:latin typeface="Cambria Math"/>
                              <a:cs typeface="Calibri" pitchFamily="34" charset="0"/>
                            </a:rPr>
                            <m:t>𝑛</m:t>
                          </m:r>
                          <m:r>
                            <a:rPr lang="en-US" altLang="ko-KR" b="0" i="1" dirty="0" smtClean="0">
                              <a:latin typeface="Cambria Math"/>
                              <a:cs typeface="Calibri" pitchFamily="34" charset="0"/>
                            </a:rPr>
                            <m:t>, </m:t>
                          </m:r>
                          <m:r>
                            <a:rPr lang="en-US" altLang="ko-KR" i="1" dirty="0" smtClean="0">
                              <a:latin typeface="Cambria Math"/>
                              <a:cs typeface="Calibri" pitchFamily="34" charset="0"/>
                            </a:rPr>
                            <m:t>𝑝</m:t>
                          </m:r>
                        </m:e>
                      </m:d>
                      <m:r>
                        <a:rPr lang="en-US" altLang="ko-KR" i="1" dirty="0" smtClean="0">
                          <a:latin typeface="Cambria Math"/>
                          <a:cs typeface="Calibri" pitchFamily="34" charset="0"/>
                        </a:rPr>
                        <m:t>=</m:t>
                      </m:r>
                      <m:r>
                        <a:rPr lang="en-US" altLang="ko-KR" b="0" i="1" dirty="0" smtClean="0">
                          <a:latin typeface="Cambria Math"/>
                          <a:cs typeface="Calibri" pitchFamily="34" charset="0"/>
                        </a:rPr>
                        <m:t>𝑃</m:t>
                      </m:r>
                      <m:d>
                        <m:dPr>
                          <m:ctrlPr>
                            <a:rPr lang="en-US" altLang="ko-KR" b="0" i="1" dirty="0" smtClean="0">
                              <a:latin typeface="Cambria Math"/>
                              <a:cs typeface="Calibri" pitchFamily="34" charset="0"/>
                            </a:rPr>
                          </m:ctrlPr>
                        </m:dPr>
                        <m:e>
                          <m:r>
                            <a:rPr lang="en-US" altLang="ko-KR" b="0" i="1" dirty="0" smtClean="0">
                              <a:latin typeface="Cambria Math"/>
                              <a:cs typeface="Calibri" pitchFamily="34" charset="0"/>
                            </a:rPr>
                            <m:t>𝑋</m:t>
                          </m:r>
                          <m:r>
                            <a:rPr lang="en-US" altLang="ko-KR" b="0" i="1" dirty="0" smtClean="0">
                              <a:latin typeface="Cambria Math"/>
                              <a:cs typeface="Calibri" pitchFamily="34" charset="0"/>
                            </a:rPr>
                            <m:t>=</m:t>
                          </m:r>
                          <m:r>
                            <a:rPr lang="en-US" altLang="ko-KR" b="0" i="1" dirty="0" smtClean="0">
                              <a:latin typeface="Cambria Math"/>
                              <a:cs typeface="Calibri" pitchFamily="34" charset="0"/>
                            </a:rPr>
                            <m:t>𝑥</m:t>
                          </m:r>
                        </m:e>
                      </m:d>
                      <m:r>
                        <a:rPr lang="en-US" altLang="ko-KR" b="0" i="1" dirty="0" smtClean="0">
                          <a:latin typeface="Cambria Math"/>
                          <a:cs typeface="Calibri" pitchFamily="34" charset="0"/>
                        </a:rPr>
                        <m:t>=</m:t>
                      </m:r>
                      <m:d>
                        <m:dPr>
                          <m:ctrlPr>
                            <a:rPr lang="en-US" altLang="ko-KR" b="0" i="1" dirty="0" smtClean="0">
                              <a:latin typeface="Cambria Math"/>
                              <a:cs typeface="Calibri" pitchFamily="34" charset="0"/>
                            </a:rPr>
                          </m:ctrlPr>
                        </m:dPr>
                        <m:e>
                          <m:m>
                            <m:mPr>
                              <m:mcs>
                                <m:mc>
                                  <m:mcPr>
                                    <m:count m:val="1"/>
                                    <m:mcJc m:val="center"/>
                                  </m:mcPr>
                                </m:mc>
                              </m:mcs>
                              <m:ctrlPr>
                                <a:rPr lang="en-US" altLang="ko-KR" b="0" i="1" dirty="0" smtClean="0">
                                  <a:latin typeface="Cambria Math"/>
                                  <a:cs typeface="Calibri" pitchFamily="34" charset="0"/>
                                </a:rPr>
                              </m:ctrlPr>
                            </m:mPr>
                            <m:mr>
                              <m:e>
                                <m:r>
                                  <m:rPr>
                                    <m:brk m:alnAt="7"/>
                                  </m:rPr>
                                  <a:rPr lang="en-US" altLang="ko-KR" b="0" i="1" dirty="0" smtClean="0">
                                    <a:latin typeface="Cambria Math"/>
                                    <a:cs typeface="Calibri" pitchFamily="34" charset="0"/>
                                  </a:rPr>
                                  <m:t>𝑛</m:t>
                                </m:r>
                              </m:e>
                            </m:mr>
                            <m:mr>
                              <m:e>
                                <m:r>
                                  <a:rPr lang="en-US" altLang="ko-KR" b="0" i="1" dirty="0" smtClean="0">
                                    <a:latin typeface="Cambria Math"/>
                                    <a:cs typeface="Calibri" pitchFamily="34" charset="0"/>
                                  </a:rPr>
                                  <m:t>𝑥</m:t>
                                </m:r>
                              </m:e>
                            </m:mr>
                          </m:m>
                        </m:e>
                      </m:d>
                      <m:sSup>
                        <m:sSupPr>
                          <m:ctrlPr>
                            <a:rPr lang="en-US" altLang="ko-KR" i="1" dirty="0" smtClean="0">
                              <a:latin typeface="Cambria Math"/>
                              <a:cs typeface="Calibri" pitchFamily="34" charset="0"/>
                            </a:rPr>
                          </m:ctrlPr>
                        </m:sSupPr>
                        <m:e>
                          <m:r>
                            <a:rPr lang="en-US" altLang="ko-KR" b="0" i="1" dirty="0" smtClean="0">
                              <a:latin typeface="Cambria Math"/>
                              <a:cs typeface="Calibri" pitchFamily="34" charset="0"/>
                            </a:rPr>
                            <m:t>𝑝</m:t>
                          </m:r>
                        </m:e>
                        <m:sup>
                          <m:r>
                            <a:rPr lang="en-US" altLang="ko-KR" b="0" i="1" dirty="0" smtClean="0">
                              <a:latin typeface="Cambria Math"/>
                              <a:cs typeface="Calibri" pitchFamily="34" charset="0"/>
                            </a:rPr>
                            <m:t>𝑥</m:t>
                          </m:r>
                        </m:sup>
                      </m:sSup>
                      <m:sSup>
                        <m:sSupPr>
                          <m:ctrlPr>
                            <a:rPr lang="en-US" altLang="ko-KR" i="1" dirty="0" smtClean="0">
                              <a:latin typeface="Cambria Math"/>
                              <a:cs typeface="Calibri" pitchFamily="34" charset="0"/>
                            </a:rPr>
                          </m:ctrlPr>
                        </m:sSupPr>
                        <m:e>
                          <m:r>
                            <a:rPr lang="en-US" altLang="ko-KR" i="1" dirty="0">
                              <a:latin typeface="Cambria Math"/>
                              <a:cs typeface="Calibri" pitchFamily="34" charset="0"/>
                            </a:rPr>
                            <m:t>(1−</m:t>
                          </m:r>
                          <m:r>
                            <a:rPr lang="en-US" altLang="ko-KR" i="1" dirty="0">
                              <a:latin typeface="Cambria Math"/>
                              <a:cs typeface="Calibri" pitchFamily="34" charset="0"/>
                            </a:rPr>
                            <m:t>𝑝</m:t>
                          </m:r>
                          <m:r>
                            <a:rPr lang="en-US" altLang="ko-KR" i="1" dirty="0">
                              <a:latin typeface="Cambria Math"/>
                              <a:cs typeface="Calibri" pitchFamily="34" charset="0"/>
                            </a:rPr>
                            <m:t>)</m:t>
                          </m:r>
                        </m:e>
                        <m:sup>
                          <m:r>
                            <a:rPr lang="en-US" altLang="ko-KR" b="0" i="1" dirty="0" smtClean="0">
                              <a:latin typeface="Cambria Math"/>
                              <a:cs typeface="Calibri" pitchFamily="34" charset="0"/>
                            </a:rPr>
                            <m:t>𝑛</m:t>
                          </m:r>
                          <m:r>
                            <a:rPr lang="en-US" altLang="ko-KR" b="0" i="1" dirty="0" smtClean="0">
                              <a:latin typeface="Cambria Math"/>
                              <a:cs typeface="Calibri" pitchFamily="34" charset="0"/>
                            </a:rPr>
                            <m:t>−</m:t>
                          </m:r>
                          <m:r>
                            <a:rPr lang="en-US" altLang="ko-KR" b="0" i="1" dirty="0" smtClean="0">
                              <a:latin typeface="Cambria Math"/>
                              <a:cs typeface="Calibri" pitchFamily="34" charset="0"/>
                            </a:rPr>
                            <m:t>𝑥</m:t>
                          </m:r>
                        </m:sup>
                      </m:sSup>
                    </m:oMath>
                  </m:oMathPara>
                </a14:m>
                <a:endParaRPr lang="ko-KR" altLang="en-US" dirty="0">
                  <a:latin typeface="Calibri" pitchFamily="34" charset="0"/>
                  <a:cs typeface="Calibri" pitchFamily="34" charset="0"/>
                </a:endParaRPr>
              </a:p>
            </p:txBody>
          </p:sp>
        </mc:Choice>
        <mc:Fallback xmlns="">
          <p:sp>
            <p:nvSpPr>
              <p:cNvPr id="7" name="직사각형 6"/>
              <p:cNvSpPr>
                <a:spLocks noRot="1" noChangeAspect="1" noMove="1" noResize="1" noEditPoints="1" noAdjustHandles="1" noChangeArrowheads="1" noChangeShapeType="1" noTextEdit="1"/>
              </p:cNvSpPr>
              <p:nvPr/>
            </p:nvSpPr>
            <p:spPr>
              <a:xfrm>
                <a:off x="1835878" y="2348880"/>
                <a:ext cx="4536322" cy="508281"/>
              </a:xfrm>
              <a:prstGeom prst="rect">
                <a:avLst/>
              </a:prstGeom>
              <a:blipFill rotWithShape="1">
                <a:blip r:embed="rId6"/>
                <a:stretch>
                  <a:fillRect/>
                </a:stretch>
              </a:blipFill>
            </p:spPr>
            <p:txBody>
              <a:bodyPr/>
              <a:lstStyle/>
              <a:p>
                <a:r>
                  <a:rPr lang="ko-KR" altLang="en-US">
                    <a:noFill/>
                  </a:rPr>
                  <a:t> </a:t>
                </a:r>
              </a:p>
            </p:txBody>
          </p:sp>
        </mc:Fallback>
      </mc:AlternateContent>
      <p:sp>
        <p:nvSpPr>
          <p:cNvPr id="8" name="직사각형 7"/>
          <p:cNvSpPr/>
          <p:nvPr/>
        </p:nvSpPr>
        <p:spPr>
          <a:xfrm>
            <a:off x="1331640" y="4057327"/>
            <a:ext cx="1584176" cy="307777"/>
          </a:xfrm>
          <a:prstGeom prst="rect">
            <a:avLst/>
          </a:prstGeom>
        </p:spPr>
        <p:txBody>
          <a:bodyPr wrap="square">
            <a:spAutoFit/>
          </a:bodyPr>
          <a:lstStyle/>
          <a:p>
            <a:r>
              <a:rPr lang="en-US" altLang="ko-KR" sz="1400" dirty="0" smtClean="0">
                <a:latin typeface="Calibri" pitchFamily="34" charset="0"/>
                <a:cs typeface="Calibri" pitchFamily="34" charset="0"/>
              </a:rPr>
              <a:t>p &lt; 0.5  skewed left</a:t>
            </a:r>
            <a:endParaRPr lang="ko-KR" altLang="en-US" sz="1400" dirty="0">
              <a:latin typeface="Calibri" pitchFamily="34" charset="0"/>
              <a:cs typeface="Calibri" pitchFamily="34" charset="0"/>
            </a:endParaRPr>
          </a:p>
        </p:txBody>
      </p:sp>
      <p:sp>
        <p:nvSpPr>
          <p:cNvPr id="9" name="직사각형 8"/>
          <p:cNvSpPr/>
          <p:nvPr/>
        </p:nvSpPr>
        <p:spPr>
          <a:xfrm>
            <a:off x="3635896" y="4023831"/>
            <a:ext cx="1584176" cy="307777"/>
          </a:xfrm>
          <a:prstGeom prst="rect">
            <a:avLst/>
          </a:prstGeom>
        </p:spPr>
        <p:txBody>
          <a:bodyPr wrap="square">
            <a:spAutoFit/>
          </a:bodyPr>
          <a:lstStyle/>
          <a:p>
            <a:r>
              <a:rPr lang="en-US" altLang="ko-KR" sz="1400" dirty="0" smtClean="0">
                <a:latin typeface="Calibri" pitchFamily="34" charset="0"/>
                <a:cs typeface="Calibri" pitchFamily="34" charset="0"/>
              </a:rPr>
              <a:t>p = 0.5  symmetric</a:t>
            </a:r>
            <a:endParaRPr lang="ko-KR" altLang="en-US" sz="1400" dirty="0">
              <a:latin typeface="Calibri" pitchFamily="34" charset="0"/>
              <a:cs typeface="Calibri" pitchFamily="34" charset="0"/>
            </a:endParaRPr>
          </a:p>
        </p:txBody>
      </p:sp>
      <p:sp>
        <p:nvSpPr>
          <p:cNvPr id="10" name="직사각형 9"/>
          <p:cNvSpPr/>
          <p:nvPr/>
        </p:nvSpPr>
        <p:spPr>
          <a:xfrm>
            <a:off x="5666506" y="4023831"/>
            <a:ext cx="1785814" cy="307777"/>
          </a:xfrm>
          <a:prstGeom prst="rect">
            <a:avLst/>
          </a:prstGeom>
        </p:spPr>
        <p:txBody>
          <a:bodyPr wrap="square">
            <a:spAutoFit/>
          </a:bodyPr>
          <a:lstStyle/>
          <a:p>
            <a:r>
              <a:rPr lang="en-US" altLang="ko-KR" sz="1400" dirty="0" smtClean="0">
                <a:latin typeface="Calibri" pitchFamily="34" charset="0"/>
                <a:cs typeface="Calibri" pitchFamily="34" charset="0"/>
              </a:rPr>
              <a:t>p &gt; 0.5  skewed right</a:t>
            </a:r>
            <a:endParaRPr lang="ko-KR" altLang="en-US" sz="1400"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1" name="TextBox 10"/>
              <p:cNvSpPr txBox="1"/>
              <p:nvPr/>
            </p:nvSpPr>
            <p:spPr>
              <a:xfrm>
                <a:off x="2108987" y="5958572"/>
                <a:ext cx="381642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b="1" i="1" smtClean="0">
                          <a:solidFill>
                            <a:schemeClr val="tx1"/>
                          </a:solidFill>
                          <a:latin typeface="Cambria Math" pitchFamily="18" charset="0"/>
                          <a:ea typeface="Cambria Math" pitchFamily="18" charset="0"/>
                        </a:rPr>
                        <m:t>𝑿</m:t>
                      </m:r>
                      <m:r>
                        <a:rPr lang="en-US" altLang="ko-KR" b="1" i="1" smtClean="0">
                          <a:solidFill>
                            <a:schemeClr val="tx1"/>
                          </a:solidFill>
                          <a:latin typeface="Cambria Math" pitchFamily="18" charset="0"/>
                          <a:ea typeface="Cambria Math" pitchFamily="18" charset="0"/>
                        </a:rPr>
                        <m:t>~</m:t>
                      </m:r>
                      <m:r>
                        <a:rPr lang="en-US" altLang="ko-KR" b="1" i="1" smtClean="0">
                          <a:solidFill>
                            <a:schemeClr val="tx1"/>
                          </a:solidFill>
                          <a:latin typeface="Cambria Math" pitchFamily="18" charset="0"/>
                          <a:ea typeface="Cambria Math" pitchFamily="18" charset="0"/>
                        </a:rPr>
                        <m:t>𝑩𝒊𝒏</m:t>
                      </m:r>
                      <m:d>
                        <m:dPr>
                          <m:ctrlPr>
                            <a:rPr lang="en-US" altLang="ko-KR" b="1" i="1">
                              <a:solidFill>
                                <a:schemeClr val="tx1"/>
                              </a:solidFill>
                              <a:latin typeface="Cambria Math"/>
                              <a:ea typeface="Cambria Math" pitchFamily="18" charset="0"/>
                            </a:rPr>
                          </m:ctrlPr>
                        </m:dPr>
                        <m:e>
                          <m:r>
                            <a:rPr lang="en-US" altLang="ko-KR" b="1" i="1" smtClean="0">
                              <a:solidFill>
                                <a:schemeClr val="tx1"/>
                              </a:solidFill>
                              <a:latin typeface="Cambria Math" pitchFamily="18" charset="0"/>
                              <a:ea typeface="Cambria Math" pitchFamily="18" charset="0"/>
                            </a:rPr>
                            <m:t>𝒏</m:t>
                          </m:r>
                          <m:r>
                            <a:rPr lang="en-US" altLang="ko-KR" b="1" i="1" smtClean="0">
                              <a:solidFill>
                                <a:schemeClr val="tx1"/>
                              </a:solidFill>
                              <a:latin typeface="Cambria Math" pitchFamily="18" charset="0"/>
                              <a:ea typeface="Cambria Math" pitchFamily="18" charset="0"/>
                            </a:rPr>
                            <m:t>,</m:t>
                          </m:r>
                          <m:r>
                            <a:rPr lang="en-US" altLang="ko-KR" b="1" i="1" smtClean="0">
                              <a:solidFill>
                                <a:schemeClr val="tx1"/>
                              </a:solidFill>
                              <a:latin typeface="Cambria Math"/>
                              <a:ea typeface="Cambria Math" pitchFamily="18" charset="0"/>
                            </a:rPr>
                            <m:t>𝒑</m:t>
                          </m:r>
                        </m:e>
                      </m:d>
                      <m:r>
                        <a:rPr lang="en-US" altLang="ko-KR" b="1" i="1" smtClean="0">
                          <a:solidFill>
                            <a:schemeClr val="tx1"/>
                          </a:solidFill>
                          <a:latin typeface="Cambria Math"/>
                          <a:ea typeface="Cambria Math" pitchFamily="18" charset="0"/>
                        </a:rPr>
                        <m:t>                  </m:t>
                      </m:r>
                      <m:r>
                        <m:rPr>
                          <m:nor/>
                        </m:rPr>
                        <a:rPr lang="en-US" altLang="ko-KR" b="1" i="1" smtClean="0">
                          <a:latin typeface="Cambria Math" pitchFamily="18" charset="0"/>
                          <a:ea typeface="Cambria Math" pitchFamily="18" charset="0"/>
                        </a:rPr>
                        <m:t>P</m:t>
                      </m:r>
                      <m:r>
                        <m:rPr>
                          <m:nor/>
                        </m:rPr>
                        <a:rPr lang="en-US" altLang="ko-KR" b="1" i="1" smtClean="0">
                          <a:latin typeface="Cambria Math" pitchFamily="18" charset="0"/>
                          <a:ea typeface="Cambria Math" pitchFamily="18" charset="0"/>
                        </a:rPr>
                        <m:t> </m:t>
                      </m:r>
                      <m:r>
                        <a:rPr lang="en-US" altLang="ko-KR" b="1" i="1" smtClean="0">
                          <a:solidFill>
                            <a:schemeClr val="tx1"/>
                          </a:solidFill>
                          <a:latin typeface="Cambria Math"/>
                          <a:ea typeface="Cambria Math" pitchFamily="18" charset="0"/>
                        </a:rPr>
                        <m:t>~</m:t>
                      </m:r>
                      <m:r>
                        <a:rPr lang="en-US" altLang="ko-KR" b="1" i="1" smtClean="0">
                          <a:solidFill>
                            <a:schemeClr val="tx1"/>
                          </a:solidFill>
                          <a:latin typeface="Cambria Math"/>
                          <a:ea typeface="Cambria Math" pitchFamily="18" charset="0"/>
                        </a:rPr>
                        <m:t>𝑩𝒆𝒕𝒂</m:t>
                      </m:r>
                      <m:r>
                        <a:rPr lang="en-US" altLang="ko-KR" b="1" i="1" smtClean="0">
                          <a:solidFill>
                            <a:schemeClr val="tx1"/>
                          </a:solidFill>
                          <a:latin typeface="Cambria Math"/>
                          <a:ea typeface="Cambria Math" pitchFamily="18" charset="0"/>
                        </a:rPr>
                        <m:t>(</m:t>
                      </m:r>
                      <m:r>
                        <a:rPr lang="ko-KR" altLang="en-US" b="1" i="1" smtClean="0">
                          <a:solidFill>
                            <a:schemeClr val="tx1"/>
                          </a:solidFill>
                          <a:latin typeface="Cambria Math"/>
                          <a:ea typeface="Cambria Math" pitchFamily="18" charset="0"/>
                        </a:rPr>
                        <m:t>𝜶</m:t>
                      </m:r>
                      <m:r>
                        <a:rPr lang="en-US" altLang="ko-KR" b="1" i="1" smtClean="0">
                          <a:solidFill>
                            <a:schemeClr val="tx1"/>
                          </a:solidFill>
                          <a:latin typeface="Cambria Math"/>
                          <a:ea typeface="Cambria Math" pitchFamily="18" charset="0"/>
                        </a:rPr>
                        <m:t>,</m:t>
                      </m:r>
                      <m:r>
                        <a:rPr lang="ko-KR" altLang="en-US" b="1" i="1" smtClean="0">
                          <a:solidFill>
                            <a:schemeClr val="tx1"/>
                          </a:solidFill>
                          <a:latin typeface="Cambria Math"/>
                          <a:ea typeface="Cambria Math" pitchFamily="18" charset="0"/>
                        </a:rPr>
                        <m:t>𝜷</m:t>
                      </m:r>
                      <m:r>
                        <a:rPr lang="en-US" altLang="ko-KR" b="1" i="1" smtClean="0">
                          <a:solidFill>
                            <a:schemeClr val="tx1"/>
                          </a:solidFill>
                          <a:latin typeface="Cambria Math"/>
                          <a:ea typeface="Cambria Math" pitchFamily="18" charset="0"/>
                        </a:rPr>
                        <m:t>)</m:t>
                      </m:r>
                    </m:oMath>
                  </m:oMathPara>
                </a14:m>
                <a:endParaRPr lang="ko-KR" altLang="en-US" i="1" dirty="0">
                  <a:solidFill>
                    <a:schemeClr val="tx1"/>
                  </a:solidFill>
                  <a:latin typeface="Cambria Math"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108987" y="5958572"/>
                <a:ext cx="3816424" cy="369332"/>
              </a:xfrm>
              <a:prstGeom prst="rect">
                <a:avLst/>
              </a:prstGeom>
              <a:blipFill rotWithShape="1">
                <a:blip r:embed="rId7"/>
                <a:stretch>
                  <a:fillRect r="-1118" b="-13115"/>
                </a:stretch>
              </a:blipFill>
            </p:spPr>
            <p:txBody>
              <a:bodyPr/>
              <a:lstStyle/>
              <a:p>
                <a:r>
                  <a:rPr lang="ko-KR" altLang="en-US">
                    <a:noFill/>
                  </a:rPr>
                  <a:t> </a:t>
                </a:r>
              </a:p>
            </p:txBody>
          </p:sp>
        </mc:Fallback>
      </mc:AlternateContent>
      <p:pic>
        <p:nvPicPr>
          <p:cNvPr id="2053" name="Picture 5" descr="C:\Users\Administrator\Desktop\Beta_distribution_pdf.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013176"/>
            <a:ext cx="1799353"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Administrator\Desktop\binomial_normal_contras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8083" y="1556793"/>
            <a:ext cx="1698178" cy="1264518"/>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p:cNvSpPr/>
          <p:nvPr/>
        </p:nvSpPr>
        <p:spPr>
          <a:xfrm>
            <a:off x="1588671" y="3311673"/>
            <a:ext cx="468560" cy="276999"/>
          </a:xfrm>
          <a:prstGeom prst="rect">
            <a:avLst/>
          </a:prstGeom>
        </p:spPr>
        <p:txBody>
          <a:bodyPr wrap="square">
            <a:spAutoFit/>
          </a:bodyPr>
          <a:lstStyle/>
          <a:p>
            <a:r>
              <a:rPr lang="en-US" altLang="ko-KR" sz="1200" dirty="0" smtClean="0">
                <a:latin typeface="Calibri" pitchFamily="34" charset="0"/>
                <a:cs typeface="Calibri" pitchFamily="34" charset="0"/>
              </a:rPr>
              <a:t>Tail</a:t>
            </a:r>
            <a:endParaRPr lang="ko-KR" altLang="en-US" sz="1200" dirty="0">
              <a:latin typeface="Calibri" pitchFamily="34" charset="0"/>
              <a:cs typeface="Calibri" pitchFamily="34" charset="0"/>
            </a:endParaRPr>
          </a:p>
        </p:txBody>
      </p:sp>
      <p:sp>
        <p:nvSpPr>
          <p:cNvPr id="19" name="직사각형 18"/>
          <p:cNvSpPr/>
          <p:nvPr/>
        </p:nvSpPr>
        <p:spPr>
          <a:xfrm>
            <a:off x="2174530" y="3321198"/>
            <a:ext cx="640704" cy="276999"/>
          </a:xfrm>
          <a:prstGeom prst="rect">
            <a:avLst/>
          </a:prstGeom>
        </p:spPr>
        <p:txBody>
          <a:bodyPr wrap="square">
            <a:spAutoFit/>
          </a:bodyPr>
          <a:lstStyle/>
          <a:p>
            <a:r>
              <a:rPr lang="en-US" altLang="ko-KR" sz="1200" dirty="0" smtClean="0">
                <a:solidFill>
                  <a:schemeClr val="bg2"/>
                </a:solidFill>
                <a:latin typeface="Calibri" pitchFamily="34" charset="0"/>
                <a:cs typeface="Calibri" pitchFamily="34" charset="0"/>
              </a:rPr>
              <a:t>Head</a:t>
            </a:r>
            <a:endParaRPr lang="ko-KR" altLang="en-US" sz="1200" dirty="0">
              <a:solidFill>
                <a:schemeClr val="bg2"/>
              </a:solidFill>
              <a:latin typeface="Calibri" pitchFamily="34" charset="0"/>
              <a:cs typeface="Calibri" pitchFamily="34" charset="0"/>
            </a:endParaRPr>
          </a:p>
        </p:txBody>
      </p:sp>
      <p:sp>
        <p:nvSpPr>
          <p:cNvPr id="20" name="직사각형 19"/>
          <p:cNvSpPr/>
          <p:nvPr/>
        </p:nvSpPr>
        <p:spPr>
          <a:xfrm>
            <a:off x="3914133" y="3311673"/>
            <a:ext cx="468560" cy="276999"/>
          </a:xfrm>
          <a:prstGeom prst="rect">
            <a:avLst/>
          </a:prstGeom>
        </p:spPr>
        <p:txBody>
          <a:bodyPr wrap="square">
            <a:spAutoFit/>
          </a:bodyPr>
          <a:lstStyle/>
          <a:p>
            <a:r>
              <a:rPr lang="en-US" altLang="ko-KR" sz="1200" dirty="0" smtClean="0">
                <a:latin typeface="Calibri" pitchFamily="34" charset="0"/>
                <a:cs typeface="Calibri" pitchFamily="34" charset="0"/>
              </a:rPr>
              <a:t>Tail</a:t>
            </a:r>
            <a:endParaRPr lang="ko-KR" altLang="en-US" sz="1200" dirty="0">
              <a:latin typeface="Calibri" pitchFamily="34" charset="0"/>
              <a:cs typeface="Calibri" pitchFamily="34" charset="0"/>
            </a:endParaRPr>
          </a:p>
        </p:txBody>
      </p:sp>
      <p:sp>
        <p:nvSpPr>
          <p:cNvPr id="21" name="직사각형 20"/>
          <p:cNvSpPr/>
          <p:nvPr/>
        </p:nvSpPr>
        <p:spPr>
          <a:xfrm>
            <a:off x="4499992" y="3321198"/>
            <a:ext cx="640704" cy="276999"/>
          </a:xfrm>
          <a:prstGeom prst="rect">
            <a:avLst/>
          </a:prstGeom>
        </p:spPr>
        <p:txBody>
          <a:bodyPr wrap="square">
            <a:spAutoFit/>
          </a:bodyPr>
          <a:lstStyle/>
          <a:p>
            <a:r>
              <a:rPr lang="en-US" altLang="ko-KR" sz="1200" dirty="0" smtClean="0">
                <a:latin typeface="Calibri" pitchFamily="34" charset="0"/>
                <a:cs typeface="Calibri" pitchFamily="34" charset="0"/>
              </a:rPr>
              <a:t>Head</a:t>
            </a:r>
            <a:endParaRPr lang="ko-KR" altLang="en-US" sz="1200" dirty="0">
              <a:latin typeface="Calibri" pitchFamily="34" charset="0"/>
              <a:cs typeface="Calibri" pitchFamily="34" charset="0"/>
            </a:endParaRPr>
          </a:p>
        </p:txBody>
      </p:sp>
      <p:sp>
        <p:nvSpPr>
          <p:cNvPr id="22" name="직사각형 21"/>
          <p:cNvSpPr/>
          <p:nvPr/>
        </p:nvSpPr>
        <p:spPr>
          <a:xfrm>
            <a:off x="5992604" y="3359298"/>
            <a:ext cx="468560" cy="276999"/>
          </a:xfrm>
          <a:prstGeom prst="rect">
            <a:avLst/>
          </a:prstGeom>
        </p:spPr>
        <p:txBody>
          <a:bodyPr wrap="square">
            <a:spAutoFit/>
          </a:bodyPr>
          <a:lstStyle/>
          <a:p>
            <a:r>
              <a:rPr lang="en-US" altLang="ko-KR" sz="1200" dirty="0" smtClean="0">
                <a:solidFill>
                  <a:schemeClr val="bg2"/>
                </a:solidFill>
                <a:latin typeface="Calibri" pitchFamily="34" charset="0"/>
                <a:cs typeface="Calibri" pitchFamily="34" charset="0"/>
              </a:rPr>
              <a:t>Tail</a:t>
            </a:r>
            <a:endParaRPr lang="ko-KR" altLang="en-US" sz="1200" dirty="0">
              <a:solidFill>
                <a:schemeClr val="bg2"/>
              </a:solidFill>
              <a:latin typeface="Calibri" pitchFamily="34" charset="0"/>
              <a:cs typeface="Calibri" pitchFamily="34" charset="0"/>
            </a:endParaRPr>
          </a:p>
        </p:txBody>
      </p:sp>
      <p:sp>
        <p:nvSpPr>
          <p:cNvPr id="23" name="직사각형 22"/>
          <p:cNvSpPr/>
          <p:nvPr/>
        </p:nvSpPr>
        <p:spPr>
          <a:xfrm>
            <a:off x="6578463" y="3368823"/>
            <a:ext cx="640704" cy="276999"/>
          </a:xfrm>
          <a:prstGeom prst="rect">
            <a:avLst/>
          </a:prstGeom>
        </p:spPr>
        <p:txBody>
          <a:bodyPr wrap="square">
            <a:spAutoFit/>
          </a:bodyPr>
          <a:lstStyle/>
          <a:p>
            <a:r>
              <a:rPr lang="en-US" altLang="ko-KR" sz="1200" dirty="0" smtClean="0">
                <a:latin typeface="Calibri" pitchFamily="34" charset="0"/>
                <a:cs typeface="Calibri" pitchFamily="34" charset="0"/>
              </a:rPr>
              <a:t>Head</a:t>
            </a:r>
            <a:endParaRPr lang="ko-KR" altLang="en-US" sz="1200" dirty="0">
              <a:latin typeface="Calibri" pitchFamily="34" charset="0"/>
              <a:cs typeface="Calibri" pitchFamily="34" charset="0"/>
            </a:endParaRPr>
          </a:p>
        </p:txBody>
      </p:sp>
    </p:spTree>
    <p:extLst>
      <p:ext uri="{BB962C8B-B14F-4D97-AF65-F5344CB8AC3E}">
        <p14:creationId xmlns:p14="http://schemas.microsoft.com/office/powerpoint/2010/main" val="2926531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Aims of Research</a:t>
            </a:r>
            <a:endParaRPr lang="ko-KR" altLang="en-US" dirty="0"/>
          </a:p>
        </p:txBody>
      </p:sp>
      <p:sp>
        <p:nvSpPr>
          <p:cNvPr id="3" name="내용 개체 틀 2"/>
          <p:cNvSpPr>
            <a:spLocks noGrp="1"/>
          </p:cNvSpPr>
          <p:nvPr>
            <p:ph idx="1"/>
          </p:nvPr>
        </p:nvSpPr>
        <p:spPr/>
        <p:txBody>
          <a:bodyPr>
            <a:normAutofit/>
          </a:bodyPr>
          <a:lstStyle/>
          <a:p>
            <a:pPr marL="342900" lvl="1" indent="-342900">
              <a:buClr>
                <a:srgbClr val="C00000"/>
              </a:buClr>
              <a:buBlip>
                <a:blip r:embed="rId3"/>
              </a:buBlip>
            </a:pPr>
            <a:r>
              <a:rPr lang="en-US" altLang="ko-KR" sz="2400" dirty="0"/>
              <a:t>Focused on ranking</a:t>
            </a:r>
          </a:p>
          <a:p>
            <a:pPr lvl="1"/>
            <a:r>
              <a:rPr lang="en-US" altLang="ko-KR" dirty="0" smtClean="0"/>
              <a:t>For </a:t>
            </a:r>
            <a:r>
              <a:rPr lang="en-US" altLang="ko-KR" dirty="0"/>
              <a:t>better information </a:t>
            </a:r>
            <a:r>
              <a:rPr lang="en-US" altLang="ko-KR" dirty="0" smtClean="0"/>
              <a:t>retrieval accuracy </a:t>
            </a:r>
            <a:r>
              <a:rPr lang="en-US" altLang="ko-KR" dirty="0"/>
              <a:t>on the </a:t>
            </a:r>
            <a:r>
              <a:rPr lang="en-US" altLang="ko-KR" dirty="0" smtClean="0"/>
              <a:t>Web</a:t>
            </a:r>
          </a:p>
          <a:p>
            <a:endParaRPr lang="en-US" altLang="ko-KR" sz="1600" dirty="0" smtClean="0"/>
          </a:p>
          <a:p>
            <a:r>
              <a:rPr lang="en-US" altLang="ko-KR" dirty="0" smtClean="0"/>
              <a:t>Research fields</a:t>
            </a:r>
          </a:p>
          <a:p>
            <a:pPr marL="0" indent="0">
              <a:buNone/>
            </a:pPr>
            <a:r>
              <a:rPr lang="en-US" altLang="ko-KR" sz="2000" dirty="0" smtClean="0"/>
              <a:t>   1. Semantic </a:t>
            </a:r>
            <a:r>
              <a:rPr lang="en-US" altLang="ko-KR" sz="2000" dirty="0"/>
              <a:t>ranking</a:t>
            </a:r>
          </a:p>
          <a:p>
            <a:pPr lvl="1"/>
            <a:r>
              <a:rPr lang="en-US" altLang="ko-KR" sz="1800" dirty="0"/>
              <a:t>Link-based ranking system</a:t>
            </a:r>
          </a:p>
          <a:p>
            <a:pPr lvl="1"/>
            <a:r>
              <a:rPr lang="en-US" altLang="ko-KR" sz="1800" dirty="0"/>
              <a:t>Utilization of semantic information</a:t>
            </a:r>
          </a:p>
          <a:p>
            <a:pPr marL="0" indent="0">
              <a:buNone/>
            </a:pPr>
            <a:r>
              <a:rPr lang="en-US" altLang="ko-KR" sz="2000" dirty="0" smtClean="0"/>
              <a:t>   2. Big </a:t>
            </a:r>
            <a:r>
              <a:rPr lang="en-US" altLang="ko-KR" sz="2000" dirty="0"/>
              <a:t>Data Management</a:t>
            </a:r>
          </a:p>
          <a:p>
            <a:pPr lvl="1"/>
            <a:r>
              <a:rPr lang="en-US" altLang="ko-KR" sz="1800" dirty="0"/>
              <a:t>Analyze large document collections</a:t>
            </a:r>
          </a:p>
          <a:p>
            <a:pPr marL="0" indent="0">
              <a:buNone/>
            </a:pPr>
            <a:r>
              <a:rPr lang="en-US" altLang="ko-KR" sz="2000" dirty="0" smtClean="0"/>
              <a:t>   </a:t>
            </a:r>
            <a:r>
              <a:rPr lang="en-US" altLang="ko-KR" sz="2000" dirty="0"/>
              <a:t>3. Topic Model</a:t>
            </a:r>
          </a:p>
          <a:p>
            <a:pPr lvl="1"/>
            <a:r>
              <a:rPr lang="en-US" altLang="ko-KR" dirty="0"/>
              <a:t>Understanding Web documents</a:t>
            </a:r>
          </a:p>
          <a:p>
            <a:pPr lvl="1"/>
            <a:r>
              <a:rPr lang="en-US" altLang="ko-KR" dirty="0"/>
              <a:t>Uncover the hidden topical themes</a:t>
            </a:r>
            <a:endParaRPr lang="en-US" altLang="ko-KR" dirty="0" smtClean="0"/>
          </a:p>
          <a:p>
            <a:endParaRPr lang="ko-KR" altLang="en-US" dirty="0"/>
          </a:p>
        </p:txBody>
      </p:sp>
    </p:spTree>
    <p:extLst>
      <p:ext uri="{BB962C8B-B14F-4D97-AF65-F5344CB8AC3E}">
        <p14:creationId xmlns:p14="http://schemas.microsoft.com/office/powerpoint/2010/main" val="20246599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직사각형 55"/>
          <p:cNvSpPr/>
          <p:nvPr/>
        </p:nvSpPr>
        <p:spPr>
          <a:xfrm>
            <a:off x="0" y="627867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79512" y="4162425"/>
            <a:ext cx="8784976" cy="2362919"/>
            <a:chOff x="179512" y="4143375"/>
            <a:chExt cx="8784976" cy="2362919"/>
          </a:xfrm>
        </p:grpSpPr>
        <p:sp>
          <p:nvSpPr>
            <p:cNvPr id="25" name="내용 개체 틀 2"/>
            <p:cNvSpPr txBox="1">
              <a:spLocks/>
            </p:cNvSpPr>
            <p:nvPr/>
          </p:nvSpPr>
          <p:spPr>
            <a:xfrm>
              <a:off x="179512" y="4143375"/>
              <a:ext cx="8784976" cy="2362919"/>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rgbClr val="C00000"/>
                </a:buClr>
                <a:buFontTx/>
                <a:buBlip>
                  <a:blip r:embed="rId3"/>
                </a:buBlip>
                <a:defRPr sz="1800" kern="1200" baseline="0">
                  <a:solidFill>
                    <a:schemeClr val="tx1"/>
                  </a:solidFill>
                  <a:latin typeface="Open Sans" pitchFamily="34" charset="0"/>
                  <a:ea typeface="+mn-ea"/>
                  <a:cs typeface="Calibri" pitchFamily="34" charset="0"/>
                </a:defRPr>
              </a:lvl1pPr>
              <a:lvl2pPr marL="742950" indent="-285750" algn="l" defTabSz="914400" rtl="0" eaLnBrk="1" latinLnBrk="1" hangingPunct="1">
                <a:spcBef>
                  <a:spcPct val="20000"/>
                </a:spcBef>
                <a:buClr>
                  <a:srgbClr val="002060"/>
                </a:buClr>
                <a:buFont typeface="Open Sans" pitchFamily="34" charset="0"/>
                <a:buChar char="–"/>
                <a:defRPr sz="1600" kern="1200" baseline="0">
                  <a:solidFill>
                    <a:schemeClr val="tx1"/>
                  </a:solidFill>
                  <a:latin typeface="Open Sans" pitchFamily="34" charset="0"/>
                  <a:ea typeface="+mn-ea"/>
                  <a:cs typeface="Calibri" pitchFamily="34" charset="0"/>
                </a:defRPr>
              </a:lvl2pPr>
              <a:lvl3pPr marL="1143000" indent="-228600" algn="l" defTabSz="914400" rtl="0" eaLnBrk="1" latinLnBrk="1" hangingPunct="1">
                <a:spcBef>
                  <a:spcPct val="20000"/>
                </a:spcBef>
                <a:buClr>
                  <a:srgbClr val="C00000"/>
                </a:buClr>
                <a:buFontTx/>
                <a:buBlip>
                  <a:blip r:embed="rId3"/>
                </a:buBlip>
                <a:defRPr sz="1400" kern="1200" baseline="0">
                  <a:solidFill>
                    <a:schemeClr val="tx1"/>
                  </a:solidFill>
                  <a:latin typeface="Open Sans" pitchFamily="34" charset="0"/>
                  <a:ea typeface="+mn-ea"/>
                  <a:cs typeface="Calibri" pitchFamily="34" charset="0"/>
                </a:defRPr>
              </a:lvl3pPr>
              <a:lvl4pPr marL="1600200" indent="-228600" algn="l" defTabSz="914400" rtl="0" eaLnBrk="1" latinLnBrk="1" hangingPunct="1">
                <a:spcBef>
                  <a:spcPct val="20000"/>
                </a:spcBef>
                <a:buClr>
                  <a:srgbClr val="C00000"/>
                </a:buClr>
                <a:buFontTx/>
                <a:buBlip>
                  <a:blip r:embed="rId3"/>
                </a:buBlip>
                <a:defRPr sz="1200" kern="1200" baseline="0">
                  <a:solidFill>
                    <a:schemeClr val="tx1"/>
                  </a:solidFill>
                  <a:latin typeface="Open Sans" pitchFamily="34" charset="0"/>
                  <a:ea typeface="+mn-ea"/>
                  <a:cs typeface="Calibri" pitchFamily="34" charset="0"/>
                </a:defRPr>
              </a:lvl4pPr>
              <a:lvl5pPr marL="2057400" indent="-228600" algn="l" defTabSz="914400" rtl="0" eaLnBrk="1" latinLnBrk="1" hangingPunct="1">
                <a:spcBef>
                  <a:spcPct val="20000"/>
                </a:spcBef>
                <a:buClr>
                  <a:srgbClr val="C00000"/>
                </a:buClr>
                <a:buFontTx/>
                <a:buBlip>
                  <a:blip r:embed="rId3"/>
                </a:buBlip>
                <a:defRPr sz="1200" kern="1200" baseline="0">
                  <a:solidFill>
                    <a:schemeClr val="tx1"/>
                  </a:solidFill>
                  <a:latin typeface="Open Sans" pitchFamily="34" charset="0"/>
                  <a:ea typeface="+mn-ea"/>
                  <a:cs typeface="Calibri"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t>Conjugate prior</a:t>
              </a:r>
            </a:p>
            <a:p>
              <a:pPr lvl="1"/>
              <a:r>
                <a:rPr lang="en-US" altLang="ko-KR" dirty="0" smtClean="0"/>
                <a:t>Posterior distributions are in the same family as the prior probability distribution</a:t>
              </a:r>
            </a:p>
            <a:p>
              <a:pPr lvl="1"/>
              <a:endParaRPr lang="en-US" altLang="ko-KR" dirty="0" smtClean="0"/>
            </a:p>
            <a:p>
              <a:endParaRPr lang="ko-KR" altLang="en-US" dirty="0" smtClean="0"/>
            </a:p>
            <a:p>
              <a:endParaRPr lang="ko-KR" altLang="en-US" dirty="0"/>
            </a:p>
          </p:txBody>
        </p:sp>
        <p:sp>
          <p:nvSpPr>
            <p:cNvPr id="14" name="모서리가 둥근 직사각형 13"/>
            <p:cNvSpPr/>
            <p:nvPr/>
          </p:nvSpPr>
          <p:spPr>
            <a:xfrm>
              <a:off x="3717248" y="5121710"/>
              <a:ext cx="1541576" cy="1245958"/>
            </a:xfrm>
            <a:prstGeom prst="roundRect">
              <a:avLst>
                <a:gd name="adj" fmla="val 10529"/>
              </a:avLst>
            </a:prstGeom>
            <a:solidFill>
              <a:schemeClr val="bg1"/>
            </a:solidFill>
            <a:ln w="127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2" descr="C:\Users\Administrator\Desktop\pos_skew.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1635"/>
            <a:stretch/>
          </p:blipFill>
          <p:spPr bwMode="auto">
            <a:xfrm>
              <a:off x="3832220" y="5445224"/>
              <a:ext cx="1330292" cy="814954"/>
            </a:xfrm>
            <a:prstGeom prst="rect">
              <a:avLst/>
            </a:prstGeom>
            <a:noFill/>
            <a:extLst>
              <a:ext uri="{909E8E84-426E-40DD-AFC4-6F175D3DCCD1}">
                <a14:hiddenFill xmlns:a14="http://schemas.microsoft.com/office/drawing/2010/main">
                  <a:solidFill>
                    <a:srgbClr val="FFFFFF"/>
                  </a:solidFill>
                </a14:hiddenFill>
              </a:ext>
            </a:extLst>
          </p:spPr>
        </p:pic>
        <p:sp>
          <p:nvSpPr>
            <p:cNvPr id="40" name="덧셈 기호 39"/>
            <p:cNvSpPr/>
            <p:nvPr/>
          </p:nvSpPr>
          <p:spPr>
            <a:xfrm>
              <a:off x="3149822" y="5576102"/>
              <a:ext cx="351978" cy="288032"/>
            </a:xfrm>
            <a:prstGeom prst="mathPlus">
              <a:avLst/>
            </a:prstGeom>
            <a:solidFill>
              <a:schemeClr val="tx1">
                <a:lumMod val="50000"/>
                <a:lumOff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44" name="직사각형 43"/>
            <p:cNvSpPr/>
            <p:nvPr/>
          </p:nvSpPr>
          <p:spPr>
            <a:xfrm>
              <a:off x="3813074" y="5130900"/>
              <a:ext cx="1349438" cy="307777"/>
            </a:xfrm>
            <a:prstGeom prst="rect">
              <a:avLst/>
            </a:prstGeom>
          </p:spPr>
          <p:txBody>
            <a:bodyPr wrap="square">
              <a:spAutoFit/>
            </a:bodyPr>
            <a:lstStyle/>
            <a:p>
              <a:r>
                <a:rPr lang="en-US" altLang="ko-KR" sz="1400" b="1" dirty="0" smtClean="0">
                  <a:solidFill>
                    <a:srgbClr val="C00000"/>
                  </a:solidFill>
                  <a:latin typeface="Calibri" pitchFamily="34" charset="0"/>
                  <a:cs typeface="Calibri" pitchFamily="34" charset="0"/>
                </a:rPr>
                <a:t>conjugate prior</a:t>
              </a:r>
              <a:endParaRPr lang="ko-KR" altLang="en-US" sz="1400" b="1" dirty="0">
                <a:solidFill>
                  <a:srgbClr val="C00000"/>
                </a:solidFill>
                <a:latin typeface="Calibri" pitchFamily="34" charset="0"/>
                <a:cs typeface="Calibri" pitchFamily="34" charset="0"/>
              </a:endParaRPr>
            </a:p>
          </p:txBody>
        </p:sp>
        <p:sp>
          <p:nvSpPr>
            <p:cNvPr id="53" name="모서리가 둥근 직사각형 52"/>
            <p:cNvSpPr/>
            <p:nvPr/>
          </p:nvSpPr>
          <p:spPr>
            <a:xfrm>
              <a:off x="1368396" y="5121710"/>
              <a:ext cx="1541576" cy="1245958"/>
            </a:xfrm>
            <a:prstGeom prst="roundRect">
              <a:avLst>
                <a:gd name="adj" fmla="val 10529"/>
              </a:avLst>
            </a:prstGeom>
            <a:solidFill>
              <a:schemeClr val="bg1"/>
            </a:solidFill>
            <a:ln w="127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4" name="Picture 3" descr="C:\Users\Administrator\Desktop\bell-curve.gif"/>
            <p:cNvPicPr>
              <a:picLocks noChangeAspect="1" noChangeArrowheads="1"/>
            </p:cNvPicPr>
            <p:nvPr/>
          </p:nvPicPr>
          <p:blipFill rotWithShape="1">
            <a:blip r:embed="rId5">
              <a:extLst>
                <a:ext uri="{28A0092B-C50C-407E-A947-70E740481C1C}">
                  <a14:useLocalDpi xmlns:a14="http://schemas.microsoft.com/office/drawing/2010/main" val="0"/>
                </a:ext>
              </a:extLst>
            </a:blip>
            <a:srcRect l="8125" t="6750" r="15511" b="20243"/>
            <a:stretch/>
          </p:blipFill>
          <p:spPr bwMode="auto">
            <a:xfrm>
              <a:off x="1446662" y="5445224"/>
              <a:ext cx="1385041" cy="817644"/>
            </a:xfrm>
            <a:prstGeom prst="rect">
              <a:avLst/>
            </a:prstGeom>
            <a:noFill/>
            <a:extLst>
              <a:ext uri="{909E8E84-426E-40DD-AFC4-6F175D3DCCD1}">
                <a14:hiddenFill xmlns:a14="http://schemas.microsoft.com/office/drawing/2010/main">
                  <a:solidFill>
                    <a:srgbClr val="FFFFFF"/>
                  </a:solidFill>
                </a14:hiddenFill>
              </a:ext>
            </a:extLst>
          </p:spPr>
        </p:pic>
        <p:sp>
          <p:nvSpPr>
            <p:cNvPr id="55" name="직사각형 54"/>
            <p:cNvSpPr/>
            <p:nvPr/>
          </p:nvSpPr>
          <p:spPr>
            <a:xfrm>
              <a:off x="1663145" y="5156498"/>
              <a:ext cx="952073" cy="307777"/>
            </a:xfrm>
            <a:prstGeom prst="rect">
              <a:avLst/>
            </a:prstGeom>
          </p:spPr>
          <p:txBody>
            <a:bodyPr wrap="square">
              <a:spAutoFit/>
            </a:bodyPr>
            <a:lstStyle/>
            <a:p>
              <a:r>
                <a:rPr lang="en-US" altLang="ko-KR" sz="1400" dirty="0" smtClean="0">
                  <a:latin typeface="Calibri" pitchFamily="34" charset="0"/>
                  <a:cs typeface="Calibri" pitchFamily="34" charset="0"/>
                </a:rPr>
                <a:t>likelihood </a:t>
              </a:r>
              <a:endParaRPr lang="ko-KR" altLang="en-US" sz="1400" dirty="0">
                <a:latin typeface="Calibri" pitchFamily="34" charset="0"/>
                <a:cs typeface="Calibri" pitchFamily="34" charset="0"/>
              </a:endParaRPr>
            </a:p>
          </p:txBody>
        </p:sp>
      </p:grpSp>
      <p:sp>
        <p:nvSpPr>
          <p:cNvPr id="3" name="내용 개체 틀 2"/>
          <p:cNvSpPr>
            <a:spLocks noGrp="1"/>
          </p:cNvSpPr>
          <p:nvPr>
            <p:ph idx="1"/>
          </p:nvPr>
        </p:nvSpPr>
        <p:spPr>
          <a:xfrm>
            <a:off x="179512" y="1063277"/>
            <a:ext cx="8784976" cy="1789659"/>
          </a:xfrm>
        </p:spPr>
        <p:txBody>
          <a:bodyPr>
            <a:normAutofit/>
          </a:bodyPr>
          <a:lstStyle/>
          <a:p>
            <a:r>
              <a:rPr lang="en-US" altLang="ko-KR" sz="1800" dirty="0"/>
              <a:t>Posterior probability</a:t>
            </a:r>
          </a:p>
          <a:p>
            <a:pPr lvl="1"/>
            <a:r>
              <a:rPr lang="en-US" altLang="ko-KR" sz="1600" dirty="0"/>
              <a:t>Consequence of two antecedents</a:t>
            </a:r>
          </a:p>
          <a:p>
            <a:pPr lvl="1"/>
            <a:r>
              <a:rPr lang="en-US" altLang="ko-KR" sz="1600" dirty="0"/>
              <a:t>Prior </a:t>
            </a:r>
            <a:r>
              <a:rPr lang="en-US" altLang="ko-KR" sz="1600" dirty="0" smtClean="0"/>
              <a:t>probability and Likelihood function</a:t>
            </a:r>
          </a:p>
          <a:p>
            <a:endParaRPr lang="en-US" altLang="ko-KR" sz="300" dirty="0"/>
          </a:p>
          <a:p>
            <a:r>
              <a:rPr lang="en-US" altLang="ko-KR" sz="1800" dirty="0" smtClean="0"/>
              <a:t>Mixture of two distributions generates a new distribution</a:t>
            </a:r>
            <a:endParaRPr lang="en-US" altLang="ko-KR" sz="1800" dirty="0"/>
          </a:p>
          <a:p>
            <a:endParaRPr lang="ko-KR" altLang="en-US" dirty="0"/>
          </a:p>
          <a:p>
            <a:endParaRPr lang="ko-KR" altLang="en-US" dirty="0"/>
          </a:p>
        </p:txBody>
      </p:sp>
      <p:sp>
        <p:nvSpPr>
          <p:cNvPr id="2" name="제목 1"/>
          <p:cNvSpPr>
            <a:spLocks noGrp="1"/>
          </p:cNvSpPr>
          <p:nvPr>
            <p:ph type="title"/>
          </p:nvPr>
        </p:nvSpPr>
        <p:spPr/>
        <p:txBody>
          <a:bodyPr>
            <a:noAutofit/>
          </a:bodyPr>
          <a:lstStyle/>
          <a:p>
            <a:r>
              <a:rPr lang="en-US" altLang="ko-KR" sz="2300" dirty="0"/>
              <a:t>LDA Theories </a:t>
            </a:r>
            <a:r>
              <a:rPr lang="en-US" altLang="ko-KR" sz="2300" dirty="0" smtClean="0"/>
              <a:t>[2/4]: </a:t>
            </a:r>
            <a:r>
              <a:rPr lang="en-US" altLang="ko-KR" sz="2300" dirty="0"/>
              <a:t>Bayesian </a:t>
            </a:r>
            <a:r>
              <a:rPr lang="en-US" altLang="ko-KR" sz="2300" dirty="0" smtClean="0"/>
              <a:t>Inference with Conjugate Prior</a:t>
            </a:r>
            <a:endParaRPr lang="ko-KR" altLang="en-US" sz="2300" dirty="0"/>
          </a:p>
        </p:txBody>
      </p:sp>
      <mc:AlternateContent xmlns:mc="http://schemas.openxmlformats.org/markup-compatibility/2006" xmlns:a14="http://schemas.microsoft.com/office/drawing/2010/main">
        <mc:Choice Requires="a14">
          <p:sp>
            <p:nvSpPr>
              <p:cNvPr id="7" name="직사각형 6"/>
              <p:cNvSpPr/>
              <p:nvPr/>
            </p:nvSpPr>
            <p:spPr>
              <a:xfrm>
                <a:off x="5436096" y="1484784"/>
                <a:ext cx="17896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a:ea typeface="Cambria Math" pitchFamily="18" charset="0"/>
                        </a:rPr>
                        <m:t>p</m:t>
                      </m:r>
                      <m:d>
                        <m:dPr>
                          <m:ctrlPr>
                            <a:rPr lang="en-US" altLang="ko-KR" b="0" i="1" smtClean="0">
                              <a:latin typeface="Cambria Math"/>
                              <a:ea typeface="Cambria Math" pitchFamily="18" charset="0"/>
                            </a:rPr>
                          </m:ctrlPr>
                        </m:dPr>
                        <m:e>
                          <m:r>
                            <m:rPr>
                              <m:sty m:val="p"/>
                            </m:rPr>
                            <a:rPr lang="en-US" altLang="ko-KR" b="0" i="0" smtClean="0">
                              <a:latin typeface="Cambria Math"/>
                              <a:ea typeface="Cambria Math" pitchFamily="18" charset="0"/>
                            </a:rPr>
                            <m:t>x</m:t>
                          </m:r>
                        </m:e>
                        <m:e>
                          <m:r>
                            <a:rPr lang="ko-KR" altLang="en-US" i="1">
                              <a:latin typeface="Cambria Math"/>
                              <a:ea typeface="Cambria Math" pitchFamily="18" charset="0"/>
                            </a:rPr>
                            <m:t>𝜃</m:t>
                          </m:r>
                        </m:e>
                      </m:d>
                      <m:r>
                        <a:rPr lang="en-US" altLang="ko-KR" b="0" i="1" smtClean="0">
                          <a:latin typeface="Cambria Math"/>
                          <a:ea typeface="Cambria Math" pitchFamily="18" charset="0"/>
                        </a:rPr>
                        <m:t>  </m:t>
                      </m:r>
                      <m:r>
                        <a:rPr lang="en-US" altLang="ko-KR" b="0" i="1" smtClean="0">
                          <a:latin typeface="Cambria Math"/>
                          <a:ea typeface="Cambria Math"/>
                        </a:rPr>
                        <m:t>× </m:t>
                      </m:r>
                      <m:r>
                        <a:rPr lang="en-US" altLang="ko-KR" b="0" i="1" smtClean="0">
                          <a:latin typeface="Cambria Math"/>
                          <a:ea typeface="Cambria Math"/>
                        </a:rPr>
                        <m:t>𝑝</m:t>
                      </m:r>
                      <m:r>
                        <a:rPr lang="en-US" altLang="ko-KR" b="0" i="1" smtClean="0">
                          <a:latin typeface="Cambria Math"/>
                          <a:ea typeface="Cambria Math"/>
                        </a:rPr>
                        <m:t>(</m:t>
                      </m:r>
                      <m:r>
                        <a:rPr lang="ko-KR" altLang="en-US" i="1">
                          <a:latin typeface="Cambria Math"/>
                          <a:ea typeface="Cambria Math" pitchFamily="18" charset="0"/>
                        </a:rPr>
                        <m:t>𝜃</m:t>
                      </m:r>
                      <m:r>
                        <a:rPr lang="en-US" altLang="ko-KR" b="0" i="1" smtClean="0">
                          <a:latin typeface="Cambria Math"/>
                          <a:ea typeface="Cambria Math" pitchFamily="18" charset="0"/>
                        </a:rPr>
                        <m:t>)</m:t>
                      </m:r>
                    </m:oMath>
                  </m:oMathPara>
                </a14:m>
                <a:endParaRPr lang="ko-KR" altLang="en-US" dirty="0"/>
              </a:p>
            </p:txBody>
          </p:sp>
        </mc:Choice>
        <mc:Fallback xmlns="">
          <p:sp>
            <p:nvSpPr>
              <p:cNvPr id="7" name="직사각형 6"/>
              <p:cNvSpPr>
                <a:spLocks noRot="1" noChangeAspect="1" noMove="1" noResize="1" noEditPoints="1" noAdjustHandles="1" noChangeArrowheads="1" noChangeShapeType="1" noTextEdit="1"/>
              </p:cNvSpPr>
              <p:nvPr/>
            </p:nvSpPr>
            <p:spPr>
              <a:xfrm>
                <a:off x="5436096" y="1484784"/>
                <a:ext cx="1789656" cy="369332"/>
              </a:xfrm>
              <a:prstGeom prst="rect">
                <a:avLst/>
              </a:prstGeom>
              <a:blipFill rotWithShape="1">
                <a:blip r:embed="rId6"/>
                <a:stretch>
                  <a:fillRect b="-16667"/>
                </a:stretch>
              </a:blipFill>
            </p:spPr>
            <p:txBody>
              <a:bodyPr/>
              <a:lstStyle/>
              <a:p>
                <a:r>
                  <a:rPr lang="ko-KR" altLang="en-US">
                    <a:noFill/>
                  </a:rPr>
                  <a:t> </a:t>
                </a:r>
              </a:p>
            </p:txBody>
          </p:sp>
        </mc:Fallback>
      </mc:AlternateContent>
      <p:sp>
        <p:nvSpPr>
          <p:cNvPr id="9" name="직사각형 8"/>
          <p:cNvSpPr/>
          <p:nvPr/>
        </p:nvSpPr>
        <p:spPr>
          <a:xfrm>
            <a:off x="7668344" y="1146230"/>
            <a:ext cx="1008112" cy="338554"/>
          </a:xfrm>
          <a:prstGeom prst="rect">
            <a:avLst/>
          </a:prstGeom>
        </p:spPr>
        <p:txBody>
          <a:bodyPr wrap="square">
            <a:spAutoFit/>
          </a:bodyPr>
          <a:lstStyle/>
          <a:p>
            <a:r>
              <a:rPr lang="en-US" altLang="ko-KR" sz="1600" dirty="0" smtClean="0">
                <a:latin typeface="Calibri" pitchFamily="34" charset="0"/>
                <a:cs typeface="Calibri" pitchFamily="34" charset="0"/>
              </a:rPr>
              <a:t>posterior</a:t>
            </a:r>
            <a:endParaRPr lang="ko-KR" altLang="en-US" sz="1600" dirty="0">
              <a:latin typeface="Calibri" pitchFamily="34" charset="0"/>
              <a:cs typeface="Calibri" pitchFamily="34" charset="0"/>
            </a:endParaRPr>
          </a:p>
        </p:txBody>
      </p:sp>
      <p:sp>
        <p:nvSpPr>
          <p:cNvPr id="10" name="직사각형 9"/>
          <p:cNvSpPr/>
          <p:nvPr/>
        </p:nvSpPr>
        <p:spPr>
          <a:xfrm>
            <a:off x="5364088" y="1146230"/>
            <a:ext cx="1872208" cy="338554"/>
          </a:xfrm>
          <a:prstGeom prst="rect">
            <a:avLst/>
          </a:prstGeom>
        </p:spPr>
        <p:txBody>
          <a:bodyPr wrap="square">
            <a:spAutoFit/>
          </a:bodyPr>
          <a:lstStyle/>
          <a:p>
            <a:r>
              <a:rPr lang="en-US" altLang="ko-KR" sz="1600" dirty="0" smtClean="0">
                <a:latin typeface="Calibri" pitchFamily="34" charset="0"/>
                <a:cs typeface="Calibri" pitchFamily="34" charset="0"/>
              </a:rPr>
              <a:t>likelihood   x   prior</a:t>
            </a:r>
            <a:endParaRPr lang="ko-KR" altLang="en-US" sz="1600"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26" name="직사각형 25"/>
              <p:cNvSpPr/>
              <p:nvPr/>
            </p:nvSpPr>
            <p:spPr>
              <a:xfrm>
                <a:off x="7691528" y="1484784"/>
                <a:ext cx="9298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a:ea typeface="Cambria Math" pitchFamily="18" charset="0"/>
                        </a:rPr>
                        <m:t>𝑝</m:t>
                      </m:r>
                      <m:d>
                        <m:dPr>
                          <m:ctrlPr>
                            <a:rPr lang="en-US" altLang="ko-KR" i="1">
                              <a:latin typeface="Cambria Math"/>
                              <a:ea typeface="Cambria Math" pitchFamily="18" charset="0"/>
                            </a:rPr>
                          </m:ctrlPr>
                        </m:dPr>
                        <m:e>
                          <m:r>
                            <a:rPr lang="ko-KR" altLang="en-US" i="1">
                              <a:latin typeface="Cambria Math"/>
                              <a:ea typeface="Cambria Math" pitchFamily="18" charset="0"/>
                            </a:rPr>
                            <m:t>𝜃</m:t>
                          </m:r>
                          <m:r>
                            <a:rPr lang="en-US" altLang="ko-KR" b="0" i="1" smtClean="0">
                              <a:latin typeface="Cambria Math"/>
                              <a:ea typeface="Cambria Math" pitchFamily="18" charset="0"/>
                            </a:rPr>
                            <m:t>|</m:t>
                          </m:r>
                          <m:r>
                            <a:rPr lang="en-US" altLang="ko-KR" b="0" i="1" smtClean="0">
                              <a:latin typeface="Cambria Math"/>
                              <a:ea typeface="Cambria Math" pitchFamily="18" charset="0"/>
                            </a:rPr>
                            <m:t>𝑥</m:t>
                          </m:r>
                        </m:e>
                      </m:d>
                    </m:oMath>
                  </m:oMathPara>
                </a14:m>
                <a:endParaRPr lang="ko-KR" altLang="en-US" dirty="0"/>
              </a:p>
            </p:txBody>
          </p:sp>
        </mc:Choice>
        <mc:Fallback xmlns="">
          <p:sp>
            <p:nvSpPr>
              <p:cNvPr id="26" name="직사각형 25"/>
              <p:cNvSpPr>
                <a:spLocks noRot="1" noChangeAspect="1" noMove="1" noResize="1" noEditPoints="1" noAdjustHandles="1" noChangeArrowheads="1" noChangeShapeType="1" noTextEdit="1"/>
              </p:cNvSpPr>
              <p:nvPr/>
            </p:nvSpPr>
            <p:spPr>
              <a:xfrm>
                <a:off x="7691528" y="1484784"/>
                <a:ext cx="929806" cy="369332"/>
              </a:xfrm>
              <a:prstGeom prst="rect">
                <a:avLst/>
              </a:prstGeom>
              <a:blipFill rotWithShape="1">
                <a:blip r:embed="rId7"/>
                <a:stretch>
                  <a:fillRect b="-16667"/>
                </a:stretch>
              </a:blipFill>
            </p:spPr>
            <p:txBody>
              <a:bodyPr/>
              <a:lstStyle/>
              <a:p>
                <a:r>
                  <a:rPr lang="ko-KR" altLang="en-US">
                    <a:noFill/>
                  </a:rPr>
                  <a:t> </a:t>
                </a:r>
              </a:p>
            </p:txBody>
          </p:sp>
        </mc:Fallback>
      </mc:AlternateContent>
      <p:sp>
        <p:nvSpPr>
          <p:cNvPr id="4" name="오른쪽 화살표 3"/>
          <p:cNvSpPr/>
          <p:nvPr/>
        </p:nvSpPr>
        <p:spPr>
          <a:xfrm>
            <a:off x="7264449" y="1431826"/>
            <a:ext cx="259879" cy="1403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ko-KR" altLang="en-US"/>
          </a:p>
        </p:txBody>
      </p:sp>
      <p:grpSp>
        <p:nvGrpSpPr>
          <p:cNvPr id="16" name="그룹 15"/>
          <p:cNvGrpSpPr/>
          <p:nvPr/>
        </p:nvGrpSpPr>
        <p:grpSpPr>
          <a:xfrm>
            <a:off x="1368396" y="2698009"/>
            <a:ext cx="3890428" cy="1245958"/>
            <a:chOff x="1368396" y="2698009"/>
            <a:chExt cx="3890428" cy="1245958"/>
          </a:xfrm>
        </p:grpSpPr>
        <p:sp>
          <p:nvSpPr>
            <p:cNvPr id="11" name="덧셈 기호 10"/>
            <p:cNvSpPr/>
            <p:nvPr/>
          </p:nvSpPr>
          <p:spPr>
            <a:xfrm>
              <a:off x="3149822" y="3096241"/>
              <a:ext cx="351978" cy="288032"/>
            </a:xfrm>
            <a:prstGeom prst="mathPlus">
              <a:avLst/>
            </a:prstGeom>
            <a:solidFill>
              <a:schemeClr val="tx1">
                <a:lumMod val="50000"/>
                <a:lumOff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32" name="모서리가 둥근 직사각형 31"/>
            <p:cNvSpPr/>
            <p:nvPr/>
          </p:nvSpPr>
          <p:spPr>
            <a:xfrm>
              <a:off x="3717248" y="2698009"/>
              <a:ext cx="1541576" cy="1245958"/>
            </a:xfrm>
            <a:prstGeom prst="roundRect">
              <a:avLst>
                <a:gd name="adj" fmla="val 10529"/>
              </a:avLst>
            </a:prstGeom>
            <a:solidFill>
              <a:schemeClr val="bg1"/>
            </a:solidFill>
            <a:ln w="127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Picture 2" descr="C:\Users\Administrator\Desktop\pos_skew.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31635"/>
            <a:stretch/>
          </p:blipFill>
          <p:spPr bwMode="auto">
            <a:xfrm>
              <a:off x="3832220" y="2996952"/>
              <a:ext cx="1330292" cy="839525"/>
            </a:xfrm>
            <a:prstGeom prst="rect">
              <a:avLst/>
            </a:prstGeom>
            <a:noFill/>
            <a:extLst>
              <a:ext uri="{909E8E84-426E-40DD-AFC4-6F175D3DCCD1}">
                <a14:hiddenFill xmlns:a14="http://schemas.microsoft.com/office/drawing/2010/main">
                  <a:solidFill>
                    <a:srgbClr val="FFFFFF"/>
                  </a:solidFill>
                </a14:hiddenFill>
              </a:ext>
            </a:extLst>
          </p:spPr>
        </p:pic>
        <p:sp>
          <p:nvSpPr>
            <p:cNvPr id="34" name="모서리가 둥근 직사각형 33"/>
            <p:cNvSpPr/>
            <p:nvPr/>
          </p:nvSpPr>
          <p:spPr>
            <a:xfrm>
              <a:off x="1368396" y="2698009"/>
              <a:ext cx="1541576" cy="1245958"/>
            </a:xfrm>
            <a:prstGeom prst="roundRect">
              <a:avLst>
                <a:gd name="adj" fmla="val 10529"/>
              </a:avLst>
            </a:prstGeom>
            <a:solidFill>
              <a:schemeClr val="bg1"/>
            </a:solidFill>
            <a:ln w="1270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 descr="C:\Users\Administrator\Desktop\pos_skew.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37455"/>
            <a:stretch/>
          </p:blipFill>
          <p:spPr bwMode="auto">
            <a:xfrm flipH="1">
              <a:off x="1431736" y="2996952"/>
              <a:ext cx="1412920" cy="839525"/>
            </a:xfrm>
            <a:prstGeom prst="rect">
              <a:avLst/>
            </a:prstGeom>
            <a:noFill/>
            <a:extLst>
              <a:ext uri="{909E8E84-426E-40DD-AFC4-6F175D3DCCD1}">
                <a14:hiddenFill xmlns:a14="http://schemas.microsoft.com/office/drawing/2010/main">
                  <a:solidFill>
                    <a:srgbClr val="FFFFFF"/>
                  </a:solidFill>
                </a14:hiddenFill>
              </a:ext>
            </a:extLst>
          </p:spPr>
        </p:pic>
        <p:sp>
          <p:nvSpPr>
            <p:cNvPr id="36" name="직사각형 35"/>
            <p:cNvSpPr/>
            <p:nvPr/>
          </p:nvSpPr>
          <p:spPr>
            <a:xfrm>
              <a:off x="1662157" y="2709968"/>
              <a:ext cx="952073" cy="307777"/>
            </a:xfrm>
            <a:prstGeom prst="rect">
              <a:avLst/>
            </a:prstGeom>
          </p:spPr>
          <p:txBody>
            <a:bodyPr wrap="square">
              <a:spAutoFit/>
            </a:bodyPr>
            <a:lstStyle/>
            <a:p>
              <a:r>
                <a:rPr lang="en-US" altLang="ko-KR" sz="1400" dirty="0" smtClean="0">
                  <a:latin typeface="Calibri" pitchFamily="34" charset="0"/>
                  <a:cs typeface="Calibri" pitchFamily="34" charset="0"/>
                </a:rPr>
                <a:t>likelihood </a:t>
              </a:r>
              <a:endParaRPr lang="ko-KR" altLang="en-US" sz="1400" dirty="0">
                <a:latin typeface="Calibri" pitchFamily="34" charset="0"/>
                <a:cs typeface="Calibri" pitchFamily="34" charset="0"/>
              </a:endParaRPr>
            </a:p>
          </p:txBody>
        </p:sp>
        <p:sp>
          <p:nvSpPr>
            <p:cNvPr id="37" name="직사각형 36"/>
            <p:cNvSpPr/>
            <p:nvPr/>
          </p:nvSpPr>
          <p:spPr>
            <a:xfrm>
              <a:off x="4195591" y="2709968"/>
              <a:ext cx="603549" cy="307777"/>
            </a:xfrm>
            <a:prstGeom prst="rect">
              <a:avLst/>
            </a:prstGeom>
          </p:spPr>
          <p:txBody>
            <a:bodyPr wrap="square">
              <a:spAutoFit/>
            </a:bodyPr>
            <a:lstStyle/>
            <a:p>
              <a:r>
                <a:rPr lang="en-US" altLang="ko-KR" sz="1400" dirty="0" smtClean="0">
                  <a:latin typeface="Calibri" pitchFamily="34" charset="0"/>
                  <a:cs typeface="Calibri" pitchFamily="34" charset="0"/>
                </a:rPr>
                <a:t>prior</a:t>
              </a:r>
              <a:endParaRPr lang="ko-KR" altLang="en-US" sz="1400" dirty="0">
                <a:latin typeface="Calibri" pitchFamily="34" charset="0"/>
                <a:cs typeface="Calibri" pitchFamily="34" charset="0"/>
              </a:endParaRPr>
            </a:p>
          </p:txBody>
        </p:sp>
      </p:grpSp>
      <p:grpSp>
        <p:nvGrpSpPr>
          <p:cNvPr id="17" name="그룹 16"/>
          <p:cNvGrpSpPr/>
          <p:nvPr/>
        </p:nvGrpSpPr>
        <p:grpSpPr>
          <a:xfrm>
            <a:off x="5542246" y="2698009"/>
            <a:ext cx="2198106" cy="1245958"/>
            <a:chOff x="5542246" y="2698009"/>
            <a:chExt cx="2198106" cy="1245958"/>
          </a:xfrm>
        </p:grpSpPr>
        <p:sp>
          <p:nvSpPr>
            <p:cNvPr id="35" name="모서리가 둥근 직사각형 34"/>
            <p:cNvSpPr/>
            <p:nvPr/>
          </p:nvSpPr>
          <p:spPr>
            <a:xfrm>
              <a:off x="6198776" y="2698009"/>
              <a:ext cx="1541576" cy="1245958"/>
            </a:xfrm>
            <a:prstGeom prst="roundRect">
              <a:avLst>
                <a:gd name="adj" fmla="val 10529"/>
              </a:avLst>
            </a:prstGeom>
            <a:solidFill>
              <a:schemeClr val="bg1"/>
            </a:solidFill>
            <a:ln w="127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p:cNvCxnSpPr/>
            <p:nvPr/>
          </p:nvCxnSpPr>
          <p:spPr>
            <a:xfrm>
              <a:off x="6288498" y="3416714"/>
              <a:ext cx="13782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오른쪽 화살표 27"/>
            <p:cNvSpPr/>
            <p:nvPr/>
          </p:nvSpPr>
          <p:spPr>
            <a:xfrm>
              <a:off x="5542246" y="3135420"/>
              <a:ext cx="420598" cy="227066"/>
            </a:xfrm>
            <a:prstGeom prst="rightArrow">
              <a:avLst/>
            </a:prstGeom>
            <a:gradFill>
              <a:gsLst>
                <a:gs pos="0">
                  <a:schemeClr val="tx1">
                    <a:lumMod val="50000"/>
                    <a:lumOff val="50000"/>
                  </a:schemeClr>
                </a:gs>
                <a:gs pos="80000">
                  <a:schemeClr val="bg1">
                    <a:lumMod val="50000"/>
                  </a:schemeClr>
                </a:gs>
                <a:gs pos="100000">
                  <a:schemeClr val="bg1">
                    <a:lumMod val="75000"/>
                  </a:schemeClr>
                </a:gs>
              </a:gsLst>
            </a:gradFill>
            <a:ln>
              <a:solidFill>
                <a:schemeClr val="bg1">
                  <a:lumMod val="50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ko-KR" altLang="en-US"/>
            </a:p>
          </p:txBody>
        </p:sp>
        <p:sp>
          <p:nvSpPr>
            <p:cNvPr id="38" name="직사각형 37"/>
            <p:cNvSpPr/>
            <p:nvPr/>
          </p:nvSpPr>
          <p:spPr>
            <a:xfrm>
              <a:off x="6521871" y="2709967"/>
              <a:ext cx="1008112" cy="307777"/>
            </a:xfrm>
            <a:prstGeom prst="rect">
              <a:avLst/>
            </a:prstGeom>
          </p:spPr>
          <p:txBody>
            <a:bodyPr wrap="square">
              <a:spAutoFit/>
            </a:bodyPr>
            <a:lstStyle/>
            <a:p>
              <a:r>
                <a:rPr lang="en-US" altLang="ko-KR" sz="1400" dirty="0" smtClean="0">
                  <a:latin typeface="Calibri" pitchFamily="34" charset="0"/>
                  <a:cs typeface="Calibri" pitchFamily="34" charset="0"/>
                </a:rPr>
                <a:t>posterior</a:t>
              </a:r>
              <a:endParaRPr lang="ko-KR" altLang="en-US" sz="1400" dirty="0">
                <a:latin typeface="Calibri" pitchFamily="34" charset="0"/>
                <a:cs typeface="Calibri" pitchFamily="34" charset="0"/>
              </a:endParaRPr>
            </a:p>
          </p:txBody>
        </p:sp>
      </p:grpSp>
      <p:grpSp>
        <p:nvGrpSpPr>
          <p:cNvPr id="20" name="그룹 19"/>
          <p:cNvGrpSpPr/>
          <p:nvPr/>
        </p:nvGrpSpPr>
        <p:grpSpPr>
          <a:xfrm>
            <a:off x="4539343" y="5140760"/>
            <a:ext cx="3201008" cy="1691666"/>
            <a:chOff x="4539343" y="5121710"/>
            <a:chExt cx="3201008" cy="1691666"/>
          </a:xfrm>
        </p:grpSpPr>
        <p:sp>
          <p:nvSpPr>
            <p:cNvPr id="29" name="모서리가 둥근 직사각형 28"/>
            <p:cNvSpPr/>
            <p:nvPr/>
          </p:nvSpPr>
          <p:spPr>
            <a:xfrm>
              <a:off x="6198775" y="5121710"/>
              <a:ext cx="1541576" cy="1245958"/>
            </a:xfrm>
            <a:prstGeom prst="roundRect">
              <a:avLst>
                <a:gd name="adj" fmla="val 10529"/>
              </a:avLst>
            </a:prstGeom>
            <a:solidFill>
              <a:schemeClr val="bg1"/>
            </a:solidFill>
            <a:ln w="127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Picture 2" descr="C:\Users\Administrator\Desktop\pos_skew.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1635"/>
            <a:stretch/>
          </p:blipFill>
          <p:spPr bwMode="auto">
            <a:xfrm>
              <a:off x="6313747" y="5445224"/>
              <a:ext cx="1330292" cy="814954"/>
            </a:xfrm>
            <a:prstGeom prst="rect">
              <a:avLst/>
            </a:prstGeom>
            <a:noFill/>
            <a:extLst>
              <a:ext uri="{909E8E84-426E-40DD-AFC4-6F175D3DCCD1}">
                <a14:hiddenFill xmlns:a14="http://schemas.microsoft.com/office/drawing/2010/main">
                  <a:solidFill>
                    <a:srgbClr val="FFFFFF"/>
                  </a:solidFill>
                </a14:hiddenFill>
              </a:ext>
            </a:extLst>
          </p:spPr>
        </p:pic>
        <p:sp>
          <p:nvSpPr>
            <p:cNvPr id="21" name="오른쪽 대괄호 20"/>
            <p:cNvSpPr/>
            <p:nvPr/>
          </p:nvSpPr>
          <p:spPr>
            <a:xfrm rot="5400000">
              <a:off x="5665374" y="5327307"/>
              <a:ext cx="206149" cy="2458211"/>
            </a:xfrm>
            <a:prstGeom prst="rightBracket">
              <a:avLst>
                <a:gd name="adj" fmla="val 0"/>
              </a:avLst>
            </a:prstGeom>
            <a:ln w="15875">
              <a:solidFill>
                <a:srgbClr val="C0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3" name="TextBox 42"/>
            <p:cNvSpPr txBox="1"/>
            <p:nvPr/>
          </p:nvSpPr>
          <p:spPr>
            <a:xfrm>
              <a:off x="4899158" y="6505599"/>
              <a:ext cx="1719530" cy="307777"/>
            </a:xfrm>
            <a:prstGeom prst="rect">
              <a:avLst/>
            </a:prstGeom>
            <a:solidFill>
              <a:schemeClr val="bg1"/>
            </a:solidFill>
          </p:spPr>
          <p:txBody>
            <a:bodyPr wrap="square" rtlCol="0">
              <a:spAutoFit/>
            </a:bodyPr>
            <a:lstStyle/>
            <a:p>
              <a:pPr algn="ctr"/>
              <a:r>
                <a:rPr lang="en-US" altLang="ko-KR" sz="1400" b="1" dirty="0" smtClean="0">
                  <a:latin typeface="Calibri" pitchFamily="34" charset="0"/>
                  <a:cs typeface="Calibri" pitchFamily="34" charset="0"/>
                </a:rPr>
                <a:t>same distribution</a:t>
              </a:r>
              <a:endParaRPr lang="ko-KR" altLang="en-US" sz="1400" b="1" dirty="0">
                <a:latin typeface="Calibri" pitchFamily="34" charset="0"/>
                <a:cs typeface="Calibri" pitchFamily="34" charset="0"/>
              </a:endParaRPr>
            </a:p>
          </p:txBody>
        </p:sp>
        <p:sp>
          <p:nvSpPr>
            <p:cNvPr id="46" name="직사각형 45"/>
            <p:cNvSpPr/>
            <p:nvPr/>
          </p:nvSpPr>
          <p:spPr>
            <a:xfrm>
              <a:off x="6521871" y="5156497"/>
              <a:ext cx="1008112" cy="307777"/>
            </a:xfrm>
            <a:prstGeom prst="rect">
              <a:avLst/>
            </a:prstGeom>
          </p:spPr>
          <p:txBody>
            <a:bodyPr wrap="square">
              <a:spAutoFit/>
            </a:bodyPr>
            <a:lstStyle/>
            <a:p>
              <a:r>
                <a:rPr lang="en-US" altLang="ko-KR" sz="1400" dirty="0" smtClean="0">
                  <a:latin typeface="Calibri" pitchFamily="34" charset="0"/>
                  <a:cs typeface="Calibri" pitchFamily="34" charset="0"/>
                </a:rPr>
                <a:t>posterior</a:t>
              </a:r>
              <a:endParaRPr lang="ko-KR" altLang="en-US" sz="1400" dirty="0">
                <a:latin typeface="Calibri" pitchFamily="34" charset="0"/>
                <a:cs typeface="Calibri" pitchFamily="34" charset="0"/>
              </a:endParaRPr>
            </a:p>
          </p:txBody>
        </p:sp>
        <p:sp>
          <p:nvSpPr>
            <p:cNvPr id="57" name="오른쪽 화살표 56"/>
            <p:cNvSpPr/>
            <p:nvPr/>
          </p:nvSpPr>
          <p:spPr>
            <a:xfrm>
              <a:off x="5542246" y="5606585"/>
              <a:ext cx="420598" cy="227066"/>
            </a:xfrm>
            <a:prstGeom prst="rightArrow">
              <a:avLst/>
            </a:prstGeom>
            <a:gradFill>
              <a:gsLst>
                <a:gs pos="0">
                  <a:schemeClr val="tx1">
                    <a:lumMod val="50000"/>
                    <a:lumOff val="50000"/>
                  </a:schemeClr>
                </a:gs>
                <a:gs pos="80000">
                  <a:schemeClr val="bg1">
                    <a:lumMod val="50000"/>
                  </a:schemeClr>
                </a:gs>
                <a:gs pos="100000">
                  <a:schemeClr val="bg1">
                    <a:lumMod val="75000"/>
                  </a:schemeClr>
                </a:gs>
              </a:gsLst>
            </a:gradFill>
            <a:ln>
              <a:solidFill>
                <a:schemeClr val="bg1">
                  <a:lumMod val="50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ko-KR" altLang="en-US"/>
            </a:p>
          </p:txBody>
        </p:sp>
      </p:grpSp>
      <p:grpSp>
        <p:nvGrpSpPr>
          <p:cNvPr id="23" name="그룹 22"/>
          <p:cNvGrpSpPr/>
          <p:nvPr/>
        </p:nvGrpSpPr>
        <p:grpSpPr>
          <a:xfrm>
            <a:off x="1513362" y="4832983"/>
            <a:ext cx="5935184" cy="307777"/>
            <a:chOff x="1513362" y="4813933"/>
            <a:chExt cx="5935184" cy="307777"/>
          </a:xfrm>
        </p:grpSpPr>
        <p:sp>
          <p:nvSpPr>
            <p:cNvPr id="58" name="직사각형 57"/>
            <p:cNvSpPr/>
            <p:nvPr/>
          </p:nvSpPr>
          <p:spPr>
            <a:xfrm>
              <a:off x="4016867" y="4813933"/>
              <a:ext cx="941852" cy="307777"/>
            </a:xfrm>
            <a:prstGeom prst="rect">
              <a:avLst/>
            </a:prstGeom>
          </p:spPr>
          <p:txBody>
            <a:bodyPr wrap="square">
              <a:spAutoFit/>
            </a:bodyPr>
            <a:lstStyle/>
            <a:p>
              <a:r>
                <a:rPr lang="en-US" altLang="ko-KR" sz="1400" b="1" dirty="0" smtClean="0">
                  <a:solidFill>
                    <a:srgbClr val="C00000"/>
                  </a:solidFill>
                  <a:latin typeface="Calibri" pitchFamily="34" charset="0"/>
                  <a:cs typeface="Calibri" pitchFamily="34" charset="0"/>
                </a:rPr>
                <a:t>Beta Dist.</a:t>
              </a:r>
              <a:endParaRPr lang="ko-KR" altLang="en-US" sz="1400" b="1" dirty="0">
                <a:solidFill>
                  <a:srgbClr val="C00000"/>
                </a:solidFill>
                <a:latin typeface="Calibri" pitchFamily="34" charset="0"/>
                <a:cs typeface="Calibri" pitchFamily="34" charset="0"/>
              </a:endParaRPr>
            </a:p>
          </p:txBody>
        </p:sp>
        <p:sp>
          <p:nvSpPr>
            <p:cNvPr id="59" name="직사각형 58"/>
            <p:cNvSpPr/>
            <p:nvPr/>
          </p:nvSpPr>
          <p:spPr>
            <a:xfrm>
              <a:off x="6506694" y="4813933"/>
              <a:ext cx="941852" cy="307777"/>
            </a:xfrm>
            <a:prstGeom prst="rect">
              <a:avLst/>
            </a:prstGeom>
          </p:spPr>
          <p:txBody>
            <a:bodyPr wrap="square">
              <a:spAutoFit/>
            </a:bodyPr>
            <a:lstStyle/>
            <a:p>
              <a:r>
                <a:rPr lang="en-US" altLang="ko-KR" sz="1400" b="1" dirty="0" smtClean="0">
                  <a:solidFill>
                    <a:srgbClr val="C00000"/>
                  </a:solidFill>
                  <a:latin typeface="Calibri" pitchFamily="34" charset="0"/>
                  <a:cs typeface="Calibri" pitchFamily="34" charset="0"/>
                </a:rPr>
                <a:t>Beta Dist.</a:t>
              </a:r>
              <a:endParaRPr lang="ko-KR" altLang="en-US" sz="1400" b="1" dirty="0">
                <a:solidFill>
                  <a:srgbClr val="C00000"/>
                </a:solidFill>
                <a:latin typeface="Calibri" pitchFamily="34" charset="0"/>
                <a:cs typeface="Calibri" pitchFamily="34" charset="0"/>
              </a:endParaRPr>
            </a:p>
          </p:txBody>
        </p:sp>
        <p:sp>
          <p:nvSpPr>
            <p:cNvPr id="60" name="직사각형 59"/>
            <p:cNvSpPr/>
            <p:nvPr/>
          </p:nvSpPr>
          <p:spPr>
            <a:xfrm>
              <a:off x="1513362" y="4813933"/>
              <a:ext cx="1227044" cy="307777"/>
            </a:xfrm>
            <a:prstGeom prst="rect">
              <a:avLst/>
            </a:prstGeom>
          </p:spPr>
          <p:txBody>
            <a:bodyPr wrap="square">
              <a:spAutoFit/>
            </a:bodyPr>
            <a:lstStyle/>
            <a:p>
              <a:r>
                <a:rPr lang="en-US" altLang="ko-KR" sz="1400" b="1" dirty="0" smtClean="0">
                  <a:solidFill>
                    <a:srgbClr val="C00000"/>
                  </a:solidFill>
                  <a:latin typeface="Calibri" pitchFamily="34" charset="0"/>
                  <a:cs typeface="Calibri" pitchFamily="34" charset="0"/>
                </a:rPr>
                <a:t>Binomial Dist.</a:t>
              </a:r>
              <a:endParaRPr lang="ko-KR" altLang="en-US" sz="1400" b="1" dirty="0">
                <a:solidFill>
                  <a:srgbClr val="C00000"/>
                </a:solidFill>
                <a:latin typeface="Calibri" pitchFamily="34" charset="0"/>
                <a:cs typeface="Calibri" pitchFamily="34" charset="0"/>
              </a:endParaRPr>
            </a:p>
          </p:txBody>
        </p:sp>
      </p:grpSp>
    </p:spTree>
    <p:extLst>
      <p:ext uri="{BB962C8B-B14F-4D97-AF65-F5344CB8AC3E}">
        <p14:creationId xmlns:p14="http://schemas.microsoft.com/office/powerpoint/2010/main" val="353853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normAutofit/>
          </a:bodyPr>
          <a:lstStyle/>
          <a:p>
            <a:r>
              <a:rPr lang="en-US" altLang="ko-KR" sz="2400" dirty="0"/>
              <a:t>LDA Theories </a:t>
            </a:r>
            <a:r>
              <a:rPr lang="en-US" altLang="ko-KR" sz="2400" dirty="0" smtClean="0"/>
              <a:t>[3/4]: </a:t>
            </a:r>
            <a:r>
              <a:rPr lang="en-US" altLang="ko-KR" sz="2400" dirty="0"/>
              <a:t>Binomial </a:t>
            </a:r>
            <a:r>
              <a:rPr lang="en-US" altLang="ko-KR" sz="2400" dirty="0" smtClean="0"/>
              <a:t>Dist. </a:t>
            </a:r>
            <a:r>
              <a:rPr lang="en-US" altLang="ko-KR" sz="2400" dirty="0"/>
              <a:t>vs. Multinomial </a:t>
            </a:r>
            <a:r>
              <a:rPr lang="en-US" altLang="ko-KR" sz="2400" dirty="0" smtClean="0"/>
              <a:t>Dist.</a:t>
            </a:r>
            <a:endParaRPr lang="ko-KR" altLang="en-US" sz="2400" dirty="0"/>
          </a:p>
        </p:txBody>
      </p:sp>
      <p:sp>
        <p:nvSpPr>
          <p:cNvPr id="3" name="내용 개체 틀 2"/>
          <p:cNvSpPr>
            <a:spLocks noGrp="1"/>
          </p:cNvSpPr>
          <p:nvPr>
            <p:ph idx="1"/>
          </p:nvPr>
        </p:nvSpPr>
        <p:spPr>
          <a:xfrm>
            <a:off x="179512" y="1052736"/>
            <a:ext cx="8784976" cy="5472608"/>
          </a:xfrm>
        </p:spPr>
        <p:txBody>
          <a:bodyPr>
            <a:normAutofit/>
          </a:bodyPr>
          <a:lstStyle/>
          <a:p>
            <a:r>
              <a:rPr lang="en-US" altLang="ko-KR" sz="2000" dirty="0" smtClean="0"/>
              <a:t>Multinomial dist. is a generalization of the binomial dist.</a:t>
            </a:r>
            <a:endParaRPr lang="ko-KR" altLang="en-US" sz="2000" dirty="0"/>
          </a:p>
        </p:txBody>
      </p:sp>
      <p:sp>
        <p:nvSpPr>
          <p:cNvPr id="4" name="모서리가 둥근 직사각형 3"/>
          <p:cNvSpPr/>
          <p:nvPr/>
        </p:nvSpPr>
        <p:spPr>
          <a:xfrm>
            <a:off x="395536" y="4149080"/>
            <a:ext cx="8208912" cy="2376264"/>
          </a:xfrm>
          <a:prstGeom prst="roundRect">
            <a:avLst>
              <a:gd name="adj" fmla="val 5085"/>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모서리가 둥근 직사각형 4"/>
          <p:cNvSpPr/>
          <p:nvPr/>
        </p:nvSpPr>
        <p:spPr>
          <a:xfrm>
            <a:off x="395536" y="1556792"/>
            <a:ext cx="8208912" cy="2376264"/>
          </a:xfrm>
          <a:prstGeom prst="roundRect">
            <a:avLst>
              <a:gd name="adj" fmla="val 5085"/>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 name="직사각형 5"/>
              <p:cNvSpPr/>
              <p:nvPr/>
            </p:nvSpPr>
            <p:spPr>
              <a:xfrm>
                <a:off x="2807895" y="1871096"/>
                <a:ext cx="4536322" cy="5082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a:cs typeface="Calibri" pitchFamily="34" charset="0"/>
                        </a:rPr>
                        <m:t>𝑓</m:t>
                      </m:r>
                      <m:d>
                        <m:dPr>
                          <m:ctrlPr>
                            <a:rPr lang="en-US" altLang="ko-KR" i="1" dirty="0" smtClean="0">
                              <a:latin typeface="Cambria Math"/>
                              <a:cs typeface="Calibri" pitchFamily="34" charset="0"/>
                            </a:rPr>
                          </m:ctrlPr>
                        </m:dPr>
                        <m:e>
                          <m:r>
                            <a:rPr lang="en-US" altLang="ko-KR" i="1" dirty="0" smtClean="0">
                              <a:latin typeface="Cambria Math"/>
                              <a:cs typeface="Calibri" pitchFamily="34" charset="0"/>
                            </a:rPr>
                            <m:t>𝑥</m:t>
                          </m:r>
                          <m:r>
                            <a:rPr lang="en-US" altLang="ko-KR" i="1" dirty="0" smtClean="0">
                              <a:latin typeface="Cambria Math"/>
                              <a:cs typeface="Calibri" pitchFamily="34" charset="0"/>
                            </a:rPr>
                            <m:t>;</m:t>
                          </m:r>
                          <m:r>
                            <a:rPr lang="en-US" altLang="ko-KR" b="0" i="1" dirty="0" smtClean="0">
                              <a:latin typeface="Cambria Math"/>
                              <a:cs typeface="Calibri" pitchFamily="34" charset="0"/>
                            </a:rPr>
                            <m:t>𝑛</m:t>
                          </m:r>
                          <m:r>
                            <a:rPr lang="en-US" altLang="ko-KR" b="0" i="1" dirty="0" smtClean="0">
                              <a:latin typeface="Cambria Math"/>
                              <a:cs typeface="Calibri" pitchFamily="34" charset="0"/>
                            </a:rPr>
                            <m:t>, </m:t>
                          </m:r>
                          <m:r>
                            <a:rPr lang="en-US" altLang="ko-KR" i="1" dirty="0" smtClean="0">
                              <a:latin typeface="Cambria Math"/>
                              <a:cs typeface="Calibri" pitchFamily="34" charset="0"/>
                            </a:rPr>
                            <m:t>𝑝</m:t>
                          </m:r>
                        </m:e>
                      </m:d>
                      <m:r>
                        <a:rPr lang="en-US" altLang="ko-KR" i="1" dirty="0" smtClean="0">
                          <a:latin typeface="Cambria Math"/>
                          <a:cs typeface="Calibri" pitchFamily="34" charset="0"/>
                        </a:rPr>
                        <m:t>=</m:t>
                      </m:r>
                      <m:d>
                        <m:dPr>
                          <m:ctrlPr>
                            <a:rPr lang="en-US" altLang="ko-KR" b="0" i="1" dirty="0" smtClean="0">
                              <a:latin typeface="Cambria Math"/>
                              <a:cs typeface="Calibri" pitchFamily="34" charset="0"/>
                            </a:rPr>
                          </m:ctrlPr>
                        </m:dPr>
                        <m:e>
                          <m:m>
                            <m:mPr>
                              <m:mcs>
                                <m:mc>
                                  <m:mcPr>
                                    <m:count m:val="1"/>
                                    <m:mcJc m:val="center"/>
                                  </m:mcPr>
                                </m:mc>
                              </m:mcs>
                              <m:ctrlPr>
                                <a:rPr lang="en-US" altLang="ko-KR" b="0" i="1" dirty="0" smtClean="0">
                                  <a:latin typeface="Cambria Math"/>
                                  <a:cs typeface="Calibri" pitchFamily="34" charset="0"/>
                                </a:rPr>
                              </m:ctrlPr>
                            </m:mPr>
                            <m:mr>
                              <m:e>
                                <m:r>
                                  <m:rPr>
                                    <m:brk m:alnAt="7"/>
                                  </m:rPr>
                                  <a:rPr lang="en-US" altLang="ko-KR" b="0" i="1" dirty="0" smtClean="0">
                                    <a:latin typeface="Cambria Math"/>
                                    <a:cs typeface="Calibri" pitchFamily="34" charset="0"/>
                                  </a:rPr>
                                  <m:t>𝑛</m:t>
                                </m:r>
                              </m:e>
                            </m:mr>
                            <m:mr>
                              <m:e>
                                <m:r>
                                  <a:rPr lang="en-US" altLang="ko-KR" b="0" i="1" dirty="0" smtClean="0">
                                    <a:latin typeface="Cambria Math"/>
                                    <a:cs typeface="Calibri" pitchFamily="34" charset="0"/>
                                  </a:rPr>
                                  <m:t>𝑥</m:t>
                                </m:r>
                              </m:e>
                            </m:mr>
                          </m:m>
                        </m:e>
                      </m:d>
                      <m:sSup>
                        <m:sSupPr>
                          <m:ctrlPr>
                            <a:rPr lang="en-US" altLang="ko-KR" i="1" dirty="0" smtClean="0">
                              <a:latin typeface="Cambria Math"/>
                              <a:cs typeface="Calibri" pitchFamily="34" charset="0"/>
                            </a:rPr>
                          </m:ctrlPr>
                        </m:sSupPr>
                        <m:e>
                          <m:r>
                            <a:rPr lang="en-US" altLang="ko-KR" b="0" i="1" dirty="0" smtClean="0">
                              <a:latin typeface="Cambria Math"/>
                              <a:cs typeface="Calibri" pitchFamily="34" charset="0"/>
                            </a:rPr>
                            <m:t>𝑝</m:t>
                          </m:r>
                        </m:e>
                        <m:sup>
                          <m:r>
                            <a:rPr lang="en-US" altLang="ko-KR" b="0" i="1" dirty="0" smtClean="0">
                              <a:latin typeface="Cambria Math"/>
                              <a:cs typeface="Calibri" pitchFamily="34" charset="0"/>
                            </a:rPr>
                            <m:t>𝑥</m:t>
                          </m:r>
                        </m:sup>
                      </m:sSup>
                      <m:sSup>
                        <m:sSupPr>
                          <m:ctrlPr>
                            <a:rPr lang="en-US" altLang="ko-KR" i="1" dirty="0" smtClean="0">
                              <a:latin typeface="Cambria Math"/>
                              <a:cs typeface="Calibri" pitchFamily="34" charset="0"/>
                            </a:rPr>
                          </m:ctrlPr>
                        </m:sSupPr>
                        <m:e>
                          <m:r>
                            <a:rPr lang="en-US" altLang="ko-KR" i="1" dirty="0">
                              <a:latin typeface="Cambria Math"/>
                              <a:cs typeface="Calibri" pitchFamily="34" charset="0"/>
                            </a:rPr>
                            <m:t>(1−</m:t>
                          </m:r>
                          <m:r>
                            <a:rPr lang="en-US" altLang="ko-KR" i="1" dirty="0">
                              <a:latin typeface="Cambria Math"/>
                              <a:cs typeface="Calibri" pitchFamily="34" charset="0"/>
                            </a:rPr>
                            <m:t>𝑝</m:t>
                          </m:r>
                          <m:r>
                            <a:rPr lang="en-US" altLang="ko-KR" i="1" dirty="0">
                              <a:latin typeface="Cambria Math"/>
                              <a:cs typeface="Calibri" pitchFamily="34" charset="0"/>
                            </a:rPr>
                            <m:t>)</m:t>
                          </m:r>
                        </m:e>
                        <m:sup>
                          <m:r>
                            <a:rPr lang="en-US" altLang="ko-KR" b="0" i="1" dirty="0" smtClean="0">
                              <a:latin typeface="Cambria Math"/>
                              <a:cs typeface="Calibri" pitchFamily="34" charset="0"/>
                            </a:rPr>
                            <m:t>𝑛</m:t>
                          </m:r>
                          <m:r>
                            <a:rPr lang="en-US" altLang="ko-KR" b="0" i="1" dirty="0" smtClean="0">
                              <a:latin typeface="Cambria Math"/>
                              <a:cs typeface="Calibri" pitchFamily="34" charset="0"/>
                            </a:rPr>
                            <m:t>−</m:t>
                          </m:r>
                          <m:r>
                            <a:rPr lang="en-US" altLang="ko-KR" b="0" i="1" dirty="0" smtClean="0">
                              <a:latin typeface="Cambria Math"/>
                              <a:cs typeface="Calibri" pitchFamily="34" charset="0"/>
                            </a:rPr>
                            <m:t>𝑥</m:t>
                          </m:r>
                        </m:sup>
                      </m:sSup>
                    </m:oMath>
                  </m:oMathPara>
                </a14:m>
                <a:endParaRPr lang="ko-KR" altLang="en-US" dirty="0">
                  <a:latin typeface="Calibri" pitchFamily="34" charset="0"/>
                  <a:cs typeface="Calibri" pitchFamily="34" charset="0"/>
                </a:endParaRPr>
              </a:p>
            </p:txBody>
          </p:sp>
        </mc:Choice>
        <mc:Fallback xmlns="">
          <p:sp>
            <p:nvSpPr>
              <p:cNvPr id="6" name="직사각형 5"/>
              <p:cNvSpPr>
                <a:spLocks noRot="1" noChangeAspect="1" noMove="1" noResize="1" noEditPoints="1" noAdjustHandles="1" noChangeArrowheads="1" noChangeShapeType="1" noTextEdit="1"/>
              </p:cNvSpPr>
              <p:nvPr/>
            </p:nvSpPr>
            <p:spPr>
              <a:xfrm>
                <a:off x="2807895" y="1871096"/>
                <a:ext cx="4536322" cy="508281"/>
              </a:xfrm>
              <a:prstGeom prst="rect">
                <a:avLst/>
              </a:prstGeom>
              <a:blipFill rotWithShape="1">
                <a:blip r:embed="rId3"/>
                <a:stretch>
                  <a:fillRect b="-12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직사각형 6"/>
              <p:cNvSpPr/>
              <p:nvPr/>
            </p:nvSpPr>
            <p:spPr>
              <a:xfrm>
                <a:off x="3528063" y="4668470"/>
                <a:ext cx="4608512" cy="526426"/>
              </a:xfrm>
              <a:prstGeom prst="rect">
                <a:avLst/>
              </a:prstGeom>
            </p:spPr>
            <p:txBody>
              <a:bodyPr wrap="square">
                <a:spAutoFit/>
              </a:bodyPr>
              <a:lstStyle/>
              <a:p>
                <a14:m>
                  <m:oMath xmlns:m="http://schemas.openxmlformats.org/officeDocument/2006/math">
                    <m:r>
                      <a:rPr lang="en-US" altLang="ko-KR" i="1" dirty="0" smtClean="0">
                        <a:latin typeface="Cambria Math"/>
                        <a:cs typeface="Calibri" pitchFamily="34" charset="0"/>
                      </a:rPr>
                      <m:t>𝑓</m:t>
                    </m:r>
                    <m:d>
                      <m:dPr>
                        <m:ctrlPr>
                          <a:rPr lang="en-US" altLang="ko-KR" i="1" dirty="0" smtClean="0">
                            <a:latin typeface="Cambria Math"/>
                            <a:cs typeface="Calibri" pitchFamily="34" charset="0"/>
                          </a:rPr>
                        </m:ctrlPr>
                      </m:dPr>
                      <m:e>
                        <m:sSub>
                          <m:sSubPr>
                            <m:ctrlPr>
                              <a:rPr lang="en-US" altLang="ko-KR" i="1" dirty="0" smtClean="0">
                                <a:latin typeface="Cambria Math"/>
                                <a:cs typeface="Calibri" pitchFamily="34" charset="0"/>
                              </a:rPr>
                            </m:ctrlPr>
                          </m:sSubPr>
                          <m:e>
                            <m:r>
                              <a:rPr lang="en-US" altLang="ko-KR" b="0" i="1" dirty="0" smtClean="0">
                                <a:latin typeface="Cambria Math"/>
                                <a:cs typeface="Calibri" pitchFamily="34" charset="0"/>
                              </a:rPr>
                              <m:t>𝑥</m:t>
                            </m:r>
                          </m:e>
                          <m:sub>
                            <m:r>
                              <a:rPr lang="en-US" altLang="ko-KR" b="0" i="1" dirty="0" smtClean="0">
                                <a:latin typeface="Cambria Math"/>
                                <a:cs typeface="Calibri" pitchFamily="34" charset="0"/>
                              </a:rPr>
                              <m:t>1</m:t>
                            </m:r>
                          </m:sub>
                        </m:sSub>
                        <m:r>
                          <a:rPr lang="en-US" altLang="ko-KR" b="0" i="1" dirty="0" smtClean="0">
                            <a:latin typeface="Cambria Math"/>
                            <a:cs typeface="Calibri" pitchFamily="34" charset="0"/>
                          </a:rPr>
                          <m:t>,</m:t>
                        </m:r>
                        <m:sSub>
                          <m:sSubPr>
                            <m:ctrlPr>
                              <a:rPr lang="en-US" altLang="ko-KR" i="1" dirty="0" smtClean="0">
                                <a:latin typeface="Cambria Math"/>
                                <a:cs typeface="Calibri" pitchFamily="34" charset="0"/>
                              </a:rPr>
                            </m:ctrlPr>
                          </m:sSubPr>
                          <m:e>
                            <m:r>
                              <a:rPr lang="en-US" altLang="ko-KR" b="0" i="1" dirty="0" smtClean="0">
                                <a:latin typeface="Cambria Math"/>
                                <a:cs typeface="Calibri" pitchFamily="34" charset="0"/>
                              </a:rPr>
                              <m:t>…,</m:t>
                            </m:r>
                            <m:r>
                              <a:rPr lang="en-US" altLang="ko-KR" i="1" dirty="0">
                                <a:latin typeface="Cambria Math"/>
                                <a:cs typeface="Calibri" pitchFamily="34" charset="0"/>
                              </a:rPr>
                              <m:t>𝑥</m:t>
                            </m:r>
                          </m:e>
                          <m:sub>
                            <m:r>
                              <a:rPr lang="en-US" altLang="ko-KR" b="0" i="1" dirty="0" smtClean="0">
                                <a:latin typeface="Cambria Math"/>
                                <a:cs typeface="Calibri" pitchFamily="34" charset="0"/>
                              </a:rPr>
                              <m:t>𝑘</m:t>
                            </m:r>
                          </m:sub>
                        </m:sSub>
                        <m:r>
                          <a:rPr lang="en-US" altLang="ko-KR" i="1" dirty="0" smtClean="0">
                            <a:latin typeface="Cambria Math"/>
                            <a:cs typeface="Calibri" pitchFamily="34" charset="0"/>
                          </a:rPr>
                          <m:t>;</m:t>
                        </m:r>
                        <m:r>
                          <a:rPr lang="en-US" altLang="ko-KR" b="0" i="1" dirty="0" smtClean="0">
                            <a:latin typeface="Cambria Math"/>
                            <a:cs typeface="Calibri" pitchFamily="34" charset="0"/>
                          </a:rPr>
                          <m:t>𝑛</m:t>
                        </m:r>
                        <m:r>
                          <a:rPr lang="en-US" altLang="ko-KR" b="0" i="1" dirty="0" smtClean="0">
                            <a:latin typeface="Cambria Math"/>
                            <a:cs typeface="Calibri" pitchFamily="34" charset="0"/>
                          </a:rPr>
                          <m:t>,</m:t>
                        </m:r>
                        <m:sSub>
                          <m:sSubPr>
                            <m:ctrlPr>
                              <a:rPr lang="en-US" altLang="ko-KR" i="1" dirty="0">
                                <a:latin typeface="Cambria Math"/>
                                <a:cs typeface="Calibri" pitchFamily="34" charset="0"/>
                              </a:rPr>
                            </m:ctrlPr>
                          </m:sSubPr>
                          <m:e>
                            <m:r>
                              <a:rPr lang="en-US" altLang="ko-KR" b="0" i="1" dirty="0" smtClean="0">
                                <a:latin typeface="Cambria Math"/>
                                <a:cs typeface="Calibri" pitchFamily="34" charset="0"/>
                              </a:rPr>
                              <m:t>𝑝</m:t>
                            </m:r>
                          </m:e>
                          <m:sub>
                            <m:r>
                              <a:rPr lang="en-US" altLang="ko-KR" i="1" dirty="0">
                                <a:latin typeface="Cambria Math"/>
                                <a:cs typeface="Calibri" pitchFamily="34" charset="0"/>
                              </a:rPr>
                              <m:t>1</m:t>
                            </m:r>
                          </m:sub>
                        </m:sSub>
                        <m:r>
                          <a:rPr lang="en-US" altLang="ko-KR" i="1" dirty="0">
                            <a:latin typeface="Cambria Math"/>
                            <a:cs typeface="Calibri" pitchFamily="34" charset="0"/>
                          </a:rPr>
                          <m:t>,</m:t>
                        </m:r>
                        <m:sSub>
                          <m:sSubPr>
                            <m:ctrlPr>
                              <a:rPr lang="en-US" altLang="ko-KR" i="1" dirty="0">
                                <a:latin typeface="Cambria Math"/>
                                <a:cs typeface="Calibri" pitchFamily="34" charset="0"/>
                              </a:rPr>
                            </m:ctrlPr>
                          </m:sSubPr>
                          <m:e>
                            <m:r>
                              <a:rPr lang="en-US" altLang="ko-KR" i="1" dirty="0">
                                <a:latin typeface="Cambria Math"/>
                                <a:cs typeface="Calibri" pitchFamily="34" charset="0"/>
                              </a:rPr>
                              <m:t>…,</m:t>
                            </m:r>
                            <m:r>
                              <a:rPr lang="en-US" altLang="ko-KR" b="0" i="1" dirty="0" smtClean="0">
                                <a:latin typeface="Cambria Math"/>
                                <a:cs typeface="Calibri" pitchFamily="34" charset="0"/>
                              </a:rPr>
                              <m:t>𝑝</m:t>
                            </m:r>
                          </m:e>
                          <m:sub>
                            <m:r>
                              <a:rPr lang="en-US" altLang="ko-KR" i="1" dirty="0">
                                <a:latin typeface="Cambria Math"/>
                                <a:cs typeface="Calibri" pitchFamily="34" charset="0"/>
                              </a:rPr>
                              <m:t>𝑘</m:t>
                            </m:r>
                          </m:sub>
                        </m:sSub>
                      </m:e>
                    </m:d>
                    <m:r>
                      <a:rPr lang="en-US" altLang="ko-KR" i="1" dirty="0" smtClean="0">
                        <a:latin typeface="Cambria Math"/>
                        <a:cs typeface="Calibri" pitchFamily="34" charset="0"/>
                      </a:rPr>
                      <m:t>=</m:t>
                    </m:r>
                    <m:f>
                      <m:fPr>
                        <m:ctrlPr>
                          <a:rPr lang="en-US" altLang="ko-KR" i="1" dirty="0" smtClean="0">
                            <a:latin typeface="Cambria Math"/>
                            <a:cs typeface="Calibri" pitchFamily="34" charset="0"/>
                          </a:rPr>
                        </m:ctrlPr>
                      </m:fPr>
                      <m:num>
                        <m:r>
                          <a:rPr lang="en-US" altLang="ko-KR" b="0" i="1" dirty="0" smtClean="0">
                            <a:latin typeface="Cambria Math"/>
                            <a:cs typeface="Calibri" pitchFamily="34" charset="0"/>
                          </a:rPr>
                          <m:t>𝑛</m:t>
                        </m:r>
                        <m:r>
                          <a:rPr lang="en-US" altLang="ko-KR" b="0" i="1" dirty="0" smtClean="0">
                            <a:latin typeface="Cambria Math"/>
                            <a:cs typeface="Calibri" pitchFamily="34" charset="0"/>
                          </a:rPr>
                          <m:t>!</m:t>
                        </m:r>
                      </m:num>
                      <m:den>
                        <m:sSub>
                          <m:sSubPr>
                            <m:ctrlPr>
                              <a:rPr lang="en-US" altLang="ko-KR" i="1" dirty="0">
                                <a:latin typeface="Cambria Math"/>
                                <a:cs typeface="Calibri" pitchFamily="34" charset="0"/>
                              </a:rPr>
                            </m:ctrlPr>
                          </m:sSubPr>
                          <m:e>
                            <m:r>
                              <a:rPr lang="en-US" altLang="ko-KR" i="1" dirty="0">
                                <a:latin typeface="Cambria Math"/>
                                <a:cs typeface="Calibri" pitchFamily="34" charset="0"/>
                              </a:rPr>
                              <m:t>𝑥</m:t>
                            </m:r>
                          </m:e>
                          <m:sub>
                            <m:r>
                              <a:rPr lang="en-US" altLang="ko-KR" i="1" dirty="0">
                                <a:latin typeface="Cambria Math"/>
                                <a:cs typeface="Calibri" pitchFamily="34" charset="0"/>
                              </a:rPr>
                              <m:t>1</m:t>
                            </m:r>
                          </m:sub>
                        </m:sSub>
                        <m:r>
                          <a:rPr lang="en-US" altLang="ko-KR" b="0" i="1" dirty="0" smtClean="0">
                            <a:latin typeface="Cambria Math"/>
                            <a:cs typeface="Calibri" pitchFamily="34" charset="0"/>
                          </a:rPr>
                          <m:t>!</m:t>
                        </m:r>
                        <m:sSub>
                          <m:sSubPr>
                            <m:ctrlPr>
                              <a:rPr lang="en-US" altLang="ko-KR" i="1" dirty="0">
                                <a:latin typeface="Cambria Math"/>
                                <a:cs typeface="Calibri" pitchFamily="34" charset="0"/>
                              </a:rPr>
                            </m:ctrlPr>
                          </m:sSubPr>
                          <m:e>
                            <m:r>
                              <a:rPr lang="en-US" altLang="ko-KR" i="1" dirty="0">
                                <a:latin typeface="Cambria Math"/>
                                <a:cs typeface="Calibri" pitchFamily="34" charset="0"/>
                              </a:rPr>
                              <m:t>…</m:t>
                            </m:r>
                            <m:r>
                              <a:rPr lang="en-US" altLang="ko-KR" i="1" dirty="0">
                                <a:latin typeface="Cambria Math"/>
                                <a:cs typeface="Calibri" pitchFamily="34" charset="0"/>
                              </a:rPr>
                              <m:t>𝑥</m:t>
                            </m:r>
                          </m:e>
                          <m:sub>
                            <m:r>
                              <a:rPr lang="en-US" altLang="ko-KR" i="1" dirty="0">
                                <a:latin typeface="Cambria Math"/>
                                <a:cs typeface="Calibri" pitchFamily="34" charset="0"/>
                              </a:rPr>
                              <m:t>𝑘</m:t>
                            </m:r>
                          </m:sub>
                        </m:sSub>
                        <m:r>
                          <a:rPr lang="en-US" altLang="ko-KR" b="0" i="1" dirty="0" smtClean="0">
                            <a:latin typeface="Cambria Math"/>
                            <a:cs typeface="Calibri" pitchFamily="34" charset="0"/>
                          </a:rPr>
                          <m:t>!</m:t>
                        </m:r>
                      </m:den>
                    </m:f>
                    <m:sSup>
                      <m:sSupPr>
                        <m:ctrlPr>
                          <a:rPr lang="en-US" altLang="ko-KR" i="1" dirty="0" smtClean="0">
                            <a:latin typeface="Cambria Math"/>
                            <a:cs typeface="Calibri" pitchFamily="34" charset="0"/>
                          </a:rPr>
                        </m:ctrlPr>
                      </m:sSupPr>
                      <m:e>
                        <m:sSub>
                          <m:sSubPr>
                            <m:ctrlPr>
                              <a:rPr lang="en-US" altLang="ko-KR" i="1" dirty="0" smtClean="0">
                                <a:latin typeface="Cambria Math"/>
                                <a:cs typeface="Calibri" pitchFamily="34" charset="0"/>
                              </a:rPr>
                            </m:ctrlPr>
                          </m:sSubPr>
                          <m:e>
                            <m:r>
                              <a:rPr lang="en-US" altLang="ko-KR" b="0" i="1" dirty="0" smtClean="0">
                                <a:latin typeface="Cambria Math"/>
                                <a:cs typeface="Calibri" pitchFamily="34" charset="0"/>
                              </a:rPr>
                              <m:t>𝑝</m:t>
                            </m:r>
                          </m:e>
                          <m:sub>
                            <m:r>
                              <a:rPr lang="en-US" altLang="ko-KR" b="0" i="1" dirty="0" smtClean="0">
                                <a:latin typeface="Cambria Math"/>
                                <a:cs typeface="Calibri" pitchFamily="34" charset="0"/>
                              </a:rPr>
                              <m:t>1</m:t>
                            </m:r>
                          </m:sub>
                        </m:sSub>
                      </m:e>
                      <m:sup>
                        <m:sSub>
                          <m:sSubPr>
                            <m:ctrlPr>
                              <a:rPr lang="en-US" altLang="ko-KR" b="0" i="1" dirty="0" smtClean="0">
                                <a:latin typeface="Cambria Math"/>
                                <a:cs typeface="Calibri" pitchFamily="34" charset="0"/>
                              </a:rPr>
                            </m:ctrlPr>
                          </m:sSubPr>
                          <m:e>
                            <m:r>
                              <a:rPr lang="en-US" altLang="ko-KR" b="0" i="1" dirty="0" smtClean="0">
                                <a:latin typeface="Cambria Math"/>
                                <a:cs typeface="Calibri" pitchFamily="34" charset="0"/>
                              </a:rPr>
                              <m:t>𝑥</m:t>
                            </m:r>
                          </m:e>
                          <m:sub>
                            <m:r>
                              <a:rPr lang="en-US" altLang="ko-KR" b="0" i="1" dirty="0" smtClean="0">
                                <a:latin typeface="Cambria Math"/>
                                <a:cs typeface="Calibri" pitchFamily="34" charset="0"/>
                              </a:rPr>
                              <m:t>1</m:t>
                            </m:r>
                          </m:sub>
                        </m:sSub>
                      </m:sup>
                    </m:sSup>
                  </m:oMath>
                </a14:m>
                <a:r>
                  <a:rPr lang="en-US" altLang="ko-KR" dirty="0" smtClean="0">
                    <a:latin typeface="Calibri" pitchFamily="34" charset="0"/>
                    <a:cs typeface="Calibri" pitchFamily="34" charset="0"/>
                  </a:rPr>
                  <a:t>…</a:t>
                </a:r>
                <a14:m>
                  <m:oMath xmlns:m="http://schemas.openxmlformats.org/officeDocument/2006/math">
                    <m:sSup>
                      <m:sSupPr>
                        <m:ctrlPr>
                          <a:rPr lang="en-US" altLang="ko-KR" i="1" dirty="0">
                            <a:latin typeface="Cambria Math"/>
                            <a:cs typeface="Calibri" pitchFamily="34" charset="0"/>
                          </a:rPr>
                        </m:ctrlPr>
                      </m:sSupPr>
                      <m:e>
                        <m:sSub>
                          <m:sSubPr>
                            <m:ctrlPr>
                              <a:rPr lang="en-US" altLang="ko-KR" i="1" dirty="0">
                                <a:latin typeface="Cambria Math"/>
                                <a:cs typeface="Calibri" pitchFamily="34" charset="0"/>
                              </a:rPr>
                            </m:ctrlPr>
                          </m:sSubPr>
                          <m:e>
                            <m:r>
                              <a:rPr lang="en-US" altLang="ko-KR" i="1" dirty="0">
                                <a:latin typeface="Cambria Math"/>
                                <a:cs typeface="Calibri" pitchFamily="34" charset="0"/>
                              </a:rPr>
                              <m:t>𝑝</m:t>
                            </m:r>
                          </m:e>
                          <m:sub>
                            <m:r>
                              <a:rPr lang="en-US" altLang="ko-KR" b="0" i="1" dirty="0" smtClean="0">
                                <a:latin typeface="Cambria Math"/>
                                <a:cs typeface="Calibri" pitchFamily="34" charset="0"/>
                              </a:rPr>
                              <m:t>𝑘</m:t>
                            </m:r>
                          </m:sub>
                        </m:sSub>
                      </m:e>
                      <m:sup>
                        <m:sSub>
                          <m:sSubPr>
                            <m:ctrlPr>
                              <a:rPr lang="en-US" altLang="ko-KR" i="1" dirty="0">
                                <a:latin typeface="Cambria Math"/>
                                <a:cs typeface="Calibri" pitchFamily="34" charset="0"/>
                              </a:rPr>
                            </m:ctrlPr>
                          </m:sSubPr>
                          <m:e>
                            <m:r>
                              <a:rPr lang="en-US" altLang="ko-KR" i="1" dirty="0">
                                <a:latin typeface="Cambria Math"/>
                                <a:cs typeface="Calibri" pitchFamily="34" charset="0"/>
                              </a:rPr>
                              <m:t>𝑥</m:t>
                            </m:r>
                          </m:e>
                          <m:sub>
                            <m:r>
                              <a:rPr lang="en-US" altLang="ko-KR" b="0" i="1" dirty="0" smtClean="0">
                                <a:latin typeface="Cambria Math"/>
                                <a:cs typeface="Calibri" pitchFamily="34" charset="0"/>
                              </a:rPr>
                              <m:t>𝑘</m:t>
                            </m:r>
                          </m:sub>
                        </m:sSub>
                      </m:sup>
                    </m:sSup>
                  </m:oMath>
                </a14:m>
                <a:endParaRPr lang="ko-KR" altLang="en-US" dirty="0">
                  <a:latin typeface="Calibri" pitchFamily="34" charset="0"/>
                  <a:cs typeface="Calibri" pitchFamily="34" charset="0"/>
                </a:endParaRPr>
              </a:p>
            </p:txBody>
          </p:sp>
        </mc:Choice>
        <mc:Fallback xmlns="">
          <p:sp>
            <p:nvSpPr>
              <p:cNvPr id="7" name="직사각형 6"/>
              <p:cNvSpPr>
                <a:spLocks noRot="1" noChangeAspect="1" noMove="1" noResize="1" noEditPoints="1" noAdjustHandles="1" noChangeArrowheads="1" noChangeShapeType="1" noTextEdit="1"/>
              </p:cNvSpPr>
              <p:nvPr/>
            </p:nvSpPr>
            <p:spPr>
              <a:xfrm>
                <a:off x="3528063" y="4668470"/>
                <a:ext cx="4608512" cy="526426"/>
              </a:xfrm>
              <a:prstGeom prst="rect">
                <a:avLst/>
              </a:prstGeom>
              <a:blipFill rotWithShape="1">
                <a:blip r:embed="rId4"/>
                <a:stretch>
                  <a:fillRect l="-397" b="-1163"/>
                </a:stretch>
              </a:blipFill>
            </p:spPr>
            <p:txBody>
              <a:bodyPr/>
              <a:lstStyle/>
              <a:p>
                <a:r>
                  <a:rPr lang="ko-KR" altLang="en-US">
                    <a:noFill/>
                  </a:rPr>
                  <a:t> </a:t>
                </a:r>
              </a:p>
            </p:txBody>
          </p:sp>
        </mc:Fallback>
      </mc:AlternateContent>
      <p:sp>
        <p:nvSpPr>
          <p:cNvPr id="8" name="직사각형 7"/>
          <p:cNvSpPr/>
          <p:nvPr/>
        </p:nvSpPr>
        <p:spPr>
          <a:xfrm>
            <a:off x="812376" y="2967207"/>
            <a:ext cx="3183560" cy="369332"/>
          </a:xfrm>
          <a:prstGeom prst="rect">
            <a:avLst/>
          </a:prstGeom>
        </p:spPr>
        <p:txBody>
          <a:bodyPr wrap="square">
            <a:spAutoFit/>
          </a:bodyPr>
          <a:lstStyle/>
          <a:p>
            <a:r>
              <a:rPr lang="en-US" altLang="ko-KR" b="1" dirty="0" smtClean="0">
                <a:solidFill>
                  <a:srgbClr val="0070C0"/>
                </a:solidFill>
                <a:latin typeface="Calibri" pitchFamily="34" charset="0"/>
                <a:cs typeface="Calibri" pitchFamily="34" charset="0"/>
              </a:rPr>
              <a:t>T</a:t>
            </a:r>
            <a:r>
              <a:rPr lang="en-US" altLang="ko-KR" b="1" dirty="0" smtClean="0">
                <a:latin typeface="Calibri" pitchFamily="34" charset="0"/>
                <a:cs typeface="Calibri" pitchFamily="34" charset="0"/>
              </a:rPr>
              <a:t>    F    </a:t>
            </a:r>
            <a:r>
              <a:rPr lang="en-US" altLang="ko-KR" b="1" dirty="0" smtClean="0">
                <a:solidFill>
                  <a:srgbClr val="0070C0"/>
                </a:solidFill>
                <a:latin typeface="Calibri" pitchFamily="34" charset="0"/>
                <a:cs typeface="Calibri" pitchFamily="34" charset="0"/>
              </a:rPr>
              <a:t>T  </a:t>
            </a:r>
            <a:r>
              <a:rPr lang="en-US" altLang="ko-KR" b="1" dirty="0" smtClean="0">
                <a:latin typeface="Calibri" pitchFamily="34" charset="0"/>
                <a:cs typeface="Calibri" pitchFamily="34" charset="0"/>
              </a:rPr>
              <a:t>  </a:t>
            </a:r>
            <a:r>
              <a:rPr lang="en-US" altLang="ko-KR" b="1" dirty="0" err="1" smtClean="0">
                <a:solidFill>
                  <a:srgbClr val="0070C0"/>
                </a:solidFill>
                <a:latin typeface="Calibri" pitchFamily="34" charset="0"/>
                <a:cs typeface="Calibri" pitchFamily="34" charset="0"/>
              </a:rPr>
              <a:t>T</a:t>
            </a:r>
            <a:r>
              <a:rPr lang="en-US" altLang="ko-KR" b="1" dirty="0" smtClean="0">
                <a:solidFill>
                  <a:srgbClr val="0070C0"/>
                </a:solidFill>
                <a:latin typeface="Calibri" pitchFamily="34" charset="0"/>
                <a:cs typeface="Calibri" pitchFamily="34" charset="0"/>
              </a:rPr>
              <a:t> </a:t>
            </a:r>
            <a:r>
              <a:rPr lang="en-US" altLang="ko-KR" b="1" dirty="0" smtClean="0">
                <a:latin typeface="Calibri" pitchFamily="34" charset="0"/>
                <a:cs typeface="Calibri" pitchFamily="34" charset="0"/>
              </a:rPr>
              <a:t>   F    </a:t>
            </a:r>
            <a:r>
              <a:rPr lang="en-US" altLang="ko-KR" b="1" dirty="0" err="1" smtClean="0">
                <a:latin typeface="Calibri" pitchFamily="34" charset="0"/>
                <a:cs typeface="Calibri" pitchFamily="34" charset="0"/>
              </a:rPr>
              <a:t>F</a:t>
            </a:r>
            <a:r>
              <a:rPr lang="en-US" altLang="ko-KR" b="1" dirty="0" smtClean="0">
                <a:latin typeface="Calibri" pitchFamily="34" charset="0"/>
                <a:cs typeface="Calibri" pitchFamily="34" charset="0"/>
              </a:rPr>
              <a:t>    </a:t>
            </a:r>
            <a:r>
              <a:rPr lang="en-US" altLang="ko-KR" b="1" dirty="0" err="1" smtClean="0">
                <a:latin typeface="Calibri" pitchFamily="34" charset="0"/>
                <a:cs typeface="Calibri" pitchFamily="34" charset="0"/>
              </a:rPr>
              <a:t>F</a:t>
            </a:r>
            <a:r>
              <a:rPr lang="en-US" altLang="ko-KR" b="1" dirty="0" smtClean="0">
                <a:latin typeface="Calibri" pitchFamily="34" charset="0"/>
                <a:cs typeface="Calibri" pitchFamily="34" charset="0"/>
              </a:rPr>
              <a:t>    </a:t>
            </a:r>
            <a:r>
              <a:rPr lang="en-US" altLang="ko-KR" b="1" dirty="0" smtClean="0">
                <a:solidFill>
                  <a:srgbClr val="0070C0"/>
                </a:solidFill>
                <a:latin typeface="Calibri" pitchFamily="34" charset="0"/>
                <a:cs typeface="Calibri" pitchFamily="34" charset="0"/>
              </a:rPr>
              <a:t>T </a:t>
            </a:r>
            <a:r>
              <a:rPr lang="en-US" altLang="ko-KR" b="1" dirty="0" smtClean="0">
                <a:latin typeface="Calibri" pitchFamily="34" charset="0"/>
                <a:cs typeface="Calibri" pitchFamily="34" charset="0"/>
              </a:rPr>
              <a:t>   F    </a:t>
            </a:r>
            <a:r>
              <a:rPr lang="en-US" altLang="ko-KR" b="1" dirty="0" smtClean="0">
                <a:solidFill>
                  <a:srgbClr val="0070C0"/>
                </a:solidFill>
                <a:latin typeface="Calibri" pitchFamily="34" charset="0"/>
                <a:cs typeface="Calibri" pitchFamily="34" charset="0"/>
              </a:rPr>
              <a:t>T</a:t>
            </a:r>
            <a:endParaRPr lang="ko-KR" altLang="en-US" b="1" dirty="0">
              <a:solidFill>
                <a:srgbClr val="0070C0"/>
              </a:solidFill>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9" name="직사각형 8"/>
              <p:cNvSpPr/>
              <p:nvPr/>
            </p:nvSpPr>
            <p:spPr>
              <a:xfrm>
                <a:off x="4860032" y="2874746"/>
                <a:ext cx="2808312" cy="5542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ko-KR" b="0" i="1" dirty="0" smtClean="0">
                              <a:latin typeface="Cambria Math"/>
                              <a:cs typeface="Calibri" pitchFamily="34" charset="0"/>
                            </a:rPr>
                          </m:ctrlPr>
                        </m:dPr>
                        <m:e>
                          <m:m>
                            <m:mPr>
                              <m:mcs>
                                <m:mc>
                                  <m:mcPr>
                                    <m:count m:val="1"/>
                                    <m:mcJc m:val="center"/>
                                  </m:mcPr>
                                </m:mc>
                              </m:mcs>
                              <m:ctrlPr>
                                <a:rPr lang="en-US" altLang="ko-KR" b="0" i="1" dirty="0" smtClean="0">
                                  <a:latin typeface="Cambria Math"/>
                                  <a:cs typeface="Calibri" pitchFamily="34" charset="0"/>
                                </a:rPr>
                              </m:ctrlPr>
                            </m:mPr>
                            <m:mr>
                              <m:e>
                                <m:r>
                                  <m:rPr>
                                    <m:brk m:alnAt="7"/>
                                  </m:rPr>
                                  <a:rPr lang="en-US" altLang="ko-KR" b="0" i="1" dirty="0" smtClean="0">
                                    <a:latin typeface="Cambria Math"/>
                                    <a:cs typeface="Calibri" pitchFamily="34" charset="0"/>
                                  </a:rPr>
                                  <m:t>1</m:t>
                                </m:r>
                                <m:r>
                                  <a:rPr lang="en-US" altLang="ko-KR" b="0" i="1" dirty="0" smtClean="0">
                                    <a:latin typeface="Cambria Math"/>
                                    <a:cs typeface="Calibri" pitchFamily="34" charset="0"/>
                                  </a:rPr>
                                  <m:t>0</m:t>
                                </m:r>
                              </m:e>
                            </m:mr>
                            <m:mr>
                              <m:e>
                                <m:r>
                                  <a:rPr lang="en-US" altLang="ko-KR" b="0" i="1" dirty="0" smtClean="0">
                                    <a:latin typeface="Cambria Math"/>
                                    <a:cs typeface="Calibri" pitchFamily="34" charset="0"/>
                                  </a:rPr>
                                  <m:t>5</m:t>
                                </m:r>
                              </m:e>
                            </m:mr>
                          </m:m>
                        </m:e>
                      </m:d>
                      <m:sSup>
                        <m:sSupPr>
                          <m:ctrlPr>
                            <a:rPr lang="en-US" altLang="ko-KR" i="1" dirty="0" smtClean="0">
                              <a:latin typeface="Cambria Math"/>
                              <a:cs typeface="Calibri" pitchFamily="34" charset="0"/>
                            </a:rPr>
                          </m:ctrlPr>
                        </m:sSupPr>
                        <m:e>
                          <m:r>
                            <a:rPr lang="en-US" altLang="ko-KR" b="0" i="1" dirty="0" smtClean="0">
                              <a:latin typeface="Cambria Math"/>
                              <a:cs typeface="Calibri" pitchFamily="34" charset="0"/>
                            </a:rPr>
                            <m:t>𝑝</m:t>
                          </m:r>
                        </m:e>
                        <m:sup>
                          <m:r>
                            <a:rPr lang="en-US" altLang="ko-KR" b="0" i="1" dirty="0" smtClean="0">
                              <a:latin typeface="Cambria Math"/>
                              <a:cs typeface="Calibri" pitchFamily="34" charset="0"/>
                            </a:rPr>
                            <m:t>5</m:t>
                          </m:r>
                        </m:sup>
                      </m:sSup>
                      <m:sSup>
                        <m:sSupPr>
                          <m:ctrlPr>
                            <a:rPr lang="en-US" altLang="ko-KR" i="1" dirty="0" smtClean="0">
                              <a:latin typeface="Cambria Math"/>
                              <a:cs typeface="Calibri" pitchFamily="34" charset="0"/>
                            </a:rPr>
                          </m:ctrlPr>
                        </m:sSupPr>
                        <m:e>
                          <m:r>
                            <a:rPr lang="en-US" altLang="ko-KR" i="1" dirty="0">
                              <a:latin typeface="Cambria Math"/>
                              <a:cs typeface="Calibri" pitchFamily="34" charset="0"/>
                            </a:rPr>
                            <m:t>(1−</m:t>
                          </m:r>
                          <m:r>
                            <a:rPr lang="en-US" altLang="ko-KR" i="1" dirty="0">
                              <a:latin typeface="Cambria Math"/>
                              <a:cs typeface="Calibri" pitchFamily="34" charset="0"/>
                            </a:rPr>
                            <m:t>𝑝</m:t>
                          </m:r>
                          <m:r>
                            <a:rPr lang="en-US" altLang="ko-KR" i="1" dirty="0">
                              <a:latin typeface="Cambria Math"/>
                              <a:cs typeface="Calibri" pitchFamily="34" charset="0"/>
                            </a:rPr>
                            <m:t>)</m:t>
                          </m:r>
                        </m:e>
                        <m:sup>
                          <m:r>
                            <a:rPr lang="en-US" altLang="ko-KR" b="0" i="1" dirty="0" smtClean="0">
                              <a:latin typeface="Cambria Math"/>
                              <a:cs typeface="Calibri" pitchFamily="34" charset="0"/>
                            </a:rPr>
                            <m:t>10−5</m:t>
                          </m:r>
                        </m:sup>
                      </m:sSup>
                    </m:oMath>
                  </m:oMathPara>
                </a14:m>
                <a:endParaRPr lang="ko-KR" altLang="en-US" dirty="0">
                  <a:latin typeface="Calibri" pitchFamily="34" charset="0"/>
                  <a:cs typeface="Calibri" pitchFamily="34" charset="0"/>
                </a:endParaRPr>
              </a:p>
            </p:txBody>
          </p:sp>
        </mc:Choice>
        <mc:Fallback xmlns="">
          <p:sp>
            <p:nvSpPr>
              <p:cNvPr id="9" name="직사각형 8"/>
              <p:cNvSpPr>
                <a:spLocks noRot="1" noChangeAspect="1" noMove="1" noResize="1" noEditPoints="1" noAdjustHandles="1" noChangeArrowheads="1" noChangeShapeType="1" noTextEdit="1"/>
              </p:cNvSpPr>
              <p:nvPr/>
            </p:nvSpPr>
            <p:spPr>
              <a:xfrm>
                <a:off x="4860032" y="2874746"/>
                <a:ext cx="2808312" cy="554254"/>
              </a:xfrm>
              <a:prstGeom prst="rect">
                <a:avLst/>
              </a:prstGeom>
              <a:blipFill rotWithShape="1">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p:cNvSpPr/>
              <p:nvPr/>
            </p:nvSpPr>
            <p:spPr>
              <a:xfrm>
                <a:off x="683838" y="5559047"/>
                <a:ext cx="336367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1" i="1" dirty="0" smtClean="0">
                          <a:solidFill>
                            <a:srgbClr val="0070C0"/>
                          </a:solidFill>
                          <a:latin typeface="Cambria Math"/>
                          <a:cs typeface="Calibri" pitchFamily="34" charset="0"/>
                        </a:rPr>
                        <m:t>⇧</m:t>
                      </m:r>
                      <m:r>
                        <a:rPr lang="en-US" altLang="ko-KR" b="1" i="1" dirty="0" smtClean="0">
                          <a:solidFill>
                            <a:schemeClr val="tx1"/>
                          </a:solidFill>
                          <a:latin typeface="Cambria Math"/>
                          <a:cs typeface="Calibri" pitchFamily="34" charset="0"/>
                        </a:rPr>
                        <m:t>  </m:t>
                      </m:r>
                      <m:r>
                        <a:rPr lang="en-US" altLang="ko-KR" b="1" i="1" dirty="0" smtClean="0">
                          <a:solidFill>
                            <a:srgbClr val="C00000"/>
                          </a:solidFill>
                          <a:latin typeface="Cambria Math"/>
                          <a:cs typeface="Calibri" pitchFamily="34" charset="0"/>
                        </a:rPr>
                        <m:t>⇩</m:t>
                      </m:r>
                      <m:r>
                        <a:rPr lang="en-US" altLang="ko-KR" b="1" i="1" dirty="0" smtClean="0">
                          <a:solidFill>
                            <a:schemeClr val="tx1"/>
                          </a:solidFill>
                          <a:latin typeface="Cambria Math"/>
                          <a:cs typeface="Calibri" pitchFamily="34" charset="0"/>
                        </a:rPr>
                        <m:t>  </m:t>
                      </m:r>
                      <m:r>
                        <a:rPr lang="en-US" altLang="ko-KR" b="1" i="1" dirty="0" smtClean="0">
                          <a:solidFill>
                            <a:srgbClr val="0070C0"/>
                          </a:solidFill>
                          <a:latin typeface="Cambria Math"/>
                          <a:cs typeface="Calibri" pitchFamily="34" charset="0"/>
                        </a:rPr>
                        <m:t>⇧  ⇧  </m:t>
                      </m:r>
                      <m:r>
                        <a:rPr lang="en-US" altLang="ko-KR" b="1" i="1" dirty="0" smtClean="0">
                          <a:solidFill>
                            <a:srgbClr val="C00000"/>
                          </a:solidFill>
                          <a:latin typeface="Cambria Math"/>
                          <a:cs typeface="Calibri" pitchFamily="34" charset="0"/>
                        </a:rPr>
                        <m:t>⇩</m:t>
                      </m:r>
                      <m:r>
                        <a:rPr lang="en-US" altLang="ko-KR" b="1" i="1" dirty="0" smtClean="0">
                          <a:solidFill>
                            <a:schemeClr val="tx1"/>
                          </a:solidFill>
                          <a:latin typeface="Cambria Math"/>
                          <a:cs typeface="Calibri" pitchFamily="34" charset="0"/>
                        </a:rPr>
                        <m:t>  </m:t>
                      </m:r>
                      <m:r>
                        <a:rPr lang="en-US" altLang="ko-KR" b="1" i="1" dirty="0" smtClean="0">
                          <a:solidFill>
                            <a:schemeClr val="accent6"/>
                          </a:solidFill>
                          <a:latin typeface="Cambria Math"/>
                          <a:cs typeface="Calibri" pitchFamily="34" charset="0"/>
                        </a:rPr>
                        <m:t>⇦</m:t>
                      </m:r>
                      <m:r>
                        <a:rPr lang="en-US" altLang="ko-KR" b="1" i="1" dirty="0" smtClean="0">
                          <a:solidFill>
                            <a:schemeClr val="tx1"/>
                          </a:solidFill>
                          <a:latin typeface="Cambria Math"/>
                          <a:cs typeface="Calibri" pitchFamily="34" charset="0"/>
                        </a:rPr>
                        <m:t>  </m:t>
                      </m:r>
                      <m:r>
                        <a:rPr lang="en-US" altLang="ko-KR" b="1" i="1" dirty="0" smtClean="0">
                          <a:solidFill>
                            <a:srgbClr val="0070C0"/>
                          </a:solidFill>
                          <a:latin typeface="Cambria Math"/>
                          <a:cs typeface="Calibri" pitchFamily="34" charset="0"/>
                        </a:rPr>
                        <m:t>⇧</m:t>
                      </m:r>
                      <m:r>
                        <a:rPr lang="en-US" altLang="ko-KR" b="1" i="1" dirty="0" smtClean="0">
                          <a:solidFill>
                            <a:schemeClr val="tx1"/>
                          </a:solidFill>
                          <a:latin typeface="Cambria Math"/>
                          <a:cs typeface="Calibri" pitchFamily="34" charset="0"/>
                        </a:rPr>
                        <m:t>  </m:t>
                      </m:r>
                      <m:r>
                        <a:rPr lang="en-US" altLang="ko-KR" b="1" i="1" dirty="0" smtClean="0">
                          <a:solidFill>
                            <a:srgbClr val="C00000"/>
                          </a:solidFill>
                          <a:latin typeface="Cambria Math"/>
                          <a:cs typeface="Calibri" pitchFamily="34" charset="0"/>
                        </a:rPr>
                        <m:t>⇩</m:t>
                      </m:r>
                      <m:r>
                        <a:rPr lang="en-US" altLang="ko-KR" b="1" i="1" dirty="0" smtClean="0">
                          <a:solidFill>
                            <a:schemeClr val="tx1"/>
                          </a:solidFill>
                          <a:latin typeface="Cambria Math"/>
                          <a:cs typeface="Calibri" pitchFamily="34" charset="0"/>
                        </a:rPr>
                        <m:t>  </m:t>
                      </m:r>
                      <m:r>
                        <a:rPr lang="en-US" altLang="ko-KR" b="1" i="1" dirty="0" smtClean="0">
                          <a:solidFill>
                            <a:schemeClr val="accent5"/>
                          </a:solidFill>
                          <a:latin typeface="Cambria Math"/>
                          <a:cs typeface="Calibri" pitchFamily="34" charset="0"/>
                        </a:rPr>
                        <m:t>⇨</m:t>
                      </m:r>
                      <m:r>
                        <a:rPr lang="en-US" altLang="ko-KR" b="1" i="1" dirty="0" smtClean="0">
                          <a:solidFill>
                            <a:schemeClr val="tx1"/>
                          </a:solidFill>
                          <a:latin typeface="Cambria Math"/>
                          <a:cs typeface="Calibri" pitchFamily="34" charset="0"/>
                        </a:rPr>
                        <m:t>  </m:t>
                      </m:r>
                      <m:r>
                        <a:rPr lang="en-US" altLang="ko-KR" b="1" i="1" dirty="0" smtClean="0">
                          <a:solidFill>
                            <a:srgbClr val="0070C0"/>
                          </a:solidFill>
                          <a:latin typeface="Cambria Math"/>
                          <a:cs typeface="Calibri" pitchFamily="34" charset="0"/>
                        </a:rPr>
                        <m:t>⇧</m:t>
                      </m:r>
                      <m:r>
                        <a:rPr lang="en-US" altLang="ko-KR" b="1" i="1" dirty="0" smtClean="0">
                          <a:solidFill>
                            <a:schemeClr val="tx1"/>
                          </a:solidFill>
                          <a:latin typeface="Cambria Math"/>
                          <a:cs typeface="Calibri" pitchFamily="34" charset="0"/>
                        </a:rPr>
                        <m:t>  </m:t>
                      </m:r>
                      <m:r>
                        <a:rPr lang="en-US" altLang="ko-KR" b="1" i="1" dirty="0" smtClean="0">
                          <a:solidFill>
                            <a:schemeClr val="accent6"/>
                          </a:solidFill>
                          <a:latin typeface="Cambria Math"/>
                          <a:cs typeface="Calibri" pitchFamily="34" charset="0"/>
                        </a:rPr>
                        <m:t>⇦</m:t>
                      </m:r>
                      <m:r>
                        <a:rPr lang="en-US" altLang="ko-KR" b="1" i="1" dirty="0" smtClean="0">
                          <a:solidFill>
                            <a:schemeClr val="tx1"/>
                          </a:solidFill>
                          <a:latin typeface="Cambria Math"/>
                          <a:cs typeface="Calibri" pitchFamily="34" charset="0"/>
                        </a:rPr>
                        <m:t>  </m:t>
                      </m:r>
                      <m:r>
                        <a:rPr lang="en-US" altLang="ko-KR" b="1" i="1" dirty="0" smtClean="0">
                          <a:solidFill>
                            <a:srgbClr val="C00000"/>
                          </a:solidFill>
                          <a:latin typeface="Cambria Math"/>
                          <a:cs typeface="Calibri" pitchFamily="34" charset="0"/>
                        </a:rPr>
                        <m:t>⇩</m:t>
                      </m:r>
                    </m:oMath>
                  </m:oMathPara>
                </a14:m>
                <a:endParaRPr lang="ko-KR" altLang="en-US" b="1" dirty="0">
                  <a:solidFill>
                    <a:schemeClr val="tx1"/>
                  </a:solidFill>
                  <a:latin typeface="Calibri" pitchFamily="34" charset="0"/>
                  <a:cs typeface="Calibri" pitchFamily="34" charset="0"/>
                </a:endParaRPr>
              </a:p>
            </p:txBody>
          </p:sp>
        </mc:Choice>
        <mc:Fallback xmlns="">
          <p:sp>
            <p:nvSpPr>
              <p:cNvPr id="10" name="직사각형 9"/>
              <p:cNvSpPr>
                <a:spLocks noRot="1" noChangeAspect="1" noMove="1" noResize="1" noEditPoints="1" noAdjustHandles="1" noChangeArrowheads="1" noChangeShapeType="1" noTextEdit="1"/>
              </p:cNvSpPr>
              <p:nvPr/>
            </p:nvSpPr>
            <p:spPr>
              <a:xfrm>
                <a:off x="683838" y="5559047"/>
                <a:ext cx="3363671" cy="369332"/>
              </a:xfrm>
              <a:prstGeom prst="rect">
                <a:avLst/>
              </a:prstGeom>
              <a:blipFill rotWithShape="1">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p:cNvSpPr/>
              <p:nvPr/>
            </p:nvSpPr>
            <p:spPr>
              <a:xfrm>
                <a:off x="5076056" y="5480500"/>
                <a:ext cx="2376264" cy="6127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i="1" dirty="0" smtClean="0">
                              <a:latin typeface="Cambria Math"/>
                              <a:cs typeface="Calibri" pitchFamily="34" charset="0"/>
                            </a:rPr>
                          </m:ctrlPr>
                        </m:fPr>
                        <m:num>
                          <m:r>
                            <a:rPr lang="en-US" altLang="ko-KR" b="0" i="1" dirty="0" smtClean="0">
                              <a:latin typeface="Cambria Math"/>
                              <a:cs typeface="Calibri" pitchFamily="34" charset="0"/>
                            </a:rPr>
                            <m:t>10!</m:t>
                          </m:r>
                        </m:num>
                        <m:den>
                          <m:r>
                            <a:rPr lang="en-US" altLang="ko-KR" b="0" i="1" dirty="0" smtClean="0">
                              <a:latin typeface="Cambria Math"/>
                              <a:cs typeface="Calibri" pitchFamily="34" charset="0"/>
                            </a:rPr>
                            <m:t>5!4!2!1!</m:t>
                          </m:r>
                        </m:den>
                      </m:f>
                      <m:sSup>
                        <m:sSupPr>
                          <m:ctrlPr>
                            <a:rPr lang="en-US" altLang="ko-KR" i="1" dirty="0" smtClean="0">
                              <a:latin typeface="Cambria Math"/>
                              <a:cs typeface="Calibri" pitchFamily="34" charset="0"/>
                            </a:rPr>
                          </m:ctrlPr>
                        </m:sSupPr>
                        <m:e>
                          <m:sSub>
                            <m:sSubPr>
                              <m:ctrlPr>
                                <a:rPr lang="en-US" altLang="ko-KR" i="1" dirty="0" smtClean="0">
                                  <a:latin typeface="Cambria Math"/>
                                  <a:cs typeface="Calibri" pitchFamily="34" charset="0"/>
                                </a:rPr>
                              </m:ctrlPr>
                            </m:sSubPr>
                            <m:e>
                              <m:r>
                                <a:rPr lang="en-US" altLang="ko-KR" b="0" i="1" dirty="0" smtClean="0">
                                  <a:latin typeface="Cambria Math"/>
                                  <a:cs typeface="Calibri" pitchFamily="34" charset="0"/>
                                </a:rPr>
                                <m:t>𝑝</m:t>
                              </m:r>
                            </m:e>
                            <m:sub>
                              <m:r>
                                <a:rPr lang="en-US" altLang="ko-KR" b="0" i="1" dirty="0" smtClean="0">
                                  <a:latin typeface="Cambria Math"/>
                                  <a:cs typeface="Calibri" pitchFamily="34" charset="0"/>
                                </a:rPr>
                                <m:t>1</m:t>
                              </m:r>
                            </m:sub>
                          </m:sSub>
                        </m:e>
                        <m:sup>
                          <m:r>
                            <a:rPr lang="en-US" altLang="ko-KR" b="0" i="1" dirty="0" smtClean="0">
                              <a:latin typeface="Cambria Math"/>
                              <a:cs typeface="Calibri" pitchFamily="34" charset="0"/>
                            </a:rPr>
                            <m:t>5</m:t>
                          </m:r>
                        </m:sup>
                      </m:sSup>
                      <m:sSup>
                        <m:sSupPr>
                          <m:ctrlPr>
                            <a:rPr lang="en-US" altLang="ko-KR" i="1" dirty="0">
                              <a:latin typeface="Cambria Math"/>
                              <a:cs typeface="Calibri" pitchFamily="34" charset="0"/>
                            </a:rPr>
                          </m:ctrlPr>
                        </m:sSupPr>
                        <m:e>
                          <m:sSub>
                            <m:sSubPr>
                              <m:ctrlPr>
                                <a:rPr lang="en-US" altLang="ko-KR" i="1" dirty="0">
                                  <a:latin typeface="Cambria Math"/>
                                  <a:cs typeface="Calibri" pitchFamily="34" charset="0"/>
                                </a:rPr>
                              </m:ctrlPr>
                            </m:sSubPr>
                            <m:e>
                              <m:r>
                                <a:rPr lang="en-US" altLang="ko-KR" i="1" dirty="0">
                                  <a:latin typeface="Cambria Math"/>
                                  <a:cs typeface="Calibri" pitchFamily="34" charset="0"/>
                                </a:rPr>
                                <m:t>𝑝</m:t>
                              </m:r>
                            </m:e>
                            <m:sub>
                              <m:r>
                                <a:rPr lang="en-US" altLang="ko-KR" b="0" i="1" dirty="0" smtClean="0">
                                  <a:latin typeface="Cambria Math"/>
                                  <a:cs typeface="Calibri" pitchFamily="34" charset="0"/>
                                </a:rPr>
                                <m:t>2</m:t>
                              </m:r>
                            </m:sub>
                          </m:sSub>
                        </m:e>
                        <m:sup>
                          <m:r>
                            <a:rPr lang="en-US" altLang="ko-KR" b="0" i="1" dirty="0" smtClean="0">
                              <a:latin typeface="Cambria Math"/>
                              <a:cs typeface="Calibri" pitchFamily="34" charset="0"/>
                            </a:rPr>
                            <m:t>4</m:t>
                          </m:r>
                        </m:sup>
                      </m:sSup>
                      <m:sSup>
                        <m:sSupPr>
                          <m:ctrlPr>
                            <a:rPr lang="en-US" altLang="ko-KR" i="1" dirty="0">
                              <a:latin typeface="Cambria Math"/>
                              <a:cs typeface="Calibri" pitchFamily="34" charset="0"/>
                            </a:rPr>
                          </m:ctrlPr>
                        </m:sSupPr>
                        <m:e>
                          <m:sSub>
                            <m:sSubPr>
                              <m:ctrlPr>
                                <a:rPr lang="en-US" altLang="ko-KR" i="1" dirty="0">
                                  <a:latin typeface="Cambria Math"/>
                                  <a:cs typeface="Calibri" pitchFamily="34" charset="0"/>
                                </a:rPr>
                              </m:ctrlPr>
                            </m:sSubPr>
                            <m:e>
                              <m:r>
                                <a:rPr lang="en-US" altLang="ko-KR" i="1" dirty="0">
                                  <a:latin typeface="Cambria Math"/>
                                  <a:cs typeface="Calibri" pitchFamily="34" charset="0"/>
                                </a:rPr>
                                <m:t>𝑝</m:t>
                              </m:r>
                            </m:e>
                            <m:sub>
                              <m:r>
                                <a:rPr lang="en-US" altLang="ko-KR" b="0" i="1" dirty="0" smtClean="0">
                                  <a:latin typeface="Cambria Math"/>
                                  <a:cs typeface="Calibri" pitchFamily="34" charset="0"/>
                                </a:rPr>
                                <m:t>3</m:t>
                              </m:r>
                            </m:sub>
                          </m:sSub>
                        </m:e>
                        <m:sup>
                          <m:r>
                            <a:rPr lang="en-US" altLang="ko-KR" b="0" i="1" dirty="0" smtClean="0">
                              <a:latin typeface="Cambria Math"/>
                              <a:cs typeface="Calibri" pitchFamily="34" charset="0"/>
                            </a:rPr>
                            <m:t>2</m:t>
                          </m:r>
                        </m:sup>
                      </m:sSup>
                      <m:sSup>
                        <m:sSupPr>
                          <m:ctrlPr>
                            <a:rPr lang="en-US" altLang="ko-KR" i="1" dirty="0">
                              <a:latin typeface="Cambria Math"/>
                              <a:cs typeface="Calibri" pitchFamily="34" charset="0"/>
                            </a:rPr>
                          </m:ctrlPr>
                        </m:sSupPr>
                        <m:e>
                          <m:sSub>
                            <m:sSubPr>
                              <m:ctrlPr>
                                <a:rPr lang="en-US" altLang="ko-KR" i="1" dirty="0">
                                  <a:latin typeface="Cambria Math"/>
                                  <a:cs typeface="Calibri" pitchFamily="34" charset="0"/>
                                </a:rPr>
                              </m:ctrlPr>
                            </m:sSubPr>
                            <m:e>
                              <m:r>
                                <a:rPr lang="en-US" altLang="ko-KR" i="1" dirty="0">
                                  <a:latin typeface="Cambria Math"/>
                                  <a:cs typeface="Calibri" pitchFamily="34" charset="0"/>
                                </a:rPr>
                                <m:t>𝑝</m:t>
                              </m:r>
                            </m:e>
                            <m:sub>
                              <m:r>
                                <a:rPr lang="en-US" altLang="ko-KR" b="0" i="1" dirty="0" smtClean="0">
                                  <a:latin typeface="Cambria Math"/>
                                  <a:cs typeface="Calibri" pitchFamily="34" charset="0"/>
                                </a:rPr>
                                <m:t>4</m:t>
                              </m:r>
                            </m:sub>
                          </m:sSub>
                        </m:e>
                        <m:sup>
                          <m:r>
                            <a:rPr lang="en-US" altLang="ko-KR" b="0" i="1" dirty="0" smtClean="0">
                              <a:latin typeface="Cambria Math"/>
                              <a:cs typeface="Calibri" pitchFamily="34" charset="0"/>
                            </a:rPr>
                            <m:t>1</m:t>
                          </m:r>
                        </m:sup>
                      </m:sSup>
                    </m:oMath>
                  </m:oMathPara>
                </a14:m>
                <a:endParaRPr lang="ko-KR" altLang="en-US" dirty="0">
                  <a:latin typeface="Calibri" pitchFamily="34" charset="0"/>
                  <a:cs typeface="Calibri" pitchFamily="34" charset="0"/>
                </a:endParaRPr>
              </a:p>
            </p:txBody>
          </p:sp>
        </mc:Choice>
        <mc:Fallback xmlns="">
          <p:sp>
            <p:nvSpPr>
              <p:cNvPr id="11" name="직사각형 10"/>
              <p:cNvSpPr>
                <a:spLocks noRot="1" noChangeAspect="1" noMove="1" noResize="1" noEditPoints="1" noAdjustHandles="1" noChangeArrowheads="1" noChangeShapeType="1" noTextEdit="1"/>
              </p:cNvSpPr>
              <p:nvPr/>
            </p:nvSpPr>
            <p:spPr>
              <a:xfrm>
                <a:off x="5076056" y="5480500"/>
                <a:ext cx="2376264" cy="612796"/>
              </a:xfrm>
              <a:prstGeom prst="rect">
                <a:avLst/>
              </a:prstGeom>
              <a:blipFill rotWithShape="1">
                <a:blip r:embed="rId7"/>
                <a:stretch>
                  <a:fillRect/>
                </a:stretch>
              </a:blipFill>
            </p:spPr>
            <p:txBody>
              <a:bodyPr/>
              <a:lstStyle/>
              <a:p>
                <a:r>
                  <a:rPr lang="ko-KR" altLang="en-US">
                    <a:noFill/>
                  </a:rPr>
                  <a:t> </a:t>
                </a:r>
              </a:p>
            </p:txBody>
          </p:sp>
        </mc:Fallback>
      </mc:AlternateContent>
      <p:sp>
        <p:nvSpPr>
          <p:cNvPr id="12" name="TextBox 11"/>
          <p:cNvSpPr txBox="1"/>
          <p:nvPr/>
        </p:nvSpPr>
        <p:spPr>
          <a:xfrm>
            <a:off x="1079703" y="1976611"/>
            <a:ext cx="2393350" cy="369332"/>
          </a:xfrm>
          <a:prstGeom prst="rect">
            <a:avLst/>
          </a:prstGeom>
          <a:noFill/>
        </p:spPr>
        <p:txBody>
          <a:bodyPr wrap="square" rtlCol="0">
            <a:spAutoFit/>
          </a:bodyPr>
          <a:lstStyle/>
          <a:p>
            <a:r>
              <a:rPr lang="en-US" altLang="ko-KR" dirty="0" smtClean="0"/>
              <a:t>Binomial distribution</a:t>
            </a:r>
            <a:endParaRPr lang="ko-KR" altLang="en-US" dirty="0"/>
          </a:p>
        </p:txBody>
      </p:sp>
      <p:sp>
        <p:nvSpPr>
          <p:cNvPr id="13" name="TextBox 12"/>
          <p:cNvSpPr txBox="1"/>
          <p:nvPr/>
        </p:nvSpPr>
        <p:spPr>
          <a:xfrm>
            <a:off x="683838" y="4747017"/>
            <a:ext cx="2844225" cy="369332"/>
          </a:xfrm>
          <a:prstGeom prst="rect">
            <a:avLst/>
          </a:prstGeom>
          <a:noFill/>
        </p:spPr>
        <p:txBody>
          <a:bodyPr wrap="square" rtlCol="0">
            <a:spAutoFit/>
          </a:bodyPr>
          <a:lstStyle/>
          <a:p>
            <a:r>
              <a:rPr lang="en-US" altLang="ko-KR" dirty="0" smtClean="0"/>
              <a:t>Multinomial distribution</a:t>
            </a:r>
            <a:endParaRPr lang="ko-KR" altLang="en-US" dirty="0"/>
          </a:p>
        </p:txBody>
      </p:sp>
    </p:spTree>
    <p:extLst>
      <p:ext uri="{BB962C8B-B14F-4D97-AF65-F5344CB8AC3E}">
        <p14:creationId xmlns:p14="http://schemas.microsoft.com/office/powerpoint/2010/main" val="21635293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normAutofit fontScale="90000"/>
          </a:bodyPr>
          <a:lstStyle/>
          <a:p>
            <a:r>
              <a:rPr lang="en-US" altLang="ko-KR" dirty="0"/>
              <a:t>LDA Theories </a:t>
            </a:r>
            <a:r>
              <a:rPr lang="en-US" altLang="ko-KR" dirty="0" smtClean="0"/>
              <a:t>[4/4]: </a:t>
            </a:r>
            <a:r>
              <a:rPr lang="en-US" altLang="ko-KR" dirty="0"/>
              <a:t>Beta </a:t>
            </a:r>
            <a:r>
              <a:rPr lang="en-US" altLang="ko-KR" dirty="0" smtClean="0"/>
              <a:t>Dist. vs. </a:t>
            </a:r>
            <a:r>
              <a:rPr lang="en-US" altLang="ko-KR" dirty="0" err="1" smtClean="0"/>
              <a:t>Dirichlet</a:t>
            </a:r>
            <a:r>
              <a:rPr lang="en-US" altLang="ko-KR" dirty="0" smtClean="0"/>
              <a:t> Dist.</a:t>
            </a:r>
            <a:endParaRPr lang="ko-KR" altLang="en-US" dirty="0"/>
          </a:p>
        </p:txBody>
      </p:sp>
      <p:sp>
        <p:nvSpPr>
          <p:cNvPr id="3" name="내용 개체 틀 2"/>
          <p:cNvSpPr>
            <a:spLocks noGrp="1"/>
          </p:cNvSpPr>
          <p:nvPr>
            <p:ph idx="1"/>
          </p:nvPr>
        </p:nvSpPr>
        <p:spPr/>
        <p:txBody>
          <a:bodyPr/>
          <a:lstStyle/>
          <a:p>
            <a:r>
              <a:rPr lang="en-US" altLang="ko-KR" dirty="0" err="1" smtClean="0"/>
              <a:t>Dirichlet</a:t>
            </a:r>
            <a:r>
              <a:rPr lang="en-US" altLang="ko-KR" dirty="0" smtClean="0"/>
              <a:t> dist. is a multivariate generalization </a:t>
            </a:r>
            <a:r>
              <a:rPr lang="en-US" altLang="ko-KR" dirty="0"/>
              <a:t>of the </a:t>
            </a:r>
            <a:r>
              <a:rPr lang="en-US" altLang="ko-KR" dirty="0" smtClean="0"/>
              <a:t>Beta dist.</a:t>
            </a:r>
          </a:p>
          <a:p>
            <a:pPr lvl="1"/>
            <a:r>
              <a:rPr lang="en-US" altLang="ko-KR" dirty="0" smtClean="0">
                <a:solidFill>
                  <a:srgbClr val="C00000"/>
                </a:solidFill>
              </a:rPr>
              <a:t>Very often used as prior distributions in Bayesian Statistics</a:t>
            </a:r>
          </a:p>
          <a:p>
            <a:pPr lvl="1"/>
            <a:r>
              <a:rPr lang="en-US" altLang="ko-KR" dirty="0" smtClean="0"/>
              <a:t>Conjugate prior of the Multinomial dist.</a:t>
            </a:r>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1619672" y="2794644"/>
                <a:ext cx="1584176"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b="1" i="1" smtClean="0">
                          <a:solidFill>
                            <a:schemeClr val="tx1"/>
                          </a:solidFill>
                          <a:latin typeface="Cambria Math" pitchFamily="18" charset="0"/>
                          <a:ea typeface="Cambria Math" pitchFamily="18" charset="0"/>
                        </a:rPr>
                        <m:t>𝑿</m:t>
                      </m:r>
                      <m:r>
                        <a:rPr lang="en-US" altLang="ko-KR" b="1" i="1" smtClean="0">
                          <a:solidFill>
                            <a:schemeClr val="tx1"/>
                          </a:solidFill>
                          <a:latin typeface="Cambria Math" pitchFamily="18" charset="0"/>
                          <a:ea typeface="Cambria Math" pitchFamily="18" charset="0"/>
                        </a:rPr>
                        <m:t>~</m:t>
                      </m:r>
                      <m:r>
                        <a:rPr lang="en-US" altLang="ko-KR" b="1" i="1" smtClean="0">
                          <a:solidFill>
                            <a:schemeClr val="tx1"/>
                          </a:solidFill>
                          <a:latin typeface="Cambria Math" pitchFamily="18" charset="0"/>
                          <a:ea typeface="Cambria Math" pitchFamily="18" charset="0"/>
                        </a:rPr>
                        <m:t>𝑩𝒊𝒏</m:t>
                      </m:r>
                      <m:d>
                        <m:dPr>
                          <m:ctrlPr>
                            <a:rPr lang="en-US" altLang="ko-KR" b="1" i="1">
                              <a:solidFill>
                                <a:schemeClr val="tx1"/>
                              </a:solidFill>
                              <a:latin typeface="Cambria Math"/>
                              <a:ea typeface="Cambria Math" pitchFamily="18" charset="0"/>
                            </a:rPr>
                          </m:ctrlPr>
                        </m:dPr>
                        <m:e>
                          <m:r>
                            <a:rPr lang="en-US" altLang="ko-KR" b="1" i="1" smtClean="0">
                              <a:solidFill>
                                <a:schemeClr val="tx1"/>
                              </a:solidFill>
                              <a:latin typeface="Cambria Math" pitchFamily="18" charset="0"/>
                              <a:ea typeface="Cambria Math" pitchFamily="18" charset="0"/>
                            </a:rPr>
                            <m:t>𝒏</m:t>
                          </m:r>
                          <m:r>
                            <a:rPr lang="en-US" altLang="ko-KR" b="1" i="1" smtClean="0">
                              <a:solidFill>
                                <a:schemeClr val="tx1"/>
                              </a:solidFill>
                              <a:latin typeface="Cambria Math" pitchFamily="18" charset="0"/>
                              <a:ea typeface="Cambria Math" pitchFamily="18" charset="0"/>
                            </a:rPr>
                            <m:t>,</m:t>
                          </m:r>
                          <m:r>
                            <a:rPr lang="ko-KR" altLang="en-US" b="1" i="1" smtClean="0">
                              <a:solidFill>
                                <a:schemeClr val="tx1"/>
                              </a:solidFill>
                              <a:latin typeface="Cambria Math" pitchFamily="18" charset="0"/>
                            </a:rPr>
                            <m:t>𝜽</m:t>
                          </m:r>
                        </m:e>
                      </m:d>
                    </m:oMath>
                  </m:oMathPara>
                </a14:m>
                <a:endParaRPr lang="ko-KR" altLang="en-US" i="1" dirty="0">
                  <a:solidFill>
                    <a:schemeClr val="tx1"/>
                  </a:solidFill>
                  <a:latin typeface="Cambria Math"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619672" y="2794644"/>
                <a:ext cx="1584176" cy="369332"/>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27584" y="3779748"/>
                <a:ext cx="316835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ko-KR" b="1" i="1" smtClean="0">
                              <a:solidFill>
                                <a:schemeClr val="tx1"/>
                              </a:solidFill>
                              <a:latin typeface="Cambria Math"/>
                              <a:ea typeface="Cambria Math" pitchFamily="18" charset="0"/>
                            </a:rPr>
                          </m:ctrlPr>
                        </m:sSubPr>
                        <m:e>
                          <m:r>
                            <a:rPr lang="en-US" altLang="ko-KR" b="1" i="1" smtClean="0">
                              <a:solidFill>
                                <a:schemeClr val="tx1"/>
                              </a:solidFill>
                              <a:latin typeface="Cambria Math"/>
                              <a:ea typeface="Cambria Math" pitchFamily="18" charset="0"/>
                            </a:rPr>
                            <m:t>𝑿</m:t>
                          </m:r>
                        </m:e>
                        <m:sub>
                          <m:r>
                            <a:rPr lang="en-US" altLang="ko-KR" b="1" i="1" smtClean="0">
                              <a:solidFill>
                                <a:schemeClr val="tx1"/>
                              </a:solidFill>
                              <a:latin typeface="Cambria Math"/>
                              <a:ea typeface="Cambria Math" pitchFamily="18" charset="0"/>
                            </a:rPr>
                            <m:t>𝟏</m:t>
                          </m:r>
                        </m:sub>
                      </m:sSub>
                      <m:r>
                        <a:rPr lang="en-US" altLang="ko-KR" b="1" i="1" smtClean="0">
                          <a:solidFill>
                            <a:schemeClr val="tx1"/>
                          </a:solidFill>
                          <a:latin typeface="Cambria Math"/>
                          <a:ea typeface="Cambria Math" pitchFamily="18" charset="0"/>
                        </a:rPr>
                        <m:t>,…,</m:t>
                      </m:r>
                      <m:sSub>
                        <m:sSubPr>
                          <m:ctrlPr>
                            <a:rPr lang="en-US" altLang="ko-KR" b="1" i="1">
                              <a:latin typeface="Cambria Math"/>
                              <a:ea typeface="Cambria Math" pitchFamily="18" charset="0"/>
                            </a:rPr>
                          </m:ctrlPr>
                        </m:sSubPr>
                        <m:e>
                          <m:r>
                            <a:rPr lang="en-US" altLang="ko-KR" b="1" i="1">
                              <a:latin typeface="Cambria Math"/>
                              <a:ea typeface="Cambria Math" pitchFamily="18" charset="0"/>
                            </a:rPr>
                            <m:t>𝑿</m:t>
                          </m:r>
                        </m:e>
                        <m:sub>
                          <m:r>
                            <a:rPr lang="en-US" altLang="ko-KR" b="1" i="1" smtClean="0">
                              <a:latin typeface="Cambria Math"/>
                              <a:ea typeface="Cambria Math" pitchFamily="18" charset="0"/>
                            </a:rPr>
                            <m:t>𝒌</m:t>
                          </m:r>
                        </m:sub>
                      </m:sSub>
                      <m:r>
                        <a:rPr lang="en-US" altLang="ko-KR" b="1" i="1" smtClean="0">
                          <a:solidFill>
                            <a:schemeClr val="tx1"/>
                          </a:solidFill>
                          <a:latin typeface="Cambria Math" pitchFamily="18" charset="0"/>
                          <a:ea typeface="Cambria Math" pitchFamily="18" charset="0"/>
                        </a:rPr>
                        <m:t>~</m:t>
                      </m:r>
                      <m:r>
                        <a:rPr lang="en-US" altLang="ko-KR" b="1" i="1" smtClean="0">
                          <a:solidFill>
                            <a:schemeClr val="tx1"/>
                          </a:solidFill>
                          <a:latin typeface="Cambria Math"/>
                          <a:ea typeface="Cambria Math" pitchFamily="18" charset="0"/>
                        </a:rPr>
                        <m:t>𝑴𝒖𝒍𝒕𝒊</m:t>
                      </m:r>
                      <m:d>
                        <m:dPr>
                          <m:ctrlPr>
                            <a:rPr lang="en-US" altLang="ko-KR" b="1" i="1">
                              <a:solidFill>
                                <a:schemeClr val="tx1"/>
                              </a:solidFill>
                              <a:latin typeface="Cambria Math"/>
                              <a:ea typeface="Cambria Math" pitchFamily="18" charset="0"/>
                            </a:rPr>
                          </m:ctrlPr>
                        </m:dPr>
                        <m:e>
                          <m:r>
                            <a:rPr lang="en-US" altLang="ko-KR" b="1" i="1" smtClean="0">
                              <a:solidFill>
                                <a:schemeClr val="tx1"/>
                              </a:solidFill>
                              <a:latin typeface="Cambria Math" pitchFamily="18" charset="0"/>
                              <a:ea typeface="Cambria Math" pitchFamily="18" charset="0"/>
                            </a:rPr>
                            <m:t>𝒏</m:t>
                          </m:r>
                          <m:r>
                            <a:rPr lang="en-US" altLang="ko-KR" b="1" i="1" smtClean="0">
                              <a:solidFill>
                                <a:schemeClr val="tx1"/>
                              </a:solidFill>
                              <a:latin typeface="Cambria Math" pitchFamily="18" charset="0"/>
                              <a:ea typeface="Cambria Math" pitchFamily="18" charset="0"/>
                            </a:rPr>
                            <m:t>,</m:t>
                          </m:r>
                          <m:sSub>
                            <m:sSubPr>
                              <m:ctrlPr>
                                <a:rPr lang="en-US" altLang="ko-KR" b="1" i="1">
                                  <a:latin typeface="Cambria Math"/>
                                  <a:ea typeface="Cambria Math" pitchFamily="18" charset="0"/>
                                </a:rPr>
                              </m:ctrlPr>
                            </m:sSubPr>
                            <m:e>
                              <m:r>
                                <a:rPr lang="ko-KR" altLang="en-US" b="1" i="1">
                                  <a:latin typeface="Cambria Math" pitchFamily="18" charset="0"/>
                                </a:rPr>
                                <m:t>𝜽</m:t>
                              </m:r>
                            </m:e>
                            <m:sub>
                              <m:r>
                                <a:rPr lang="en-US" altLang="ko-KR" b="1" i="1">
                                  <a:latin typeface="Cambria Math"/>
                                  <a:ea typeface="Cambria Math" pitchFamily="18" charset="0"/>
                                </a:rPr>
                                <m:t>𝟏</m:t>
                              </m:r>
                            </m:sub>
                          </m:sSub>
                          <m:r>
                            <a:rPr lang="en-US" altLang="ko-KR" b="1" i="1" smtClean="0">
                              <a:latin typeface="Cambria Math"/>
                              <a:ea typeface="Cambria Math" pitchFamily="18" charset="0"/>
                            </a:rPr>
                            <m:t>,…,</m:t>
                          </m:r>
                          <m:sSub>
                            <m:sSubPr>
                              <m:ctrlPr>
                                <a:rPr lang="en-US" altLang="ko-KR" b="1" i="1">
                                  <a:latin typeface="Cambria Math"/>
                                  <a:ea typeface="Cambria Math" pitchFamily="18" charset="0"/>
                                </a:rPr>
                              </m:ctrlPr>
                            </m:sSubPr>
                            <m:e>
                              <m:r>
                                <a:rPr lang="ko-KR" altLang="en-US" b="1" i="1">
                                  <a:latin typeface="Cambria Math" pitchFamily="18" charset="0"/>
                                </a:rPr>
                                <m:t>𝜽</m:t>
                              </m:r>
                            </m:e>
                            <m:sub>
                              <m:r>
                                <a:rPr lang="en-US" altLang="ko-KR" b="1" i="1" smtClean="0">
                                  <a:latin typeface="Cambria Math"/>
                                </a:rPr>
                                <m:t>𝒌</m:t>
                              </m:r>
                            </m:sub>
                          </m:sSub>
                        </m:e>
                      </m:d>
                    </m:oMath>
                  </m:oMathPara>
                </a14:m>
                <a:endParaRPr lang="ko-KR" altLang="en-US" i="1" dirty="0">
                  <a:solidFill>
                    <a:schemeClr val="tx1"/>
                  </a:solidFill>
                  <a:latin typeface="Cambria Math"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27584" y="3779748"/>
                <a:ext cx="3168352" cy="369332"/>
              </a:xfrm>
              <a:prstGeom prst="rect">
                <a:avLst/>
              </a:prstGeom>
              <a:blipFill rotWithShape="1">
                <a:blip r:embed="rId4"/>
                <a:stretch>
                  <a:fillRect b="-16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760132" y="2775796"/>
                <a:ext cx="18362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l-GR" altLang="ko-KR" b="1" i="1">
                          <a:latin typeface="Cambria Math" pitchFamily="18" charset="0"/>
                          <a:ea typeface="Cambria Math" pitchFamily="18" charset="0"/>
                        </a:rPr>
                        <m:t>Θ</m:t>
                      </m:r>
                      <m:r>
                        <a:rPr lang="en-US" altLang="ko-KR" b="1" i="1" smtClean="0">
                          <a:latin typeface="Cambria Math"/>
                          <a:ea typeface="Cambria Math" pitchFamily="18" charset="0"/>
                        </a:rPr>
                        <m:t> </m:t>
                      </m:r>
                      <m:r>
                        <a:rPr lang="en-US" altLang="ko-KR" b="1" i="1" smtClean="0">
                          <a:solidFill>
                            <a:schemeClr val="tx1"/>
                          </a:solidFill>
                          <a:latin typeface="Cambria Math"/>
                          <a:ea typeface="Cambria Math" pitchFamily="18" charset="0"/>
                        </a:rPr>
                        <m:t>~</m:t>
                      </m:r>
                      <m:r>
                        <a:rPr lang="en-US" altLang="ko-KR" b="1" i="1" smtClean="0">
                          <a:solidFill>
                            <a:schemeClr val="tx1"/>
                          </a:solidFill>
                          <a:latin typeface="Cambria Math"/>
                          <a:ea typeface="Cambria Math" pitchFamily="18" charset="0"/>
                        </a:rPr>
                        <m:t>𝑩𝒆𝒕𝒂</m:t>
                      </m:r>
                      <m:r>
                        <a:rPr lang="en-US" altLang="ko-KR" b="1" i="1" smtClean="0">
                          <a:solidFill>
                            <a:schemeClr val="tx1"/>
                          </a:solidFill>
                          <a:latin typeface="Cambria Math"/>
                          <a:ea typeface="Cambria Math" pitchFamily="18" charset="0"/>
                        </a:rPr>
                        <m:t>(</m:t>
                      </m:r>
                      <m:r>
                        <a:rPr lang="ko-KR" altLang="en-US" b="1" i="1" smtClean="0">
                          <a:solidFill>
                            <a:schemeClr val="tx1"/>
                          </a:solidFill>
                          <a:latin typeface="Cambria Math"/>
                          <a:ea typeface="Cambria Math" pitchFamily="18" charset="0"/>
                        </a:rPr>
                        <m:t>𝜶</m:t>
                      </m:r>
                      <m:r>
                        <a:rPr lang="en-US" altLang="ko-KR" b="1" i="1" smtClean="0">
                          <a:solidFill>
                            <a:schemeClr val="tx1"/>
                          </a:solidFill>
                          <a:latin typeface="Cambria Math"/>
                          <a:ea typeface="Cambria Math" pitchFamily="18" charset="0"/>
                        </a:rPr>
                        <m:t>,</m:t>
                      </m:r>
                      <m:r>
                        <a:rPr lang="ko-KR" altLang="en-US" b="1" i="1" smtClean="0">
                          <a:solidFill>
                            <a:schemeClr val="tx1"/>
                          </a:solidFill>
                          <a:latin typeface="Cambria Math"/>
                          <a:ea typeface="Cambria Math" pitchFamily="18" charset="0"/>
                        </a:rPr>
                        <m:t>𝜷</m:t>
                      </m:r>
                      <m:r>
                        <a:rPr lang="en-US" altLang="ko-KR" b="1" i="1" smtClean="0">
                          <a:solidFill>
                            <a:schemeClr val="tx1"/>
                          </a:solidFill>
                          <a:latin typeface="Cambria Math"/>
                          <a:ea typeface="Cambria Math" pitchFamily="18" charset="0"/>
                        </a:rPr>
                        <m:t>)</m:t>
                      </m:r>
                    </m:oMath>
                  </m:oMathPara>
                </a14:m>
                <a:endParaRPr lang="ko-KR" altLang="en-US" i="1" dirty="0">
                  <a:solidFill>
                    <a:schemeClr val="tx1"/>
                  </a:solidFill>
                  <a:latin typeface="Cambria Math"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760132" y="2775796"/>
                <a:ext cx="1836204" cy="369332"/>
              </a:xfrm>
              <a:prstGeom prst="rect">
                <a:avLst/>
              </a:prstGeom>
              <a:blipFill rotWithShape="1">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014897" y="3730748"/>
                <a:ext cx="288032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ko-KR" b="1" i="1" smtClean="0">
                              <a:solidFill>
                                <a:schemeClr val="tx1"/>
                              </a:solidFill>
                              <a:latin typeface="Cambria Math"/>
                              <a:ea typeface="Cambria Math" pitchFamily="18" charset="0"/>
                            </a:rPr>
                          </m:ctrlPr>
                        </m:sSubPr>
                        <m:e>
                          <m:r>
                            <m:rPr>
                              <m:nor/>
                            </m:rPr>
                            <a:rPr lang="el-GR" altLang="ko-KR" b="1" i="1">
                              <a:latin typeface="Cambria Math" pitchFamily="18" charset="0"/>
                              <a:ea typeface="Cambria Math" pitchFamily="18" charset="0"/>
                            </a:rPr>
                            <m:t>Θ</m:t>
                          </m:r>
                        </m:e>
                        <m:sub>
                          <m:r>
                            <a:rPr lang="en-US" altLang="ko-KR" b="1" i="1" smtClean="0">
                              <a:solidFill>
                                <a:schemeClr val="tx1"/>
                              </a:solidFill>
                              <a:latin typeface="Cambria Math"/>
                              <a:ea typeface="Cambria Math" pitchFamily="18" charset="0"/>
                            </a:rPr>
                            <m:t>𝟏</m:t>
                          </m:r>
                        </m:sub>
                      </m:sSub>
                      <m:r>
                        <a:rPr lang="en-US" altLang="ko-KR" b="1" i="1" smtClean="0">
                          <a:latin typeface="Cambria Math"/>
                          <a:ea typeface="Cambria Math" pitchFamily="18" charset="0"/>
                        </a:rPr>
                        <m:t> ,…,</m:t>
                      </m:r>
                      <m:sSub>
                        <m:sSubPr>
                          <m:ctrlPr>
                            <a:rPr lang="en-US" altLang="ko-KR" b="1" i="1">
                              <a:latin typeface="Cambria Math"/>
                              <a:ea typeface="Cambria Math" pitchFamily="18" charset="0"/>
                            </a:rPr>
                          </m:ctrlPr>
                        </m:sSubPr>
                        <m:e>
                          <m:r>
                            <m:rPr>
                              <m:nor/>
                            </m:rPr>
                            <a:rPr lang="el-GR" altLang="ko-KR" b="1" i="1">
                              <a:latin typeface="Cambria Math" pitchFamily="18" charset="0"/>
                              <a:ea typeface="Cambria Math" pitchFamily="18" charset="0"/>
                            </a:rPr>
                            <m:t>Θ</m:t>
                          </m:r>
                        </m:e>
                        <m:sub>
                          <m:r>
                            <a:rPr lang="en-US" altLang="ko-KR" b="1" i="1" smtClean="0">
                              <a:latin typeface="Cambria Math"/>
                              <a:ea typeface="Cambria Math" pitchFamily="18" charset="0"/>
                            </a:rPr>
                            <m:t>𝒌</m:t>
                          </m:r>
                        </m:sub>
                      </m:sSub>
                      <m:r>
                        <a:rPr lang="en-US" altLang="ko-KR" b="1" i="1" smtClean="0">
                          <a:solidFill>
                            <a:schemeClr val="tx1"/>
                          </a:solidFill>
                          <a:latin typeface="Cambria Math"/>
                          <a:ea typeface="Cambria Math" pitchFamily="18" charset="0"/>
                        </a:rPr>
                        <m:t>~</m:t>
                      </m:r>
                      <m:r>
                        <a:rPr lang="en-US" altLang="ko-KR" b="1" i="1" smtClean="0">
                          <a:solidFill>
                            <a:schemeClr val="tx1"/>
                          </a:solidFill>
                          <a:latin typeface="Cambria Math"/>
                          <a:ea typeface="Cambria Math" pitchFamily="18" charset="0"/>
                        </a:rPr>
                        <m:t>𝑫𝒊𝒓</m:t>
                      </m:r>
                      <m:d>
                        <m:dPr>
                          <m:ctrlPr>
                            <a:rPr lang="en-US" altLang="ko-KR" b="1" i="1" smtClean="0">
                              <a:solidFill>
                                <a:schemeClr val="tx1"/>
                              </a:solidFill>
                              <a:latin typeface="Cambria Math"/>
                              <a:ea typeface="Cambria Math" pitchFamily="18" charset="0"/>
                            </a:rPr>
                          </m:ctrlPr>
                        </m:dPr>
                        <m:e>
                          <m:sSub>
                            <m:sSubPr>
                              <m:ctrlPr>
                                <a:rPr lang="en-US" altLang="ko-KR" b="1" i="1" smtClean="0">
                                  <a:latin typeface="Cambria Math"/>
                                  <a:ea typeface="Cambria Math" pitchFamily="18" charset="0"/>
                                </a:rPr>
                              </m:ctrlPr>
                            </m:sSubPr>
                            <m:e>
                              <m:r>
                                <a:rPr lang="ko-KR" altLang="en-US" b="1" i="1">
                                  <a:latin typeface="Cambria Math"/>
                                  <a:ea typeface="Cambria Math" pitchFamily="18" charset="0"/>
                                </a:rPr>
                                <m:t>𝜶</m:t>
                              </m:r>
                            </m:e>
                            <m:sub>
                              <m:r>
                                <a:rPr lang="en-US" altLang="ko-KR" b="1" i="1">
                                  <a:latin typeface="Cambria Math"/>
                                  <a:ea typeface="Cambria Math" pitchFamily="18" charset="0"/>
                                </a:rPr>
                                <m:t>𝟏</m:t>
                              </m:r>
                            </m:sub>
                          </m:sSub>
                          <m:r>
                            <a:rPr lang="en-US" altLang="ko-KR" b="1" i="1" smtClean="0">
                              <a:latin typeface="Cambria Math"/>
                              <a:ea typeface="Cambria Math" pitchFamily="18" charset="0"/>
                            </a:rPr>
                            <m:t>,…,</m:t>
                          </m:r>
                          <m:sSub>
                            <m:sSubPr>
                              <m:ctrlPr>
                                <a:rPr lang="en-US" altLang="ko-KR" b="1" i="1">
                                  <a:latin typeface="Cambria Math"/>
                                  <a:ea typeface="Cambria Math" pitchFamily="18" charset="0"/>
                                </a:rPr>
                              </m:ctrlPr>
                            </m:sSubPr>
                            <m:e>
                              <m:r>
                                <a:rPr lang="ko-KR" altLang="en-US" b="1" i="1">
                                  <a:latin typeface="Cambria Math"/>
                                  <a:ea typeface="Cambria Math" pitchFamily="18" charset="0"/>
                                </a:rPr>
                                <m:t>𝜶</m:t>
                              </m:r>
                            </m:e>
                            <m:sub>
                              <m:r>
                                <a:rPr lang="en-US" altLang="ko-KR" b="1" i="1" smtClean="0">
                                  <a:latin typeface="Cambria Math"/>
                                  <a:ea typeface="Cambria Math" pitchFamily="18" charset="0"/>
                                </a:rPr>
                                <m:t>𝒌</m:t>
                              </m:r>
                            </m:sub>
                          </m:sSub>
                        </m:e>
                      </m:d>
                    </m:oMath>
                  </m:oMathPara>
                </a14:m>
                <a:endParaRPr lang="ko-KR" altLang="en-US" i="1" dirty="0">
                  <a:solidFill>
                    <a:schemeClr val="tx1"/>
                  </a:solidFill>
                  <a:latin typeface="Cambria Math"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014897" y="3730748"/>
                <a:ext cx="2880320" cy="369332"/>
              </a:xfrm>
              <a:prstGeom prst="rect">
                <a:avLst/>
              </a:prstGeom>
              <a:blipFill rotWithShape="1">
                <a:blip r:embed="rId6"/>
                <a:stretch>
                  <a:fillRect b="-1639"/>
                </a:stretch>
              </a:blipFill>
            </p:spPr>
            <p:txBody>
              <a:bodyPr/>
              <a:lstStyle/>
              <a:p>
                <a:r>
                  <a:rPr lang="ko-KR" altLang="en-US">
                    <a:noFill/>
                  </a:rPr>
                  <a:t> </a:t>
                </a:r>
              </a:p>
            </p:txBody>
          </p:sp>
        </mc:Fallback>
      </mc:AlternateContent>
      <p:sp>
        <p:nvSpPr>
          <p:cNvPr id="4" name="아래쪽 화살표 3"/>
          <p:cNvSpPr/>
          <p:nvPr/>
        </p:nvSpPr>
        <p:spPr>
          <a:xfrm>
            <a:off x="2123728" y="3284984"/>
            <a:ext cx="288032" cy="35074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9" name="아래쪽 화살표 8"/>
          <p:cNvSpPr/>
          <p:nvPr/>
        </p:nvSpPr>
        <p:spPr>
          <a:xfrm>
            <a:off x="6300192" y="3284984"/>
            <a:ext cx="288032" cy="350748"/>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직사각형 4"/>
              <p:cNvSpPr/>
              <p:nvPr/>
            </p:nvSpPr>
            <p:spPr>
              <a:xfrm>
                <a:off x="683568" y="4725144"/>
                <a:ext cx="7758608" cy="1488036"/>
              </a:xfrm>
              <a:prstGeom prst="rect">
                <a:avLst/>
              </a:prstGeom>
            </p:spPr>
            <p:txBody>
              <a:bodyPr wrap="square">
                <a:spAutoFit/>
              </a:bodyPr>
              <a:lstStyle/>
              <a:p>
                <a:pPr algn="ctr"/>
                <a:r>
                  <a:rPr lang="en-US" altLang="ko-KR" sz="1400" dirty="0"/>
                  <a:t>Posterior = Likelihood x Conjugate prior</a:t>
                </a:r>
              </a:p>
              <a:p>
                <a:endParaRPr lang="en-US" altLang="ko-KR" sz="900" dirty="0"/>
              </a:p>
              <a:p>
                <a:pPr/>
                <a14:m>
                  <m:oMathPara xmlns:m="http://schemas.openxmlformats.org/officeDocument/2006/math">
                    <m:oMathParaPr>
                      <m:jc m:val="centerGroup"/>
                    </m:oMathParaPr>
                    <m:oMath xmlns:m="http://schemas.openxmlformats.org/officeDocument/2006/math">
                      <m:r>
                        <a:rPr lang="en-US" altLang="ko-KR" sz="1400" i="1">
                          <a:solidFill>
                            <a:srgbClr val="00B0F0"/>
                          </a:solidFill>
                          <a:latin typeface="Cambria Math"/>
                        </a:rPr>
                        <m:t>𝑝</m:t>
                      </m:r>
                      <m:d>
                        <m:dPr>
                          <m:ctrlPr>
                            <a:rPr lang="en-US" altLang="ko-KR" sz="1400" i="1">
                              <a:solidFill>
                                <a:srgbClr val="00B0F0"/>
                              </a:solidFill>
                              <a:latin typeface="Cambria Math"/>
                            </a:rPr>
                          </m:ctrlPr>
                        </m:dPr>
                        <m:e>
                          <m:r>
                            <a:rPr lang="ko-KR" altLang="en-US" sz="1400" i="1">
                              <a:solidFill>
                                <a:srgbClr val="00B0F0"/>
                              </a:solidFill>
                              <a:latin typeface="Cambria Math"/>
                            </a:rPr>
                            <m:t>𝜃</m:t>
                          </m:r>
                        </m:e>
                        <m:e>
                          <m:r>
                            <a:rPr lang="en-US" altLang="ko-KR" sz="1400" i="1">
                              <a:solidFill>
                                <a:srgbClr val="00B0F0"/>
                              </a:solidFill>
                              <a:latin typeface="Cambria Math"/>
                            </a:rPr>
                            <m:t>𝑥</m:t>
                          </m:r>
                          <m:r>
                            <a:rPr lang="en-US" altLang="ko-KR" sz="1400" i="1">
                              <a:solidFill>
                                <a:srgbClr val="00B0F0"/>
                              </a:solidFill>
                              <a:latin typeface="Cambria Math"/>
                            </a:rPr>
                            <m:t>,</m:t>
                          </m:r>
                          <m:r>
                            <a:rPr lang="ko-KR" altLang="en-US" sz="1400" i="1">
                              <a:solidFill>
                                <a:srgbClr val="00B0F0"/>
                              </a:solidFill>
                              <a:latin typeface="Cambria Math"/>
                            </a:rPr>
                            <m:t>𝛼</m:t>
                          </m:r>
                        </m:e>
                      </m:d>
                      <m:r>
                        <a:rPr lang="en-US" altLang="ko-KR" sz="1400" i="1">
                          <a:latin typeface="Cambria Math"/>
                        </a:rPr>
                        <m:t>=</m:t>
                      </m:r>
                      <m:r>
                        <a:rPr lang="en-US" altLang="ko-KR" sz="1400" i="1">
                          <a:latin typeface="Cambria Math"/>
                        </a:rPr>
                        <m:t>𝑝</m:t>
                      </m:r>
                      <m:r>
                        <a:rPr lang="en-US" altLang="ko-KR" sz="1400" i="1">
                          <a:latin typeface="Cambria Math"/>
                        </a:rPr>
                        <m:t>(</m:t>
                      </m:r>
                      <m:r>
                        <a:rPr lang="en-US" altLang="ko-KR" sz="1400" i="1">
                          <a:latin typeface="Cambria Math"/>
                        </a:rPr>
                        <m:t>𝑥</m:t>
                      </m:r>
                      <m:r>
                        <a:rPr lang="en-US" altLang="ko-KR" sz="1400" i="1">
                          <a:latin typeface="Cambria Math"/>
                        </a:rPr>
                        <m:t>|</m:t>
                      </m:r>
                      <m:r>
                        <a:rPr lang="ko-KR" altLang="en-US" sz="1400" i="1">
                          <a:latin typeface="Cambria Math"/>
                        </a:rPr>
                        <m:t>𝜃</m:t>
                      </m:r>
                      <m:r>
                        <a:rPr lang="en-US" altLang="ko-KR" sz="1400" i="1">
                          <a:latin typeface="Cambria Math"/>
                        </a:rPr>
                        <m:t>)</m:t>
                      </m:r>
                      <m:r>
                        <a:rPr lang="en-US" altLang="ko-KR" sz="1400" i="1">
                          <a:latin typeface="Cambria Math"/>
                          <a:ea typeface="Cambria Math"/>
                        </a:rPr>
                        <m:t>×</m:t>
                      </m:r>
                      <m:r>
                        <a:rPr lang="en-US" altLang="ko-KR" sz="1400" i="1">
                          <a:latin typeface="Cambria Math"/>
                          <a:ea typeface="Cambria Math"/>
                        </a:rPr>
                        <m:t>𝑝</m:t>
                      </m:r>
                      <m:r>
                        <a:rPr lang="en-US" altLang="ko-KR" sz="1400" i="1">
                          <a:latin typeface="Cambria Math"/>
                          <a:ea typeface="Cambria Math"/>
                        </a:rPr>
                        <m:t>(</m:t>
                      </m:r>
                      <m:r>
                        <a:rPr lang="ko-KR" altLang="en-US" sz="1400" i="1">
                          <a:latin typeface="Cambria Math"/>
                          <a:ea typeface="Cambria Math"/>
                        </a:rPr>
                        <m:t>𝜃</m:t>
                      </m:r>
                      <m:r>
                        <a:rPr lang="en-US" altLang="ko-KR" sz="1400" i="1">
                          <a:latin typeface="Cambria Math"/>
                          <a:ea typeface="Cambria Math"/>
                        </a:rPr>
                        <m:t>)</m:t>
                      </m:r>
                    </m:oMath>
                  </m:oMathPara>
                </a14:m>
                <a:endParaRPr lang="en-US" altLang="ko-KR" sz="1400" dirty="0"/>
              </a:p>
              <a:p>
                <a:endParaRPr lang="en-US" altLang="ko-KR" sz="900" dirty="0"/>
              </a:p>
              <a:p>
                <a:pPr/>
                <a14:m>
                  <m:oMathPara xmlns:m="http://schemas.openxmlformats.org/officeDocument/2006/math">
                    <m:oMathParaPr>
                      <m:jc m:val="centerGroup"/>
                    </m:oMathParaPr>
                    <m:oMath xmlns:m="http://schemas.openxmlformats.org/officeDocument/2006/math">
                      <m:f>
                        <m:fPr>
                          <m:ctrlPr>
                            <a:rPr lang="en-US" altLang="ko-KR" sz="1400" i="1">
                              <a:solidFill>
                                <a:srgbClr val="0070C0"/>
                              </a:solidFill>
                              <a:latin typeface="Cambria Math"/>
                              <a:ea typeface="Cambria Math" pitchFamily="18" charset="0"/>
                            </a:rPr>
                          </m:ctrlPr>
                        </m:fPr>
                        <m:num>
                          <m:r>
                            <a:rPr lang="en-US" altLang="ko-KR" sz="1400" i="1">
                              <a:solidFill>
                                <a:srgbClr val="0070C0"/>
                              </a:solidFill>
                              <a:latin typeface="Cambria Math"/>
                              <a:ea typeface="Cambria Math" pitchFamily="18" charset="0"/>
                            </a:rPr>
                            <m:t>1</m:t>
                          </m:r>
                        </m:num>
                        <m:den>
                          <m:r>
                            <a:rPr lang="en-US" altLang="ko-KR" sz="1400" i="1">
                              <a:solidFill>
                                <a:srgbClr val="0070C0"/>
                              </a:solidFill>
                              <a:latin typeface="Cambria Math"/>
                              <a:ea typeface="Cambria Math" pitchFamily="18" charset="0"/>
                            </a:rPr>
                            <m:t>𝐵𝑒𝑡𝑎</m:t>
                          </m:r>
                          <m:r>
                            <a:rPr lang="en-US" altLang="ko-KR" sz="1400" i="1">
                              <a:solidFill>
                                <a:srgbClr val="0070C0"/>
                              </a:solidFill>
                              <a:latin typeface="Cambria Math"/>
                              <a:ea typeface="Cambria Math" pitchFamily="18" charset="0"/>
                            </a:rPr>
                            <m:t>(</m:t>
                          </m:r>
                          <m:r>
                            <a:rPr lang="en-US" altLang="ko-KR" sz="1400" i="1">
                              <a:solidFill>
                                <a:srgbClr val="0070C0"/>
                              </a:solidFill>
                              <a:latin typeface="Cambria Math"/>
                              <a:ea typeface="Cambria Math" pitchFamily="18" charset="0"/>
                            </a:rPr>
                            <m:t>𝑥</m:t>
                          </m:r>
                          <m:r>
                            <a:rPr lang="en-US" altLang="ko-KR" sz="1400" i="1">
                              <a:solidFill>
                                <a:srgbClr val="0070C0"/>
                              </a:solidFill>
                              <a:latin typeface="Cambria Math"/>
                              <a:ea typeface="Cambria Math" pitchFamily="18" charset="0"/>
                            </a:rPr>
                            <m:t>+</m:t>
                          </m:r>
                          <m:r>
                            <a:rPr lang="ko-KR" altLang="en-US" sz="1400" i="1">
                              <a:solidFill>
                                <a:srgbClr val="0070C0"/>
                              </a:solidFill>
                              <a:latin typeface="Cambria Math"/>
                              <a:ea typeface="Cambria Math" pitchFamily="18" charset="0"/>
                            </a:rPr>
                            <m:t>𝛼</m:t>
                          </m:r>
                          <m:r>
                            <a:rPr lang="en-US" altLang="ko-KR" sz="1400" i="1">
                              <a:solidFill>
                                <a:srgbClr val="0070C0"/>
                              </a:solidFill>
                              <a:latin typeface="Cambria Math"/>
                              <a:ea typeface="Cambria Math" pitchFamily="18" charset="0"/>
                            </a:rPr>
                            <m:t>)</m:t>
                          </m:r>
                        </m:den>
                      </m:f>
                      <m:nary>
                        <m:naryPr>
                          <m:chr m:val="∏"/>
                          <m:ctrlPr>
                            <a:rPr lang="en-US" altLang="ko-KR" sz="1400" i="1">
                              <a:solidFill>
                                <a:srgbClr val="0070C0"/>
                              </a:solidFill>
                              <a:latin typeface="Cambria Math"/>
                              <a:ea typeface="Cambria Math" pitchFamily="18" charset="0"/>
                            </a:rPr>
                          </m:ctrlPr>
                        </m:naryPr>
                        <m:sub>
                          <m:r>
                            <m:rPr>
                              <m:brk m:alnAt="23"/>
                            </m:rPr>
                            <a:rPr lang="en-US" altLang="ko-KR" sz="1400" i="1">
                              <a:solidFill>
                                <a:srgbClr val="0070C0"/>
                              </a:solidFill>
                              <a:latin typeface="Cambria Math"/>
                              <a:ea typeface="Cambria Math" pitchFamily="18" charset="0"/>
                            </a:rPr>
                            <m:t>𝑖</m:t>
                          </m:r>
                          <m:r>
                            <a:rPr lang="en-US" altLang="ko-KR" sz="1400" i="1">
                              <a:solidFill>
                                <a:srgbClr val="0070C0"/>
                              </a:solidFill>
                              <a:latin typeface="Cambria Math"/>
                              <a:ea typeface="Cambria Math" pitchFamily="18" charset="0"/>
                            </a:rPr>
                            <m:t>=1</m:t>
                          </m:r>
                        </m:sub>
                        <m:sup>
                          <m:r>
                            <a:rPr lang="en-US" altLang="ko-KR" sz="1400" i="1">
                              <a:solidFill>
                                <a:srgbClr val="0070C0"/>
                              </a:solidFill>
                              <a:latin typeface="Cambria Math"/>
                              <a:ea typeface="Cambria Math" pitchFamily="18" charset="0"/>
                            </a:rPr>
                            <m:t>|</m:t>
                          </m:r>
                          <m:r>
                            <a:rPr lang="ko-KR" altLang="en-US" sz="1400" i="1">
                              <a:solidFill>
                                <a:srgbClr val="0070C0"/>
                              </a:solidFill>
                              <a:latin typeface="Cambria Math"/>
                              <a:ea typeface="Cambria Math" pitchFamily="18" charset="0"/>
                            </a:rPr>
                            <m:t>𝛼</m:t>
                          </m:r>
                          <m:r>
                            <a:rPr lang="en-US" altLang="ko-KR" sz="1400" i="1">
                              <a:solidFill>
                                <a:srgbClr val="0070C0"/>
                              </a:solidFill>
                              <a:latin typeface="Cambria Math"/>
                              <a:ea typeface="Cambria Math" pitchFamily="18" charset="0"/>
                            </a:rPr>
                            <m:t>|</m:t>
                          </m:r>
                        </m:sup>
                        <m:e>
                          <m:sSup>
                            <m:sSupPr>
                              <m:ctrlPr>
                                <a:rPr lang="en-US" altLang="ko-KR" sz="1400" i="1">
                                  <a:solidFill>
                                    <a:srgbClr val="0070C0"/>
                                  </a:solidFill>
                                  <a:latin typeface="Cambria Math"/>
                                  <a:ea typeface="Cambria Math" pitchFamily="18" charset="0"/>
                                </a:rPr>
                              </m:ctrlPr>
                            </m:sSupPr>
                            <m:e>
                              <m:sSub>
                                <m:sSubPr>
                                  <m:ctrlPr>
                                    <a:rPr lang="en-US" altLang="ko-KR" sz="1400" i="1">
                                      <a:solidFill>
                                        <a:srgbClr val="0070C0"/>
                                      </a:solidFill>
                                      <a:latin typeface="Cambria Math"/>
                                      <a:ea typeface="Cambria Math" pitchFamily="18" charset="0"/>
                                    </a:rPr>
                                  </m:ctrlPr>
                                </m:sSubPr>
                                <m:e>
                                  <m:r>
                                    <a:rPr lang="ko-KR" altLang="en-US" sz="1400" i="1">
                                      <a:solidFill>
                                        <a:srgbClr val="0070C0"/>
                                      </a:solidFill>
                                      <a:latin typeface="Cambria Math"/>
                                      <a:ea typeface="Cambria Math" pitchFamily="18" charset="0"/>
                                    </a:rPr>
                                    <m:t>𝜃</m:t>
                                  </m:r>
                                </m:e>
                                <m:sub>
                                  <m:r>
                                    <a:rPr lang="en-US" altLang="ko-KR" sz="1400" i="1">
                                      <a:solidFill>
                                        <a:srgbClr val="0070C0"/>
                                      </a:solidFill>
                                      <a:latin typeface="Cambria Math"/>
                                      <a:ea typeface="Cambria Math" pitchFamily="18" charset="0"/>
                                    </a:rPr>
                                    <m:t>𝑖</m:t>
                                  </m:r>
                                </m:sub>
                              </m:sSub>
                            </m:e>
                            <m:sup>
                              <m:sSub>
                                <m:sSubPr>
                                  <m:ctrlPr>
                                    <a:rPr lang="en-US" altLang="ko-KR" sz="1400" i="1">
                                      <a:solidFill>
                                        <a:srgbClr val="0070C0"/>
                                      </a:solidFill>
                                      <a:latin typeface="Cambria Math"/>
                                      <a:ea typeface="Cambria Math" pitchFamily="18" charset="0"/>
                                    </a:rPr>
                                  </m:ctrlPr>
                                </m:sSubPr>
                                <m:e>
                                  <m:sSub>
                                    <m:sSubPr>
                                      <m:ctrlPr>
                                        <a:rPr lang="en-US" altLang="ko-KR" sz="1400" i="1">
                                          <a:solidFill>
                                            <a:srgbClr val="0070C0"/>
                                          </a:solidFill>
                                          <a:latin typeface="Cambria Math"/>
                                          <a:ea typeface="Cambria Math" pitchFamily="18" charset="0"/>
                                        </a:rPr>
                                      </m:ctrlPr>
                                    </m:sSubPr>
                                    <m:e>
                                      <m:r>
                                        <a:rPr lang="en-US" altLang="ko-KR" sz="1400" i="1">
                                          <a:solidFill>
                                            <a:srgbClr val="0070C0"/>
                                          </a:solidFill>
                                          <a:latin typeface="Cambria Math"/>
                                          <a:ea typeface="Cambria Math" pitchFamily="18" charset="0"/>
                                        </a:rPr>
                                        <m:t>𝑥</m:t>
                                      </m:r>
                                    </m:e>
                                    <m:sub>
                                      <m:r>
                                        <a:rPr lang="en-US" altLang="ko-KR" sz="1400" i="1">
                                          <a:solidFill>
                                            <a:srgbClr val="0070C0"/>
                                          </a:solidFill>
                                          <a:latin typeface="Cambria Math"/>
                                          <a:ea typeface="Cambria Math" pitchFamily="18" charset="0"/>
                                        </a:rPr>
                                        <m:t>𝑖</m:t>
                                      </m:r>
                                    </m:sub>
                                  </m:sSub>
                                  <m:r>
                                    <a:rPr lang="en-US" altLang="ko-KR" sz="1400" i="1">
                                      <a:solidFill>
                                        <a:srgbClr val="0070C0"/>
                                      </a:solidFill>
                                      <a:latin typeface="Cambria Math"/>
                                      <a:ea typeface="Cambria Math" pitchFamily="18" charset="0"/>
                                    </a:rPr>
                                    <m:t>+</m:t>
                                  </m:r>
                                  <m:r>
                                    <a:rPr lang="ko-KR" altLang="en-US" sz="1400" i="1">
                                      <a:solidFill>
                                        <a:srgbClr val="0070C0"/>
                                      </a:solidFill>
                                      <a:latin typeface="Cambria Math"/>
                                      <a:ea typeface="Cambria Math" pitchFamily="18" charset="0"/>
                                    </a:rPr>
                                    <m:t>𝛼</m:t>
                                  </m:r>
                                </m:e>
                                <m:sub>
                                  <m:r>
                                    <a:rPr lang="en-US" altLang="ko-KR" sz="1400" i="1">
                                      <a:solidFill>
                                        <a:srgbClr val="0070C0"/>
                                      </a:solidFill>
                                      <a:latin typeface="Cambria Math"/>
                                      <a:ea typeface="Cambria Math" pitchFamily="18" charset="0"/>
                                    </a:rPr>
                                    <m:t>𝑖</m:t>
                                  </m:r>
                                </m:sub>
                              </m:sSub>
                              <m:r>
                                <a:rPr lang="en-US" altLang="ko-KR" sz="1400" i="1">
                                  <a:solidFill>
                                    <a:srgbClr val="0070C0"/>
                                  </a:solidFill>
                                  <a:latin typeface="Cambria Math"/>
                                  <a:ea typeface="Cambria Math" pitchFamily="18" charset="0"/>
                                </a:rPr>
                                <m:t>−1</m:t>
                              </m:r>
                            </m:sup>
                          </m:sSup>
                        </m:e>
                      </m:nary>
                      <m:r>
                        <a:rPr lang="en-US" altLang="ko-KR" sz="1400" i="1">
                          <a:latin typeface="Cambria Math"/>
                          <a:ea typeface="Cambria Math" pitchFamily="18" charset="0"/>
                        </a:rPr>
                        <m:t>=</m:t>
                      </m:r>
                      <m:d>
                        <m:dPr>
                          <m:begChr m:val="{"/>
                          <m:endChr m:val="}"/>
                          <m:ctrlPr>
                            <a:rPr lang="en-US" altLang="ko-KR" sz="1400" i="1">
                              <a:latin typeface="Cambria Math"/>
                              <a:ea typeface="Cambria Math" pitchFamily="18" charset="0"/>
                            </a:rPr>
                          </m:ctrlPr>
                        </m:dPr>
                        <m:e>
                          <m:f>
                            <m:fPr>
                              <m:ctrlPr>
                                <a:rPr lang="en-US" altLang="ko-KR" sz="1400" i="1" dirty="0">
                                  <a:latin typeface="Cambria Math"/>
                                </a:rPr>
                              </m:ctrlPr>
                            </m:fPr>
                            <m:num>
                              <m:r>
                                <a:rPr lang="en-US" altLang="ko-KR" sz="1400" i="1" dirty="0">
                                  <a:latin typeface="Cambria Math"/>
                                </a:rPr>
                                <m:t>𝑛</m:t>
                              </m:r>
                              <m:r>
                                <a:rPr lang="en-US" altLang="ko-KR" sz="1400" i="1" dirty="0">
                                  <a:latin typeface="Cambria Math"/>
                                </a:rPr>
                                <m:t>!</m:t>
                              </m:r>
                            </m:num>
                            <m:den>
                              <m:nary>
                                <m:naryPr>
                                  <m:chr m:val="∏"/>
                                  <m:ctrlPr>
                                    <a:rPr lang="en-US" altLang="ko-KR" sz="1400" i="1" dirty="0">
                                      <a:latin typeface="Cambria Math"/>
                                    </a:rPr>
                                  </m:ctrlPr>
                                </m:naryPr>
                                <m:sub>
                                  <m:r>
                                    <m:rPr>
                                      <m:brk m:alnAt="23"/>
                                    </m:rPr>
                                    <a:rPr lang="en-US" altLang="ko-KR" sz="1400" i="1" dirty="0">
                                      <a:latin typeface="Cambria Math"/>
                                    </a:rPr>
                                    <m:t>𝑖</m:t>
                                  </m:r>
                                  <m:r>
                                    <a:rPr lang="en-US" altLang="ko-KR" sz="1400" i="1" dirty="0">
                                      <a:latin typeface="Cambria Math"/>
                                    </a:rPr>
                                    <m:t>=1</m:t>
                                  </m:r>
                                </m:sub>
                                <m:sup>
                                  <m:r>
                                    <a:rPr lang="en-US" altLang="ko-KR" sz="1400" i="1" dirty="0">
                                      <a:latin typeface="Cambria Math"/>
                                    </a:rPr>
                                    <m:t>𝐾</m:t>
                                  </m:r>
                                </m:sup>
                                <m:e>
                                  <m:sSub>
                                    <m:sSubPr>
                                      <m:ctrlPr>
                                        <a:rPr lang="en-US" altLang="ko-KR" sz="1400" i="1" dirty="0">
                                          <a:solidFill>
                                            <a:srgbClr val="0070C0"/>
                                          </a:solidFill>
                                          <a:latin typeface="Cambria Math"/>
                                        </a:rPr>
                                      </m:ctrlPr>
                                    </m:sSubPr>
                                    <m:e>
                                      <m:r>
                                        <a:rPr lang="en-US" altLang="ko-KR" sz="1400" i="1" dirty="0">
                                          <a:solidFill>
                                            <a:srgbClr val="0070C0"/>
                                          </a:solidFill>
                                          <a:latin typeface="Cambria Math"/>
                                        </a:rPr>
                                        <m:t>𝑥</m:t>
                                      </m:r>
                                    </m:e>
                                    <m:sub>
                                      <m:r>
                                        <a:rPr lang="en-US" altLang="ko-KR" sz="1400" i="1" dirty="0">
                                          <a:solidFill>
                                            <a:srgbClr val="0070C0"/>
                                          </a:solidFill>
                                          <a:latin typeface="Cambria Math"/>
                                        </a:rPr>
                                        <m:t>𝑖</m:t>
                                      </m:r>
                                    </m:sub>
                                  </m:sSub>
                                  <m:r>
                                    <a:rPr lang="en-US" altLang="ko-KR" sz="1400" i="1" dirty="0">
                                      <a:latin typeface="Cambria Math"/>
                                    </a:rPr>
                                    <m:t>!</m:t>
                                  </m:r>
                                </m:e>
                              </m:nary>
                            </m:den>
                          </m:f>
                          <m:nary>
                            <m:naryPr>
                              <m:chr m:val="∏"/>
                              <m:ctrlPr>
                                <a:rPr lang="en-US" altLang="ko-KR" sz="1400" i="1" dirty="0">
                                  <a:latin typeface="Cambria Math"/>
                                </a:rPr>
                              </m:ctrlPr>
                            </m:naryPr>
                            <m:sub>
                              <m:r>
                                <m:rPr>
                                  <m:brk m:alnAt="23"/>
                                </m:rPr>
                                <a:rPr lang="en-US" altLang="ko-KR" sz="1400" i="1" dirty="0">
                                  <a:latin typeface="Cambria Math"/>
                                </a:rPr>
                                <m:t>𝑖</m:t>
                              </m:r>
                              <m:r>
                                <a:rPr lang="en-US" altLang="ko-KR" sz="1400" i="1" dirty="0">
                                  <a:latin typeface="Cambria Math"/>
                                </a:rPr>
                                <m:t>=1</m:t>
                              </m:r>
                            </m:sub>
                            <m:sup>
                              <m:r>
                                <a:rPr lang="en-US" altLang="ko-KR" sz="1400" i="1" dirty="0">
                                  <a:latin typeface="Cambria Math"/>
                                </a:rPr>
                                <m:t>𝐾</m:t>
                              </m:r>
                            </m:sup>
                            <m:e>
                              <m:sSup>
                                <m:sSupPr>
                                  <m:ctrlPr>
                                    <a:rPr lang="en-US" altLang="ko-KR" sz="1400" i="1">
                                      <a:latin typeface="Cambria Math"/>
                                      <a:ea typeface="Cambria Math" pitchFamily="18" charset="0"/>
                                    </a:rPr>
                                  </m:ctrlPr>
                                </m:sSupPr>
                                <m:e>
                                  <m:sSub>
                                    <m:sSubPr>
                                      <m:ctrlPr>
                                        <a:rPr lang="en-US" altLang="ko-KR" sz="1400" i="1">
                                          <a:latin typeface="Cambria Math"/>
                                          <a:ea typeface="Cambria Math" pitchFamily="18" charset="0"/>
                                        </a:rPr>
                                      </m:ctrlPr>
                                    </m:sSubPr>
                                    <m:e>
                                      <m:r>
                                        <a:rPr lang="ko-KR" altLang="en-US" sz="1400" i="1">
                                          <a:latin typeface="Cambria Math"/>
                                          <a:ea typeface="Cambria Math" pitchFamily="18" charset="0"/>
                                        </a:rPr>
                                        <m:t>𝜃</m:t>
                                      </m:r>
                                    </m:e>
                                    <m:sub>
                                      <m:r>
                                        <a:rPr lang="en-US" altLang="ko-KR" sz="1400" i="1">
                                          <a:latin typeface="Cambria Math"/>
                                          <a:ea typeface="Cambria Math" pitchFamily="18" charset="0"/>
                                        </a:rPr>
                                        <m:t>𝑖</m:t>
                                      </m:r>
                                    </m:sub>
                                  </m:sSub>
                                </m:e>
                                <m:sup>
                                  <m:sSub>
                                    <m:sSubPr>
                                      <m:ctrlPr>
                                        <a:rPr lang="en-US" altLang="ko-KR" sz="1400" i="1">
                                          <a:solidFill>
                                            <a:srgbClr val="0070C0"/>
                                          </a:solidFill>
                                          <a:latin typeface="Cambria Math"/>
                                          <a:ea typeface="Cambria Math" pitchFamily="18" charset="0"/>
                                        </a:rPr>
                                      </m:ctrlPr>
                                    </m:sSubPr>
                                    <m:e>
                                      <m:r>
                                        <a:rPr lang="en-US" altLang="ko-KR" sz="1400" i="1">
                                          <a:solidFill>
                                            <a:srgbClr val="0070C0"/>
                                          </a:solidFill>
                                          <a:latin typeface="Cambria Math"/>
                                          <a:ea typeface="Cambria Math" pitchFamily="18" charset="0"/>
                                        </a:rPr>
                                        <m:t>𝑥</m:t>
                                      </m:r>
                                    </m:e>
                                    <m:sub>
                                      <m:r>
                                        <a:rPr lang="en-US" altLang="ko-KR" sz="1400" i="1">
                                          <a:solidFill>
                                            <a:srgbClr val="0070C0"/>
                                          </a:solidFill>
                                          <a:latin typeface="Cambria Math"/>
                                          <a:ea typeface="Cambria Math" pitchFamily="18" charset="0"/>
                                        </a:rPr>
                                        <m:t>𝑖</m:t>
                                      </m:r>
                                    </m:sub>
                                  </m:sSub>
                                </m:sup>
                              </m:sSup>
                            </m:e>
                          </m:nary>
                        </m:e>
                      </m:d>
                      <m:r>
                        <a:rPr lang="en-US" altLang="ko-KR" sz="1400" i="1">
                          <a:latin typeface="Cambria Math"/>
                          <a:ea typeface="Cambria Math" pitchFamily="18" charset="0"/>
                        </a:rPr>
                        <m:t> </m:t>
                      </m:r>
                      <m:r>
                        <a:rPr lang="en-US" altLang="ko-KR" sz="1400" i="1">
                          <a:latin typeface="Cambria Math"/>
                          <a:ea typeface="Cambria Math"/>
                        </a:rPr>
                        <m:t>× </m:t>
                      </m:r>
                      <m:d>
                        <m:dPr>
                          <m:begChr m:val="{"/>
                          <m:endChr m:val="}"/>
                          <m:ctrlPr>
                            <a:rPr lang="en-US" altLang="ko-KR" sz="1400" i="1">
                              <a:latin typeface="Cambria Math"/>
                              <a:ea typeface="Cambria Math"/>
                            </a:rPr>
                          </m:ctrlPr>
                        </m:dPr>
                        <m:e>
                          <m:f>
                            <m:fPr>
                              <m:ctrlPr>
                                <a:rPr lang="en-US" altLang="ko-KR" sz="1400" i="1">
                                  <a:latin typeface="Cambria Math"/>
                                  <a:ea typeface="Cambria Math" pitchFamily="18" charset="0"/>
                                </a:rPr>
                              </m:ctrlPr>
                            </m:fPr>
                            <m:num>
                              <m:r>
                                <a:rPr lang="en-US" altLang="ko-KR" sz="1400" i="1">
                                  <a:latin typeface="Cambria Math"/>
                                  <a:ea typeface="Cambria Math" pitchFamily="18" charset="0"/>
                                </a:rPr>
                                <m:t>1</m:t>
                              </m:r>
                            </m:num>
                            <m:den>
                              <m:r>
                                <a:rPr lang="en-US" altLang="ko-KR" sz="1400" i="1">
                                  <a:latin typeface="Cambria Math"/>
                                  <a:ea typeface="Cambria Math" pitchFamily="18" charset="0"/>
                                </a:rPr>
                                <m:t>𝐵𝑒𝑡𝑎</m:t>
                              </m:r>
                              <m:r>
                                <a:rPr lang="en-US" altLang="ko-KR" sz="1400" i="1">
                                  <a:latin typeface="Cambria Math"/>
                                  <a:ea typeface="Cambria Math" pitchFamily="18" charset="0"/>
                                </a:rPr>
                                <m:t>(</m:t>
                              </m:r>
                              <m:r>
                                <a:rPr lang="ko-KR" altLang="en-US" sz="1400" i="1">
                                  <a:solidFill>
                                    <a:srgbClr val="C00000"/>
                                  </a:solidFill>
                                  <a:latin typeface="Cambria Math"/>
                                  <a:ea typeface="Cambria Math" pitchFamily="18" charset="0"/>
                                </a:rPr>
                                <m:t>𝛼</m:t>
                              </m:r>
                              <m:r>
                                <a:rPr lang="en-US" altLang="ko-KR" sz="1400" i="1">
                                  <a:latin typeface="Cambria Math"/>
                                  <a:ea typeface="Cambria Math" pitchFamily="18" charset="0"/>
                                </a:rPr>
                                <m:t>)</m:t>
                              </m:r>
                            </m:den>
                          </m:f>
                          <m:nary>
                            <m:naryPr>
                              <m:chr m:val="∏"/>
                              <m:ctrlPr>
                                <a:rPr lang="en-US" altLang="ko-KR" sz="1400" i="1">
                                  <a:latin typeface="Cambria Math"/>
                                  <a:ea typeface="Cambria Math" pitchFamily="18" charset="0"/>
                                </a:rPr>
                              </m:ctrlPr>
                            </m:naryPr>
                            <m:sub>
                              <m:r>
                                <m:rPr>
                                  <m:brk m:alnAt="23"/>
                                </m:rPr>
                                <a:rPr lang="en-US" altLang="ko-KR" sz="1400" i="1">
                                  <a:latin typeface="Cambria Math"/>
                                  <a:ea typeface="Cambria Math" pitchFamily="18" charset="0"/>
                                </a:rPr>
                                <m:t>𝑖</m:t>
                              </m:r>
                              <m:r>
                                <a:rPr lang="en-US" altLang="ko-KR" sz="1400" i="1">
                                  <a:latin typeface="Cambria Math"/>
                                  <a:ea typeface="Cambria Math" pitchFamily="18" charset="0"/>
                                </a:rPr>
                                <m:t>=1</m:t>
                              </m:r>
                            </m:sub>
                            <m:sup>
                              <m:r>
                                <a:rPr lang="en-US" altLang="ko-KR" sz="1400" i="1">
                                  <a:latin typeface="Cambria Math"/>
                                  <a:ea typeface="Cambria Math" pitchFamily="18" charset="0"/>
                                </a:rPr>
                                <m:t>|</m:t>
                              </m:r>
                              <m:r>
                                <a:rPr lang="ko-KR" altLang="en-US" sz="1400" i="1">
                                  <a:latin typeface="Cambria Math"/>
                                  <a:ea typeface="Cambria Math" pitchFamily="18" charset="0"/>
                                </a:rPr>
                                <m:t>𝛼</m:t>
                              </m:r>
                              <m:r>
                                <a:rPr lang="en-US" altLang="ko-KR" sz="1400" i="1">
                                  <a:latin typeface="Cambria Math"/>
                                  <a:ea typeface="Cambria Math" pitchFamily="18" charset="0"/>
                                </a:rPr>
                                <m:t>|</m:t>
                              </m:r>
                            </m:sup>
                            <m:e>
                              <m:sSup>
                                <m:sSupPr>
                                  <m:ctrlPr>
                                    <a:rPr lang="en-US" altLang="ko-KR" sz="1400" i="1">
                                      <a:latin typeface="Cambria Math"/>
                                      <a:ea typeface="Cambria Math" pitchFamily="18" charset="0"/>
                                    </a:rPr>
                                  </m:ctrlPr>
                                </m:sSupPr>
                                <m:e>
                                  <m:sSub>
                                    <m:sSubPr>
                                      <m:ctrlPr>
                                        <a:rPr lang="en-US" altLang="ko-KR" sz="1400" i="1">
                                          <a:latin typeface="Cambria Math"/>
                                          <a:ea typeface="Cambria Math" pitchFamily="18" charset="0"/>
                                        </a:rPr>
                                      </m:ctrlPr>
                                    </m:sSubPr>
                                    <m:e>
                                      <m:r>
                                        <a:rPr lang="ko-KR" altLang="en-US" sz="1400" i="1">
                                          <a:latin typeface="Cambria Math"/>
                                          <a:ea typeface="Cambria Math" pitchFamily="18" charset="0"/>
                                        </a:rPr>
                                        <m:t>𝜃</m:t>
                                      </m:r>
                                    </m:e>
                                    <m:sub>
                                      <m:r>
                                        <a:rPr lang="en-US" altLang="ko-KR" sz="1400" i="1">
                                          <a:latin typeface="Cambria Math"/>
                                          <a:ea typeface="Cambria Math" pitchFamily="18" charset="0"/>
                                        </a:rPr>
                                        <m:t>𝑖</m:t>
                                      </m:r>
                                    </m:sub>
                                  </m:sSub>
                                </m:e>
                                <m:sup>
                                  <m:sSub>
                                    <m:sSubPr>
                                      <m:ctrlPr>
                                        <a:rPr lang="en-US" altLang="ko-KR" sz="1400" i="1">
                                          <a:solidFill>
                                            <a:srgbClr val="C00000"/>
                                          </a:solidFill>
                                          <a:latin typeface="Cambria Math"/>
                                          <a:ea typeface="Cambria Math" pitchFamily="18" charset="0"/>
                                        </a:rPr>
                                      </m:ctrlPr>
                                    </m:sSubPr>
                                    <m:e>
                                      <m:r>
                                        <a:rPr lang="ko-KR" altLang="en-US" sz="1400" i="1">
                                          <a:solidFill>
                                            <a:srgbClr val="C00000"/>
                                          </a:solidFill>
                                          <a:latin typeface="Cambria Math"/>
                                          <a:ea typeface="Cambria Math" pitchFamily="18" charset="0"/>
                                        </a:rPr>
                                        <m:t>𝛼</m:t>
                                      </m:r>
                                    </m:e>
                                    <m:sub>
                                      <m:r>
                                        <a:rPr lang="en-US" altLang="ko-KR" sz="1400" i="1">
                                          <a:solidFill>
                                            <a:srgbClr val="C00000"/>
                                          </a:solidFill>
                                          <a:latin typeface="Cambria Math"/>
                                          <a:ea typeface="Cambria Math" pitchFamily="18" charset="0"/>
                                        </a:rPr>
                                        <m:t>𝑖</m:t>
                                      </m:r>
                                    </m:sub>
                                  </m:sSub>
                                  <m:r>
                                    <a:rPr lang="en-US" altLang="ko-KR" sz="1400" i="1">
                                      <a:latin typeface="Cambria Math"/>
                                      <a:ea typeface="Cambria Math" pitchFamily="18" charset="0"/>
                                    </a:rPr>
                                    <m:t>−1</m:t>
                                  </m:r>
                                </m:sup>
                              </m:sSup>
                            </m:e>
                          </m:nary>
                        </m:e>
                      </m:d>
                    </m:oMath>
                  </m:oMathPara>
                </a14:m>
                <a:endParaRPr lang="en-US" altLang="ko-KR" dirty="0"/>
              </a:p>
            </p:txBody>
          </p:sp>
        </mc:Choice>
        <mc:Fallback xmlns="">
          <p:sp>
            <p:nvSpPr>
              <p:cNvPr id="5" name="직사각형 4"/>
              <p:cNvSpPr>
                <a:spLocks noRot="1" noChangeAspect="1" noMove="1" noResize="1" noEditPoints="1" noAdjustHandles="1" noChangeArrowheads="1" noChangeShapeType="1" noTextEdit="1"/>
              </p:cNvSpPr>
              <p:nvPr/>
            </p:nvSpPr>
            <p:spPr>
              <a:xfrm>
                <a:off x="683568" y="4725144"/>
                <a:ext cx="7758608" cy="1488036"/>
              </a:xfrm>
              <a:prstGeom prst="rect">
                <a:avLst/>
              </a:prstGeom>
              <a:blipFill rotWithShape="1">
                <a:blip r:embed="rId7"/>
                <a:stretch>
                  <a:fillRect t="-41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19685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사각형 43"/>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내용 개체 틀 2"/>
          <p:cNvSpPr>
            <a:spLocks noGrp="1"/>
          </p:cNvSpPr>
          <p:nvPr>
            <p:ph idx="1"/>
          </p:nvPr>
        </p:nvSpPr>
        <p:spPr/>
        <p:txBody>
          <a:bodyPr>
            <a:normAutofit/>
          </a:bodyPr>
          <a:lstStyle/>
          <a:p>
            <a:r>
              <a:rPr lang="en-US" altLang="ko-KR" sz="2000" dirty="0" smtClean="0"/>
              <a:t>Deterministic system</a:t>
            </a:r>
          </a:p>
          <a:p>
            <a:endParaRPr lang="en-US" altLang="ko-KR" sz="2000" dirty="0"/>
          </a:p>
          <a:p>
            <a:endParaRPr lang="en-US" altLang="ko-KR" sz="2000" dirty="0" smtClean="0"/>
          </a:p>
          <a:p>
            <a:endParaRPr lang="en-US" altLang="ko-KR" sz="2000" dirty="0"/>
          </a:p>
          <a:p>
            <a:endParaRPr lang="en-US" altLang="ko-KR" sz="2000" dirty="0" smtClean="0"/>
          </a:p>
          <a:p>
            <a:r>
              <a:rPr lang="en-US" altLang="ko-KR" sz="2000" dirty="0" smtClean="0"/>
              <a:t>Non-deterministic </a:t>
            </a:r>
            <a:r>
              <a:rPr lang="en-US" altLang="ko-KR" sz="2000" dirty="0"/>
              <a:t>system: Markov </a:t>
            </a:r>
            <a:r>
              <a:rPr lang="en-US" altLang="ko-KR" sz="2000" dirty="0" smtClean="0"/>
              <a:t>Chain</a:t>
            </a:r>
          </a:p>
          <a:p>
            <a:pPr lvl="1"/>
            <a:r>
              <a:rPr lang="en-US" altLang="ko-KR" sz="1600" dirty="0" err="1" smtClean="0"/>
              <a:t>Memorylessness</a:t>
            </a:r>
            <a:r>
              <a:rPr lang="en-US" altLang="ko-KR" sz="1600" dirty="0" smtClean="0"/>
              <a:t> and random state-transition model</a:t>
            </a:r>
          </a:p>
          <a:p>
            <a:pPr lvl="1"/>
            <a:r>
              <a:rPr lang="en-US" altLang="ko-KR" sz="1600" dirty="0" smtClean="0"/>
              <a:t>Assumption: Next state depends only on the current state</a:t>
            </a:r>
            <a:endParaRPr lang="ko-KR" altLang="en-US" sz="1600" dirty="0"/>
          </a:p>
          <a:p>
            <a:endParaRPr lang="ko-KR" altLang="en-US" sz="2000" dirty="0"/>
          </a:p>
        </p:txBody>
      </p:sp>
      <p:sp>
        <p:nvSpPr>
          <p:cNvPr id="2" name="제목 1"/>
          <p:cNvSpPr>
            <a:spLocks noGrp="1"/>
          </p:cNvSpPr>
          <p:nvPr>
            <p:ph type="title"/>
          </p:nvPr>
        </p:nvSpPr>
        <p:spPr/>
        <p:txBody>
          <a:bodyPr>
            <a:normAutofit fontScale="90000"/>
          </a:bodyPr>
          <a:lstStyle/>
          <a:p>
            <a:r>
              <a:rPr lang="en-US" altLang="ko-KR" dirty="0" smtClean="0"/>
              <a:t>LDA Calculation: Markov Chain Monte Carlo</a:t>
            </a:r>
            <a:endParaRPr lang="ko-KR" altLang="en-US" dirty="0"/>
          </a:p>
        </p:txBody>
      </p:sp>
      <p:grpSp>
        <p:nvGrpSpPr>
          <p:cNvPr id="8" name="그룹 7"/>
          <p:cNvGrpSpPr/>
          <p:nvPr/>
        </p:nvGrpSpPr>
        <p:grpSpPr>
          <a:xfrm>
            <a:off x="2060321" y="2156094"/>
            <a:ext cx="749438" cy="793764"/>
            <a:chOff x="277857" y="2156094"/>
            <a:chExt cx="749438" cy="793764"/>
          </a:xfrm>
        </p:grpSpPr>
        <p:sp>
          <p:nvSpPr>
            <p:cNvPr id="38" name="타원 37"/>
            <p:cNvSpPr/>
            <p:nvPr/>
          </p:nvSpPr>
          <p:spPr>
            <a:xfrm>
              <a:off x="277857" y="2156094"/>
              <a:ext cx="749438" cy="709026"/>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Picture 2" descr="C:\Users\Administrator\Desktop\1988007051_138101301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58723"/>
            <a:stretch/>
          </p:blipFill>
          <p:spPr bwMode="auto">
            <a:xfrm>
              <a:off x="282000" y="2291058"/>
              <a:ext cx="737089" cy="6588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2" name="직사각형 41"/>
            <p:cNvSpPr/>
            <p:nvPr/>
          </p:nvSpPr>
          <p:spPr>
            <a:xfrm>
              <a:off x="293167" y="2192109"/>
              <a:ext cx="692171" cy="184666"/>
            </a:xfrm>
            <a:prstGeom prst="rect">
              <a:avLst/>
            </a:prstGeom>
          </p:spPr>
          <p:txBody>
            <a:bodyPr wrap="square" lIns="0" tIns="0" rIns="0" bIns="0">
              <a:spAutoFit/>
            </a:bodyPr>
            <a:lstStyle/>
            <a:p>
              <a:pPr algn="ctr"/>
              <a:r>
                <a:rPr lang="en-US" altLang="ko-KR" sz="1200" b="1" dirty="0" smtClean="0">
                  <a:solidFill>
                    <a:schemeClr val="tx2">
                      <a:lumMod val="50000"/>
                    </a:schemeClr>
                  </a:solidFill>
                  <a:latin typeface="Calibri" pitchFamily="34" charset="0"/>
                  <a:cs typeface="Calibri" pitchFamily="34" charset="0"/>
                </a:rPr>
                <a:t>spring</a:t>
              </a:r>
            </a:p>
          </p:txBody>
        </p:sp>
      </p:grpSp>
      <p:grpSp>
        <p:nvGrpSpPr>
          <p:cNvPr id="22" name="그룹 21"/>
          <p:cNvGrpSpPr/>
          <p:nvPr/>
        </p:nvGrpSpPr>
        <p:grpSpPr>
          <a:xfrm>
            <a:off x="3350784" y="2156094"/>
            <a:ext cx="751810" cy="799330"/>
            <a:chOff x="1421066" y="2156094"/>
            <a:chExt cx="751810" cy="799330"/>
          </a:xfrm>
        </p:grpSpPr>
        <p:sp>
          <p:nvSpPr>
            <p:cNvPr id="48" name="타원 47"/>
            <p:cNvSpPr/>
            <p:nvPr/>
          </p:nvSpPr>
          <p:spPr>
            <a:xfrm>
              <a:off x="1421066" y="2156094"/>
              <a:ext cx="749438" cy="709026"/>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p:cNvSpPr/>
            <p:nvPr/>
          </p:nvSpPr>
          <p:spPr>
            <a:xfrm>
              <a:off x="1436376" y="2192109"/>
              <a:ext cx="692171" cy="184666"/>
            </a:xfrm>
            <a:prstGeom prst="rect">
              <a:avLst/>
            </a:prstGeom>
          </p:spPr>
          <p:txBody>
            <a:bodyPr wrap="square" lIns="0" tIns="0" rIns="0" bIns="0">
              <a:spAutoFit/>
            </a:bodyPr>
            <a:lstStyle/>
            <a:p>
              <a:pPr algn="ctr"/>
              <a:r>
                <a:rPr lang="en-US" altLang="ko-KR" sz="1200" b="1" dirty="0" smtClean="0">
                  <a:solidFill>
                    <a:schemeClr val="tx2">
                      <a:lumMod val="50000"/>
                    </a:schemeClr>
                  </a:solidFill>
                  <a:latin typeface="Calibri" pitchFamily="34" charset="0"/>
                  <a:cs typeface="Calibri" pitchFamily="34" charset="0"/>
                </a:rPr>
                <a:t>summer</a:t>
              </a:r>
            </a:p>
          </p:txBody>
        </p:sp>
        <p:pic>
          <p:nvPicPr>
            <p:cNvPr id="51" name="Picture 2" descr="C:\Users\Administrator\Desktop\1988007051_138101301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00" b="58928"/>
            <a:stretch/>
          </p:blipFill>
          <p:spPr bwMode="auto">
            <a:xfrm>
              <a:off x="1432098" y="2296624"/>
              <a:ext cx="740778" cy="6588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23" name="그룹 22"/>
          <p:cNvGrpSpPr/>
          <p:nvPr/>
        </p:nvGrpSpPr>
        <p:grpSpPr>
          <a:xfrm>
            <a:off x="4683342" y="2156094"/>
            <a:ext cx="749438" cy="811963"/>
            <a:chOff x="2874927" y="2156094"/>
            <a:chExt cx="749438" cy="811963"/>
          </a:xfrm>
        </p:grpSpPr>
        <p:sp>
          <p:nvSpPr>
            <p:cNvPr id="52" name="타원 51"/>
            <p:cNvSpPr/>
            <p:nvPr/>
          </p:nvSpPr>
          <p:spPr>
            <a:xfrm>
              <a:off x="2874927" y="2156094"/>
              <a:ext cx="749438" cy="709026"/>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p:cNvSpPr/>
            <p:nvPr/>
          </p:nvSpPr>
          <p:spPr>
            <a:xfrm>
              <a:off x="2890237" y="2192109"/>
              <a:ext cx="692171" cy="184666"/>
            </a:xfrm>
            <a:prstGeom prst="rect">
              <a:avLst/>
            </a:prstGeom>
          </p:spPr>
          <p:txBody>
            <a:bodyPr wrap="square" lIns="0" tIns="0" rIns="0" bIns="0">
              <a:spAutoFit/>
            </a:bodyPr>
            <a:lstStyle/>
            <a:p>
              <a:pPr algn="ctr"/>
              <a:r>
                <a:rPr lang="en-US" altLang="ko-KR" sz="1200" b="1" dirty="0" smtClean="0">
                  <a:solidFill>
                    <a:schemeClr val="tx2">
                      <a:lumMod val="50000"/>
                    </a:schemeClr>
                  </a:solidFill>
                  <a:latin typeface="Calibri" pitchFamily="34" charset="0"/>
                  <a:cs typeface="Calibri" pitchFamily="34" charset="0"/>
                </a:rPr>
                <a:t>fall</a:t>
              </a:r>
            </a:p>
          </p:txBody>
        </p:sp>
        <p:pic>
          <p:nvPicPr>
            <p:cNvPr id="55" name="Picture 2" descr="C:\Users\Administrator\Desktop\1988007051_1381013017.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00" r="50000" b="8722"/>
            <a:stretch/>
          </p:blipFill>
          <p:spPr bwMode="auto">
            <a:xfrm>
              <a:off x="2882618" y="2309257"/>
              <a:ext cx="737089" cy="6588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24" name="그룹 23"/>
          <p:cNvGrpSpPr/>
          <p:nvPr/>
        </p:nvGrpSpPr>
        <p:grpSpPr>
          <a:xfrm>
            <a:off x="6029176" y="2156094"/>
            <a:ext cx="760415" cy="806630"/>
            <a:chOff x="3897640" y="2156094"/>
            <a:chExt cx="760415" cy="806630"/>
          </a:xfrm>
        </p:grpSpPr>
        <p:sp>
          <p:nvSpPr>
            <p:cNvPr id="57" name="타원 56"/>
            <p:cNvSpPr/>
            <p:nvPr/>
          </p:nvSpPr>
          <p:spPr>
            <a:xfrm>
              <a:off x="3908617" y="2156094"/>
              <a:ext cx="749438" cy="709026"/>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p:cNvSpPr/>
            <p:nvPr/>
          </p:nvSpPr>
          <p:spPr>
            <a:xfrm>
              <a:off x="3923927" y="2192109"/>
              <a:ext cx="692171" cy="184666"/>
            </a:xfrm>
            <a:prstGeom prst="rect">
              <a:avLst/>
            </a:prstGeom>
          </p:spPr>
          <p:txBody>
            <a:bodyPr wrap="square" lIns="0" tIns="0" rIns="0" bIns="0">
              <a:spAutoFit/>
            </a:bodyPr>
            <a:lstStyle/>
            <a:p>
              <a:pPr algn="ctr"/>
              <a:r>
                <a:rPr lang="en-US" altLang="ko-KR" sz="1200" b="1" dirty="0" smtClean="0">
                  <a:solidFill>
                    <a:schemeClr val="tx2">
                      <a:lumMod val="50000"/>
                    </a:schemeClr>
                  </a:solidFill>
                  <a:latin typeface="Calibri" pitchFamily="34" charset="0"/>
                  <a:cs typeface="Calibri" pitchFamily="34" charset="0"/>
                </a:rPr>
                <a:t>winter</a:t>
              </a:r>
            </a:p>
          </p:txBody>
        </p:sp>
        <p:pic>
          <p:nvPicPr>
            <p:cNvPr id="60" name="Picture 2" descr="C:\Users\Administrator\Desktop\1988007051_1381013017.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00" t="50000" b="8928"/>
            <a:stretch/>
          </p:blipFill>
          <p:spPr bwMode="auto">
            <a:xfrm>
              <a:off x="3897640" y="2303924"/>
              <a:ext cx="740778" cy="6588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cxnSp>
        <p:nvCxnSpPr>
          <p:cNvPr id="63" name="직선 연결선 62"/>
          <p:cNvCxnSpPr/>
          <p:nvPr/>
        </p:nvCxnSpPr>
        <p:spPr>
          <a:xfrm>
            <a:off x="2936058" y="2504816"/>
            <a:ext cx="320940" cy="0"/>
          </a:xfrm>
          <a:prstGeom prst="line">
            <a:avLst/>
          </a:prstGeom>
          <a:ln w="12700">
            <a:solidFill>
              <a:schemeClr val="accent3">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a:off x="4220057" y="2504816"/>
            <a:ext cx="320940" cy="0"/>
          </a:xfrm>
          <a:prstGeom prst="line">
            <a:avLst/>
          </a:prstGeom>
          <a:ln w="12700">
            <a:solidFill>
              <a:schemeClr val="accent3">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a:off x="5562987" y="2504816"/>
            <a:ext cx="320940" cy="0"/>
          </a:xfrm>
          <a:prstGeom prst="line">
            <a:avLst/>
          </a:prstGeom>
          <a:ln w="12700">
            <a:solidFill>
              <a:schemeClr val="accent3">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67" name="원호 66"/>
          <p:cNvSpPr/>
          <p:nvPr/>
        </p:nvSpPr>
        <p:spPr>
          <a:xfrm>
            <a:off x="2490695" y="1628800"/>
            <a:ext cx="3925346" cy="1284440"/>
          </a:xfrm>
          <a:prstGeom prst="arc">
            <a:avLst>
              <a:gd name="adj1" fmla="val 11089556"/>
              <a:gd name="adj2" fmla="val 21245287"/>
            </a:avLst>
          </a:prstGeom>
          <a:ln w="12700">
            <a:solidFill>
              <a:schemeClr val="accent3">
                <a:lumMod val="50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5" name="원호 44"/>
          <p:cNvSpPr/>
          <p:nvPr/>
        </p:nvSpPr>
        <p:spPr>
          <a:xfrm>
            <a:off x="2180868" y="5087062"/>
            <a:ext cx="374406" cy="374406"/>
          </a:xfrm>
          <a:prstGeom prst="arc">
            <a:avLst>
              <a:gd name="adj1" fmla="val 1806078"/>
              <a:gd name="adj2" fmla="val 20277442"/>
            </a:avLst>
          </a:prstGeom>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9" name="원호 68"/>
          <p:cNvSpPr/>
          <p:nvPr/>
        </p:nvSpPr>
        <p:spPr>
          <a:xfrm rot="10800000">
            <a:off x="2885960" y="4927261"/>
            <a:ext cx="3167657" cy="1068416"/>
          </a:xfrm>
          <a:prstGeom prst="arc">
            <a:avLst>
              <a:gd name="adj1" fmla="val 11269895"/>
              <a:gd name="adj2" fmla="val 21163326"/>
            </a:avLst>
          </a:prstGeom>
          <a:ln w="12700">
            <a:solidFill>
              <a:schemeClr val="accent6">
                <a:lumMod val="50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33" name="직선 연결선 32"/>
          <p:cNvCxnSpPr/>
          <p:nvPr/>
        </p:nvCxnSpPr>
        <p:spPr>
          <a:xfrm>
            <a:off x="3359537" y="5183749"/>
            <a:ext cx="699270" cy="0"/>
          </a:xfrm>
          <a:prstGeom prst="line">
            <a:avLst/>
          </a:prstGeom>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7" name="그룹 36"/>
          <p:cNvGrpSpPr/>
          <p:nvPr/>
        </p:nvGrpSpPr>
        <p:grpSpPr>
          <a:xfrm>
            <a:off x="2885960" y="4592445"/>
            <a:ext cx="3878763" cy="1068416"/>
            <a:chOff x="2885960" y="4592445"/>
            <a:chExt cx="3878763" cy="1068416"/>
          </a:xfrm>
        </p:grpSpPr>
        <p:cxnSp>
          <p:nvCxnSpPr>
            <p:cNvPr id="61" name="직선 연결선 60"/>
            <p:cNvCxnSpPr/>
            <p:nvPr/>
          </p:nvCxnSpPr>
          <p:spPr>
            <a:xfrm flipH="1">
              <a:off x="4943713" y="5399773"/>
              <a:ext cx="699270" cy="0"/>
            </a:xfrm>
            <a:prstGeom prst="line">
              <a:avLst/>
            </a:prstGeom>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66" name="원호 65"/>
            <p:cNvSpPr/>
            <p:nvPr/>
          </p:nvSpPr>
          <p:spPr>
            <a:xfrm rot="10800000">
              <a:off x="6390317" y="5087062"/>
              <a:ext cx="374406" cy="374406"/>
            </a:xfrm>
            <a:prstGeom prst="arc">
              <a:avLst>
                <a:gd name="adj1" fmla="val 1806078"/>
                <a:gd name="adj2" fmla="val 20277442"/>
              </a:avLst>
            </a:prstGeom>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8" name="원호 67"/>
            <p:cNvSpPr/>
            <p:nvPr/>
          </p:nvSpPr>
          <p:spPr>
            <a:xfrm>
              <a:off x="2885960" y="4592445"/>
              <a:ext cx="3167657" cy="1068416"/>
            </a:xfrm>
            <a:prstGeom prst="arc">
              <a:avLst>
                <a:gd name="adj1" fmla="val 11269895"/>
                <a:gd name="adj2" fmla="val 21163326"/>
              </a:avLst>
            </a:prstGeom>
            <a:ln w="12700">
              <a:solidFill>
                <a:schemeClr val="accent6">
                  <a:lumMod val="50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34" name="그룹 33"/>
          <p:cNvGrpSpPr/>
          <p:nvPr/>
        </p:nvGrpSpPr>
        <p:grpSpPr>
          <a:xfrm>
            <a:off x="2637878" y="4982965"/>
            <a:ext cx="3694819" cy="588168"/>
            <a:chOff x="2637878" y="4982965"/>
            <a:chExt cx="3694819" cy="588168"/>
          </a:xfrm>
        </p:grpSpPr>
        <p:sp>
          <p:nvSpPr>
            <p:cNvPr id="36" name="타원 35"/>
            <p:cNvSpPr/>
            <p:nvPr/>
          </p:nvSpPr>
          <p:spPr>
            <a:xfrm>
              <a:off x="2637878" y="4982965"/>
              <a:ext cx="619120" cy="585736"/>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p:cNvSpPr/>
            <p:nvPr/>
          </p:nvSpPr>
          <p:spPr>
            <a:xfrm>
              <a:off x="5713577" y="4982965"/>
              <a:ext cx="619120" cy="585736"/>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p:cNvSpPr/>
            <p:nvPr/>
          </p:nvSpPr>
          <p:spPr>
            <a:xfrm>
              <a:off x="4220057" y="4982965"/>
              <a:ext cx="619120" cy="585736"/>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8" name="Picture 6" descr="C:\Users\Administrator\Desktop\b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9617" y="5004265"/>
              <a:ext cx="550800" cy="5508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Administrator\Desktop\a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2164" y="4994277"/>
              <a:ext cx="565200" cy="56520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Users\Administrator\Desktop\cc.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40537" y="5005933"/>
              <a:ext cx="565200" cy="565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그룹 34"/>
          <p:cNvGrpSpPr/>
          <p:nvPr/>
        </p:nvGrpSpPr>
        <p:grpSpPr>
          <a:xfrm>
            <a:off x="3359537" y="5183749"/>
            <a:ext cx="2283446" cy="562692"/>
            <a:chOff x="3359537" y="5183749"/>
            <a:chExt cx="2283446" cy="562692"/>
          </a:xfrm>
        </p:grpSpPr>
        <p:cxnSp>
          <p:nvCxnSpPr>
            <p:cNvPr id="62" name="직선 연결선 61"/>
            <p:cNvCxnSpPr/>
            <p:nvPr/>
          </p:nvCxnSpPr>
          <p:spPr>
            <a:xfrm flipH="1">
              <a:off x="3359537" y="5399773"/>
              <a:ext cx="699270" cy="0"/>
            </a:xfrm>
            <a:prstGeom prst="line">
              <a:avLst/>
            </a:prstGeom>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a:off x="4943713" y="5183749"/>
              <a:ext cx="699270" cy="0"/>
            </a:xfrm>
            <a:prstGeom prst="line">
              <a:avLst/>
            </a:prstGeom>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84" name="원호 83"/>
            <p:cNvSpPr/>
            <p:nvPr/>
          </p:nvSpPr>
          <p:spPr>
            <a:xfrm rot="5400000" flipH="1">
              <a:off x="4454722" y="5472963"/>
              <a:ext cx="172550" cy="374406"/>
            </a:xfrm>
            <a:prstGeom prst="arc">
              <a:avLst>
                <a:gd name="adj1" fmla="val 3938911"/>
                <a:gd name="adj2" fmla="val 18340901"/>
              </a:avLst>
            </a:prstGeom>
            <a:ln w="12700">
              <a:solidFill>
                <a:schemeClr val="accent6">
                  <a:lumMod val="50000"/>
                </a:schemeClr>
              </a:solidFill>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mc:AlternateContent xmlns:mc="http://schemas.openxmlformats.org/markup-compatibility/2006" xmlns:a14="http://schemas.microsoft.com/office/drawing/2010/main">
        <mc:Choice Requires="a14">
          <p:sp>
            <p:nvSpPr>
              <p:cNvPr id="43" name="직사각형 42"/>
              <p:cNvSpPr/>
              <p:nvPr/>
            </p:nvSpPr>
            <p:spPr>
              <a:xfrm>
                <a:off x="1699215" y="6165304"/>
                <a:ext cx="5616624" cy="338554"/>
              </a:xfrm>
              <a:prstGeom prst="rect">
                <a:avLst/>
              </a:prstGeom>
            </p:spPr>
            <p:txBody>
              <a:bodyPr wrap="square">
                <a:spAutoFit/>
              </a:bodyPr>
              <a:lstStyle/>
              <a:p>
                <a:pPr algn="ctr"/>
                <a14:m>
                  <m:oMath xmlns:m="http://schemas.openxmlformats.org/officeDocument/2006/math">
                    <m:r>
                      <m:rPr>
                        <m:sty m:val="p"/>
                      </m:rPr>
                      <a:rPr lang="en-US" altLang="ko-KR" sz="1600" b="0" i="0" smtClean="0">
                        <a:latin typeface="Cambria Math"/>
                        <a:cs typeface="Calibri" pitchFamily="34" charset="0"/>
                      </a:rPr>
                      <m:t>Pr</m:t>
                    </m:r>
                    <m:r>
                      <a:rPr lang="en-US" altLang="ko-KR" sz="1600" b="0" i="1" smtClean="0">
                        <a:latin typeface="Cambria Math"/>
                        <a:cs typeface="Calibri" pitchFamily="34" charset="0"/>
                      </a:rPr>
                      <m:t>⁡(</m:t>
                    </m:r>
                    <m:sSub>
                      <m:sSubPr>
                        <m:ctrlPr>
                          <a:rPr lang="en-US" altLang="ko-KR" sz="1600" b="0" i="1" smtClean="0">
                            <a:latin typeface="Cambria Math"/>
                            <a:cs typeface="Calibri" pitchFamily="34" charset="0"/>
                          </a:rPr>
                        </m:ctrlPr>
                      </m:sSubPr>
                      <m:e>
                        <m:r>
                          <a:rPr lang="en-US" altLang="ko-KR" sz="1600" b="0" i="1" smtClean="0">
                            <a:latin typeface="Cambria Math"/>
                            <a:cs typeface="Calibri" pitchFamily="34" charset="0"/>
                          </a:rPr>
                          <m:t>𝑋</m:t>
                        </m:r>
                      </m:e>
                      <m:sub>
                        <m:r>
                          <a:rPr lang="en-US" altLang="ko-KR" sz="1600" b="0" i="1" smtClean="0">
                            <a:latin typeface="Cambria Math"/>
                            <a:cs typeface="Calibri" pitchFamily="34" charset="0"/>
                          </a:rPr>
                          <m:t>𝑛</m:t>
                        </m:r>
                        <m:r>
                          <a:rPr lang="en-US" altLang="ko-KR" sz="1600" b="0" i="1" smtClean="0">
                            <a:latin typeface="Cambria Math"/>
                            <a:cs typeface="Calibri" pitchFamily="34" charset="0"/>
                          </a:rPr>
                          <m:t>+1</m:t>
                        </m:r>
                      </m:sub>
                    </m:sSub>
                    <m:r>
                      <a:rPr lang="en-US" altLang="ko-KR" sz="1600" b="0" i="1" smtClean="0">
                        <a:latin typeface="Cambria Math"/>
                        <a:cs typeface="Calibri" pitchFamily="34" charset="0"/>
                      </a:rPr>
                      <m:t>=</m:t>
                    </m:r>
                    <m:r>
                      <a:rPr lang="en-US" altLang="ko-KR" sz="1600" b="0" i="1" smtClean="0">
                        <a:latin typeface="Cambria Math"/>
                        <a:cs typeface="Calibri" pitchFamily="34" charset="0"/>
                      </a:rPr>
                      <m:t>𝑥</m:t>
                    </m:r>
                    <m:r>
                      <a:rPr lang="en-US" altLang="ko-KR" sz="1600" b="0" i="1" smtClean="0">
                        <a:latin typeface="Cambria Math"/>
                        <a:cs typeface="Calibri" pitchFamily="34" charset="0"/>
                      </a:rPr>
                      <m:t> |</m:t>
                    </m:r>
                    <m:sSub>
                      <m:sSubPr>
                        <m:ctrlPr>
                          <a:rPr lang="en-US" altLang="ko-KR" sz="1600" b="0" i="1" smtClean="0">
                            <a:latin typeface="Cambria Math"/>
                            <a:cs typeface="Calibri" pitchFamily="34" charset="0"/>
                          </a:rPr>
                        </m:ctrlPr>
                      </m:sSubPr>
                      <m:e>
                        <m:r>
                          <a:rPr lang="en-US" altLang="ko-KR" sz="1600" b="0" i="1" smtClean="0">
                            <a:latin typeface="Cambria Math"/>
                            <a:cs typeface="Calibri" pitchFamily="34" charset="0"/>
                          </a:rPr>
                          <m:t> </m:t>
                        </m:r>
                        <m:r>
                          <a:rPr lang="en-US" altLang="ko-KR" sz="1600" b="0" i="1" smtClean="0">
                            <a:latin typeface="Cambria Math"/>
                            <a:cs typeface="Calibri" pitchFamily="34" charset="0"/>
                          </a:rPr>
                          <m:t>𝑋</m:t>
                        </m:r>
                      </m:e>
                      <m:sub>
                        <m:r>
                          <a:rPr lang="en-US" altLang="ko-KR" sz="1600" b="0" i="1" smtClean="0">
                            <a:latin typeface="Cambria Math"/>
                            <a:cs typeface="Calibri" pitchFamily="34" charset="0"/>
                          </a:rPr>
                          <m:t>𝑛</m:t>
                        </m:r>
                      </m:sub>
                    </m:sSub>
                    <m:r>
                      <a:rPr lang="en-US" altLang="ko-KR" sz="1600" b="0" i="1" smtClean="0">
                        <a:latin typeface="Cambria Math"/>
                        <a:cs typeface="Calibri" pitchFamily="34" charset="0"/>
                      </a:rPr>
                      <m:t>=</m:t>
                    </m:r>
                    <m:sSub>
                      <m:sSubPr>
                        <m:ctrlPr>
                          <a:rPr lang="en-US" altLang="ko-KR" sz="1600" b="0" i="1" smtClean="0">
                            <a:latin typeface="Cambria Math"/>
                            <a:cs typeface="Calibri" pitchFamily="34" charset="0"/>
                          </a:rPr>
                        </m:ctrlPr>
                      </m:sSubPr>
                      <m:e>
                        <m:r>
                          <a:rPr lang="en-US" altLang="ko-KR" sz="1600" b="0" i="1" smtClean="0">
                            <a:latin typeface="Cambria Math"/>
                            <a:cs typeface="Calibri" pitchFamily="34" charset="0"/>
                          </a:rPr>
                          <m:t>𝑥</m:t>
                        </m:r>
                      </m:e>
                      <m:sub>
                        <m:r>
                          <a:rPr lang="en-US" altLang="ko-KR" sz="1600" b="0" i="1" smtClean="0">
                            <a:latin typeface="Cambria Math"/>
                            <a:cs typeface="Calibri" pitchFamily="34" charset="0"/>
                          </a:rPr>
                          <m:t>𝑛</m:t>
                        </m:r>
                      </m:sub>
                    </m:sSub>
                    <m:r>
                      <a:rPr lang="en-US" altLang="ko-KR" sz="1600" b="0" i="1" smtClean="0">
                        <a:latin typeface="Cambria Math"/>
                        <a:cs typeface="Calibri" pitchFamily="34" charset="0"/>
                      </a:rPr>
                      <m:t>,…,</m:t>
                    </m:r>
                    <m:sSub>
                      <m:sSubPr>
                        <m:ctrlPr>
                          <a:rPr lang="en-US" altLang="ko-KR" sz="1600" b="0" i="1" smtClean="0">
                            <a:latin typeface="Cambria Math"/>
                            <a:cs typeface="Calibri" pitchFamily="34" charset="0"/>
                          </a:rPr>
                        </m:ctrlPr>
                      </m:sSubPr>
                      <m:e>
                        <m:r>
                          <a:rPr lang="en-US" altLang="ko-KR" sz="1600" b="0" i="1" smtClean="0">
                            <a:latin typeface="Cambria Math"/>
                            <a:cs typeface="Calibri" pitchFamily="34" charset="0"/>
                          </a:rPr>
                          <m:t>𝑋</m:t>
                        </m:r>
                      </m:e>
                      <m:sub>
                        <m:r>
                          <a:rPr lang="en-US" altLang="ko-KR" sz="1600" b="0" i="1" smtClean="0">
                            <a:latin typeface="Cambria Math"/>
                            <a:cs typeface="Calibri" pitchFamily="34" charset="0"/>
                          </a:rPr>
                          <m:t>1</m:t>
                        </m:r>
                      </m:sub>
                    </m:sSub>
                    <m:r>
                      <a:rPr lang="en-US" altLang="ko-KR" sz="1600" b="0" i="1" smtClean="0">
                        <a:latin typeface="Cambria Math"/>
                        <a:cs typeface="Calibri" pitchFamily="34" charset="0"/>
                      </a:rPr>
                      <m:t>=</m:t>
                    </m:r>
                    <m:sSub>
                      <m:sSubPr>
                        <m:ctrlPr>
                          <a:rPr lang="en-US" altLang="ko-KR" sz="1600" b="0" i="1" smtClean="0">
                            <a:latin typeface="Cambria Math"/>
                            <a:cs typeface="Calibri" pitchFamily="34" charset="0"/>
                          </a:rPr>
                        </m:ctrlPr>
                      </m:sSubPr>
                      <m:e>
                        <m:r>
                          <a:rPr lang="en-US" altLang="ko-KR" sz="1600" b="0" i="1" smtClean="0">
                            <a:latin typeface="Cambria Math"/>
                            <a:cs typeface="Calibri" pitchFamily="34" charset="0"/>
                          </a:rPr>
                          <m:t>𝑥</m:t>
                        </m:r>
                      </m:e>
                      <m:sub>
                        <m:r>
                          <a:rPr lang="en-US" altLang="ko-KR" sz="1600" b="0" i="1" smtClean="0">
                            <a:latin typeface="Cambria Math"/>
                            <a:cs typeface="Calibri" pitchFamily="34" charset="0"/>
                          </a:rPr>
                          <m:t>1</m:t>
                        </m:r>
                      </m:sub>
                    </m:sSub>
                    <m:r>
                      <a:rPr lang="en-US" altLang="ko-KR" sz="1600" b="0" i="1" smtClean="0">
                        <a:latin typeface="Cambria Math"/>
                        <a:cs typeface="Calibri" pitchFamily="34" charset="0"/>
                      </a:rPr>
                      <m:t>)</m:t>
                    </m:r>
                  </m:oMath>
                </a14:m>
                <a:r>
                  <a:rPr lang="en-US" altLang="ko-KR" sz="1600" dirty="0" smtClean="0">
                    <a:latin typeface="Calibri" pitchFamily="34" charset="0"/>
                    <a:cs typeface="Calibri" pitchFamily="34" charset="0"/>
                  </a:rPr>
                  <a:t> = </a:t>
                </a:r>
                <a14:m>
                  <m:oMath xmlns:m="http://schemas.openxmlformats.org/officeDocument/2006/math">
                    <m:r>
                      <m:rPr>
                        <m:sty m:val="p"/>
                      </m:rPr>
                      <a:rPr lang="en-US" altLang="ko-KR" sz="1600">
                        <a:latin typeface="Cambria Math"/>
                        <a:cs typeface="Calibri" pitchFamily="34" charset="0"/>
                      </a:rPr>
                      <m:t>Pr</m:t>
                    </m:r>
                    <m:r>
                      <a:rPr lang="en-US" altLang="ko-KR" sz="1600" i="1">
                        <a:latin typeface="Cambria Math"/>
                        <a:cs typeface="Calibri" pitchFamily="34" charset="0"/>
                      </a:rPr>
                      <m:t>⁡(</m:t>
                    </m:r>
                    <m:sSub>
                      <m:sSubPr>
                        <m:ctrlPr>
                          <a:rPr lang="en-US" altLang="ko-KR" sz="1600" i="1">
                            <a:latin typeface="Cambria Math"/>
                            <a:cs typeface="Calibri" pitchFamily="34" charset="0"/>
                          </a:rPr>
                        </m:ctrlPr>
                      </m:sSubPr>
                      <m:e>
                        <m:r>
                          <a:rPr lang="en-US" altLang="ko-KR" sz="1600" i="1">
                            <a:latin typeface="Cambria Math"/>
                            <a:cs typeface="Calibri" pitchFamily="34" charset="0"/>
                          </a:rPr>
                          <m:t>𝑋</m:t>
                        </m:r>
                      </m:e>
                      <m:sub>
                        <m:r>
                          <a:rPr lang="en-US" altLang="ko-KR" sz="1600" i="1">
                            <a:latin typeface="Cambria Math"/>
                            <a:cs typeface="Calibri" pitchFamily="34" charset="0"/>
                          </a:rPr>
                          <m:t>𝑛</m:t>
                        </m:r>
                        <m:r>
                          <a:rPr lang="en-US" altLang="ko-KR" sz="1600" i="1">
                            <a:latin typeface="Cambria Math"/>
                            <a:cs typeface="Calibri" pitchFamily="34" charset="0"/>
                          </a:rPr>
                          <m:t>+1</m:t>
                        </m:r>
                      </m:sub>
                    </m:sSub>
                    <m:r>
                      <a:rPr lang="en-US" altLang="ko-KR" sz="1600" i="1">
                        <a:latin typeface="Cambria Math"/>
                        <a:cs typeface="Calibri" pitchFamily="34" charset="0"/>
                      </a:rPr>
                      <m:t>=</m:t>
                    </m:r>
                    <m:r>
                      <a:rPr lang="en-US" altLang="ko-KR" sz="1600" i="1">
                        <a:latin typeface="Cambria Math"/>
                        <a:cs typeface="Calibri" pitchFamily="34" charset="0"/>
                      </a:rPr>
                      <m:t>𝑥</m:t>
                    </m:r>
                    <m:r>
                      <a:rPr lang="en-US" altLang="ko-KR" sz="1600" b="0" i="1" smtClean="0">
                        <a:latin typeface="Cambria Math"/>
                        <a:cs typeface="Calibri" pitchFamily="34" charset="0"/>
                      </a:rPr>
                      <m:t> </m:t>
                    </m:r>
                    <m:r>
                      <a:rPr lang="en-US" altLang="ko-KR" sz="1600" i="1">
                        <a:latin typeface="Cambria Math"/>
                        <a:cs typeface="Calibri" pitchFamily="34" charset="0"/>
                      </a:rPr>
                      <m:t>|</m:t>
                    </m:r>
                    <m:sSub>
                      <m:sSubPr>
                        <m:ctrlPr>
                          <a:rPr lang="en-US" altLang="ko-KR" sz="1600" i="1">
                            <a:latin typeface="Cambria Math"/>
                            <a:cs typeface="Calibri" pitchFamily="34" charset="0"/>
                          </a:rPr>
                        </m:ctrlPr>
                      </m:sSubPr>
                      <m:e>
                        <m:r>
                          <a:rPr lang="en-US" altLang="ko-KR" sz="1600" b="0" i="1" smtClean="0">
                            <a:latin typeface="Cambria Math"/>
                            <a:cs typeface="Calibri" pitchFamily="34" charset="0"/>
                          </a:rPr>
                          <m:t> </m:t>
                        </m:r>
                        <m:r>
                          <a:rPr lang="en-US" altLang="ko-KR" sz="1600" i="1">
                            <a:latin typeface="Cambria Math"/>
                            <a:cs typeface="Calibri" pitchFamily="34" charset="0"/>
                          </a:rPr>
                          <m:t>𝑋</m:t>
                        </m:r>
                      </m:e>
                      <m:sub>
                        <m:r>
                          <a:rPr lang="en-US" altLang="ko-KR" sz="1600" i="1">
                            <a:latin typeface="Cambria Math"/>
                            <a:cs typeface="Calibri" pitchFamily="34" charset="0"/>
                          </a:rPr>
                          <m:t>𝑛</m:t>
                        </m:r>
                      </m:sub>
                    </m:sSub>
                    <m:r>
                      <a:rPr lang="en-US" altLang="ko-KR" sz="1600" i="1">
                        <a:latin typeface="Cambria Math"/>
                        <a:cs typeface="Calibri" pitchFamily="34" charset="0"/>
                      </a:rPr>
                      <m:t>=</m:t>
                    </m:r>
                    <m:sSub>
                      <m:sSubPr>
                        <m:ctrlPr>
                          <a:rPr lang="en-US" altLang="ko-KR" sz="1600" i="1">
                            <a:latin typeface="Cambria Math"/>
                            <a:cs typeface="Calibri" pitchFamily="34" charset="0"/>
                          </a:rPr>
                        </m:ctrlPr>
                      </m:sSubPr>
                      <m:e>
                        <m:r>
                          <a:rPr lang="en-US" altLang="ko-KR" sz="1600" i="1">
                            <a:latin typeface="Cambria Math"/>
                            <a:cs typeface="Calibri" pitchFamily="34" charset="0"/>
                          </a:rPr>
                          <m:t>𝑥</m:t>
                        </m:r>
                      </m:e>
                      <m:sub>
                        <m:r>
                          <a:rPr lang="en-US" altLang="ko-KR" sz="1600" i="1">
                            <a:latin typeface="Cambria Math"/>
                            <a:cs typeface="Calibri" pitchFamily="34" charset="0"/>
                          </a:rPr>
                          <m:t>𝑛</m:t>
                        </m:r>
                      </m:sub>
                    </m:sSub>
                    <m:r>
                      <a:rPr lang="en-US" altLang="ko-KR" sz="1600" i="1">
                        <a:latin typeface="Cambria Math"/>
                        <a:cs typeface="Calibri" pitchFamily="34" charset="0"/>
                      </a:rPr>
                      <m:t>)</m:t>
                    </m:r>
                  </m:oMath>
                </a14:m>
                <a:endParaRPr lang="en-US" altLang="ko-KR" sz="1600" dirty="0" smtClean="0">
                  <a:latin typeface="Calibri" pitchFamily="34" charset="0"/>
                  <a:cs typeface="Calibri" pitchFamily="34" charset="0"/>
                </a:endParaRPr>
              </a:p>
            </p:txBody>
          </p:sp>
        </mc:Choice>
        <mc:Fallback xmlns="">
          <p:sp>
            <p:nvSpPr>
              <p:cNvPr id="43" name="직사각형 42"/>
              <p:cNvSpPr>
                <a:spLocks noRot="1" noChangeAspect="1" noMove="1" noResize="1" noEditPoints="1" noAdjustHandles="1" noChangeArrowheads="1" noChangeShapeType="1" noTextEdit="1"/>
              </p:cNvSpPr>
              <p:nvPr/>
            </p:nvSpPr>
            <p:spPr>
              <a:xfrm>
                <a:off x="1699215" y="6165304"/>
                <a:ext cx="5616624" cy="338554"/>
              </a:xfrm>
              <a:prstGeom prst="rect">
                <a:avLst/>
              </a:prstGeom>
              <a:blipFill rotWithShape="1">
                <a:blip r:embed="rId10"/>
                <a:stretch>
                  <a:fillRect t="-5357" b="-214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456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wipe(right)">
                                      <p:cBhvr>
                                        <p:cTn id="28" dur="75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5" grpId="0" animBg="1"/>
      <p:bldP spid="69" grpId="0" animBg="1"/>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normAutofit/>
          </a:bodyPr>
          <a:lstStyle/>
          <a:p>
            <a:r>
              <a:rPr lang="en-US" altLang="ko-KR" sz="2800" dirty="0" smtClean="0"/>
              <a:t>LDA Calculation: Markov Chain Monte Carlo Cont.</a:t>
            </a:r>
            <a:endParaRPr lang="ko-KR" altLang="en-US" sz="2800" dirty="0"/>
          </a:p>
        </p:txBody>
      </p:sp>
      <p:sp>
        <p:nvSpPr>
          <p:cNvPr id="3" name="내용 개체 틀 2"/>
          <p:cNvSpPr>
            <a:spLocks noGrp="1"/>
          </p:cNvSpPr>
          <p:nvPr>
            <p:ph idx="1"/>
          </p:nvPr>
        </p:nvSpPr>
        <p:spPr/>
        <p:txBody>
          <a:bodyPr/>
          <a:lstStyle/>
          <a:p>
            <a:r>
              <a:rPr lang="en-US" altLang="ko-KR" dirty="0"/>
              <a:t>Sampling from a probability distribution</a:t>
            </a:r>
          </a:p>
          <a:p>
            <a:pPr lvl="1"/>
            <a:r>
              <a:rPr lang="en-US" altLang="ko-KR" dirty="0"/>
              <a:t>Based on constructing a Markov </a:t>
            </a:r>
            <a:r>
              <a:rPr lang="en-US" altLang="ko-KR" dirty="0" smtClean="0"/>
              <a:t>Chain</a:t>
            </a:r>
          </a:p>
          <a:p>
            <a:pPr lvl="1"/>
            <a:r>
              <a:rPr lang="en-US" altLang="ko-KR" dirty="0" smtClean="0"/>
              <a:t>Based on the random variable (Monte Carlo simulation)</a:t>
            </a:r>
            <a:endParaRPr lang="en-US" altLang="ko-KR" dirty="0"/>
          </a:p>
          <a:p>
            <a:endParaRPr lang="en-US" altLang="ko-KR" dirty="0"/>
          </a:p>
          <a:p>
            <a:r>
              <a:rPr lang="en-US" altLang="ko-KR" dirty="0"/>
              <a:t>The state of the chain after a number of steps</a:t>
            </a:r>
          </a:p>
          <a:p>
            <a:pPr lvl="1"/>
            <a:r>
              <a:rPr lang="en-US" altLang="ko-KR" dirty="0"/>
              <a:t>Used a s a sample of the desired distribution</a:t>
            </a:r>
          </a:p>
          <a:p>
            <a:endParaRPr lang="en-US" altLang="ko-KR" dirty="0"/>
          </a:p>
          <a:p>
            <a:r>
              <a:rPr lang="en-US" altLang="ko-KR" dirty="0"/>
              <a:t>The number of steps</a:t>
            </a:r>
          </a:p>
          <a:p>
            <a:pPr lvl="1"/>
            <a:r>
              <a:rPr lang="en-US" altLang="ko-KR" dirty="0"/>
              <a:t>Improves the quality of the sample</a:t>
            </a:r>
            <a:endParaRPr lang="ko-KR" altLang="en-US" dirty="0"/>
          </a:p>
          <a:p>
            <a:endParaRPr lang="ko-KR" altLang="en-US" dirty="0"/>
          </a:p>
        </p:txBody>
      </p:sp>
    </p:spTree>
    <p:extLst>
      <p:ext uri="{BB962C8B-B14F-4D97-AF65-F5344CB8AC3E}">
        <p14:creationId xmlns:p14="http://schemas.microsoft.com/office/powerpoint/2010/main" val="5770664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t>LDA Practical Calculation: Gibbs Sampling</a:t>
            </a:r>
            <a:endParaRPr lang="ko-KR" altLang="en-US" dirty="0"/>
          </a:p>
        </p:txBody>
      </p:sp>
      <p:sp>
        <p:nvSpPr>
          <p:cNvPr id="3" name="내용 개체 틀 2"/>
          <p:cNvSpPr>
            <a:spLocks noGrp="1"/>
          </p:cNvSpPr>
          <p:nvPr>
            <p:ph idx="1"/>
          </p:nvPr>
        </p:nvSpPr>
        <p:spPr/>
        <p:txBody>
          <a:bodyPr>
            <a:normAutofit/>
          </a:bodyPr>
          <a:lstStyle/>
          <a:p>
            <a:r>
              <a:rPr lang="en-US" altLang="ko-KR" sz="2000" dirty="0"/>
              <a:t>MCMC </a:t>
            </a:r>
            <a:r>
              <a:rPr lang="en-US" altLang="ko-KR" sz="2000" dirty="0" smtClean="0"/>
              <a:t>algorithm</a:t>
            </a:r>
          </a:p>
          <a:p>
            <a:pPr lvl="1"/>
            <a:r>
              <a:rPr lang="en-US" altLang="ko-KR" sz="1600" dirty="0" smtClean="0"/>
              <a:t>For </a:t>
            </a:r>
            <a:r>
              <a:rPr lang="en-US" altLang="ko-KR" sz="1600" dirty="0"/>
              <a:t>obtaining a sequence of observations</a:t>
            </a:r>
          </a:p>
          <a:p>
            <a:pPr lvl="1"/>
            <a:r>
              <a:rPr lang="en-US" altLang="ko-KR" sz="1600" dirty="0" smtClean="0"/>
              <a:t>Approximated </a:t>
            </a:r>
            <a:r>
              <a:rPr lang="en-US" altLang="ko-KR" sz="1600" dirty="0"/>
              <a:t>from a specified multivariate probability distribution</a:t>
            </a:r>
          </a:p>
          <a:p>
            <a:r>
              <a:rPr lang="en-US" altLang="ko-KR" sz="2000" dirty="0" smtClean="0"/>
              <a:t>Generate </a:t>
            </a:r>
            <a:r>
              <a:rPr lang="en-US" altLang="ko-KR" sz="2000" dirty="0"/>
              <a:t>a Markov chain of </a:t>
            </a:r>
            <a:r>
              <a:rPr lang="en-US" altLang="ko-KR" sz="2000" dirty="0" smtClean="0"/>
              <a:t>samples</a:t>
            </a:r>
            <a:endParaRPr lang="en-US" altLang="ko-KR" sz="2000" dirty="0"/>
          </a:p>
          <a:p>
            <a:r>
              <a:rPr lang="en-US" altLang="ko-KR" sz="2000" dirty="0"/>
              <a:t>Samples from the beginning of the chain</a:t>
            </a:r>
          </a:p>
          <a:p>
            <a:pPr lvl="1"/>
            <a:r>
              <a:rPr lang="en-US" altLang="ko-KR" sz="1600" dirty="0"/>
              <a:t>May not accurately represent the desired distribution</a:t>
            </a:r>
          </a:p>
          <a:p>
            <a:endParaRPr lang="ko-KR" altLang="en-US" sz="2000" dirty="0"/>
          </a:p>
        </p:txBody>
      </p:sp>
      <p:pic>
        <p:nvPicPr>
          <p:cNvPr id="4" name="Picture 2" descr="C:\Users\Administrator\Desktop\piccap\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77" y="3811681"/>
            <a:ext cx="2244007" cy="2553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Administrator\Desktop\piccap\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383" y="3779870"/>
            <a:ext cx="2244007" cy="25532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Administrator\Desktop\piccap\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233" y="3792935"/>
            <a:ext cx="2244007" cy="25532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Administrator\Desktop\piccap\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248" y="3779871"/>
            <a:ext cx="2244007" cy="25532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직사각형 7"/>
              <p:cNvSpPr/>
              <p:nvPr/>
            </p:nvSpPr>
            <p:spPr>
              <a:xfrm>
                <a:off x="3707904" y="3593744"/>
                <a:ext cx="1319079" cy="370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600" b="1" i="1" smtClean="0">
                          <a:solidFill>
                            <a:schemeClr val="tx1"/>
                          </a:solidFill>
                          <a:latin typeface="Cambria Math"/>
                        </a:rPr>
                        <m:t>𝑿</m:t>
                      </m:r>
                      <m:r>
                        <a:rPr lang="en-US" altLang="ko-KR" sz="1600" b="1" i="1">
                          <a:latin typeface="Cambria Math"/>
                        </a:rPr>
                        <m:t>~</m:t>
                      </m:r>
                      <m:r>
                        <a:rPr lang="en-US" altLang="ko-KR" sz="1600" b="1" i="1">
                          <a:latin typeface="Cambria Math"/>
                        </a:rPr>
                        <m:t>𝑵</m:t>
                      </m:r>
                      <m:d>
                        <m:dPr>
                          <m:ctrlPr>
                            <a:rPr lang="en-US" altLang="ko-KR" sz="1600" b="1" i="1">
                              <a:latin typeface="Cambria Math"/>
                            </a:rPr>
                          </m:ctrlPr>
                        </m:dPr>
                        <m:e>
                          <m:r>
                            <a:rPr lang="ko-KR" altLang="en-US" sz="1600" b="1" i="1">
                              <a:solidFill>
                                <a:srgbClr val="C00000"/>
                              </a:solidFill>
                              <a:latin typeface="Cambria Math"/>
                            </a:rPr>
                            <m:t>𝝁</m:t>
                          </m:r>
                          <m:r>
                            <a:rPr lang="en-US" altLang="ko-KR" sz="1600" b="1" i="1">
                              <a:solidFill>
                                <a:srgbClr val="C00000"/>
                              </a:solidFill>
                              <a:latin typeface="Cambria Math"/>
                            </a:rPr>
                            <m:t>,</m:t>
                          </m:r>
                          <m:sSup>
                            <m:sSupPr>
                              <m:ctrlPr>
                                <a:rPr lang="en-US" altLang="ko-KR" sz="1600" b="1" i="1">
                                  <a:solidFill>
                                    <a:srgbClr val="C00000"/>
                                  </a:solidFill>
                                  <a:latin typeface="Cambria Math"/>
                                </a:rPr>
                              </m:ctrlPr>
                            </m:sSupPr>
                            <m:e>
                              <m:r>
                                <a:rPr lang="ko-KR" altLang="en-US" sz="1600" b="1" i="1">
                                  <a:solidFill>
                                    <a:srgbClr val="C00000"/>
                                  </a:solidFill>
                                  <a:latin typeface="Cambria Math"/>
                                </a:rPr>
                                <m:t>𝝈</m:t>
                              </m:r>
                            </m:e>
                            <m:sup>
                              <m:r>
                                <a:rPr lang="en-US" altLang="ko-KR" sz="1600" b="1" i="1">
                                  <a:solidFill>
                                    <a:srgbClr val="C00000"/>
                                  </a:solidFill>
                                  <a:latin typeface="Cambria Math"/>
                                </a:rPr>
                                <m:t>𝟐</m:t>
                              </m:r>
                            </m:sup>
                          </m:sSup>
                        </m:e>
                      </m:d>
                    </m:oMath>
                  </m:oMathPara>
                </a14:m>
                <a:endParaRPr lang="ko-KR" altLang="en-US" sz="1600" dirty="0"/>
              </a:p>
            </p:txBody>
          </p:sp>
        </mc:Choice>
        <mc:Fallback xmlns="">
          <p:sp>
            <p:nvSpPr>
              <p:cNvPr id="8" name="직사각형 7"/>
              <p:cNvSpPr>
                <a:spLocks noRot="1" noChangeAspect="1" noMove="1" noResize="1" noEditPoints="1" noAdjustHandles="1" noChangeArrowheads="1" noChangeShapeType="1" noTextEdit="1"/>
              </p:cNvSpPr>
              <p:nvPr/>
            </p:nvSpPr>
            <p:spPr>
              <a:xfrm>
                <a:off x="3707904" y="3593744"/>
                <a:ext cx="1319079" cy="370294"/>
              </a:xfrm>
              <a:prstGeom prst="rect">
                <a:avLst/>
              </a:prstGeom>
              <a:blipFill rotWithShape="1">
                <a:blip r:embed="rId7"/>
                <a:stretch>
                  <a:fillRect/>
                </a:stretch>
              </a:blipFill>
            </p:spPr>
            <p:txBody>
              <a:bodyPr/>
              <a:lstStyle/>
              <a:p>
                <a:r>
                  <a:rPr lang="ko-KR" altLang="en-US">
                    <a:noFill/>
                  </a:rPr>
                  <a:t> </a:t>
                </a:r>
              </a:p>
            </p:txBody>
          </p:sp>
        </mc:Fallback>
      </mc:AlternateContent>
      <p:sp>
        <p:nvSpPr>
          <p:cNvPr id="9" name="TextBox 8"/>
          <p:cNvSpPr txBox="1"/>
          <p:nvPr/>
        </p:nvSpPr>
        <p:spPr>
          <a:xfrm>
            <a:off x="2021689" y="6246355"/>
            <a:ext cx="4804466" cy="338554"/>
          </a:xfrm>
          <a:prstGeom prst="rect">
            <a:avLst/>
          </a:prstGeom>
          <a:noFill/>
        </p:spPr>
        <p:txBody>
          <a:bodyPr wrap="square" rtlCol="0">
            <a:spAutoFit/>
          </a:bodyPr>
          <a:lstStyle/>
          <a:p>
            <a:r>
              <a:rPr lang="en-US" altLang="ko-KR" sz="1600" dirty="0" smtClean="0">
                <a:latin typeface="Calibri" pitchFamily="34" charset="0"/>
                <a:cs typeface="Calibri" pitchFamily="34" charset="0"/>
              </a:rPr>
              <a:t>Finding distribution parameters using Gibbs sampling</a:t>
            </a:r>
            <a:endParaRPr lang="ko-KR" altLang="en-US" sz="1600" dirty="0">
              <a:latin typeface="Calibri" pitchFamily="34" charset="0"/>
              <a:cs typeface="Calibri" pitchFamily="34" charset="0"/>
            </a:endParaRPr>
          </a:p>
        </p:txBody>
      </p:sp>
    </p:spTree>
    <p:extLst>
      <p:ext uri="{BB962C8B-B14F-4D97-AF65-F5344CB8AC3E}">
        <p14:creationId xmlns:p14="http://schemas.microsoft.com/office/powerpoint/2010/main" val="21550047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LDA: Experiments*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79512" y="1052736"/>
                <a:ext cx="8784976" cy="5472608"/>
              </a:xfrm>
            </p:spPr>
            <p:txBody>
              <a:bodyPr>
                <a:normAutofit/>
              </a:bodyPr>
              <a:lstStyle/>
              <a:p>
                <a14:m>
                  <m:oMath xmlns:m="http://schemas.openxmlformats.org/officeDocument/2006/math">
                    <m:r>
                      <m:rPr>
                        <m:nor/>
                      </m:rPr>
                      <a:rPr lang="el-GR" altLang="ko-KR" sz="1800" b="1" i="1">
                        <a:latin typeface="Cambria Math" pitchFamily="18" charset="0"/>
                        <a:ea typeface="Cambria Math" pitchFamily="18" charset="0"/>
                      </a:rPr>
                      <m:t>Φ</m:t>
                    </m:r>
                    <m:r>
                      <a:rPr lang="el-GR" altLang="ko-KR" sz="1800" b="1" i="1">
                        <a:latin typeface="Cambria Math" pitchFamily="18" charset="0"/>
                        <a:ea typeface="Cambria Math" pitchFamily="18" charset="0"/>
                      </a:rPr>
                      <m:t> </m:t>
                    </m:r>
                  </m:oMath>
                </a14:m>
                <a:r>
                  <a:rPr lang="en-US" altLang="ko-KR" sz="1800" dirty="0" smtClean="0"/>
                  <a:t>: word distribution per topic</a:t>
                </a:r>
              </a:p>
              <a:p>
                <a:r>
                  <a:rPr lang="en-US" altLang="ko-KR" sz="1800" dirty="0" smtClean="0"/>
                  <a:t>Appropriate assignments of words to topics are discovered</a:t>
                </a:r>
                <a:endParaRPr lang="ko-KR" altLang="en-US" sz="18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79512" y="1052736"/>
                <a:ext cx="8784976" cy="5472608"/>
              </a:xfrm>
              <a:blipFill rotWithShape="1">
                <a:blip r:embed="rId3"/>
                <a:stretch>
                  <a:fillRect t="-557"/>
                </a:stretch>
              </a:blipFill>
            </p:spPr>
            <p:txBody>
              <a:bodyPr/>
              <a:lstStyle/>
              <a:p>
                <a:r>
                  <a:rPr lang="ko-KR" altLang="en-US">
                    <a:noFill/>
                  </a:rPr>
                  <a:t> </a:t>
                </a:r>
              </a:p>
            </p:txBody>
          </p:sp>
        </mc:Fallback>
      </mc:AlternateContent>
      <p:pic>
        <p:nvPicPr>
          <p:cNvPr id="1027" name="Picture 3" descr="C:\Users\Administrator\Deskto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165" y="1873399"/>
            <a:ext cx="1826622" cy="4593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dministrator\Desktop\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229" y="2042704"/>
            <a:ext cx="1942394" cy="43746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75656" y="4017512"/>
            <a:ext cx="864096" cy="307777"/>
          </a:xfrm>
          <a:prstGeom prst="rect">
            <a:avLst/>
          </a:prstGeom>
          <a:noFill/>
        </p:spPr>
        <p:txBody>
          <a:bodyPr wrap="square" rtlCol="0">
            <a:spAutoFit/>
          </a:bodyPr>
          <a:lstStyle/>
          <a:p>
            <a:r>
              <a:rPr lang="en-US" altLang="ko-KR" sz="1400" b="1" dirty="0" smtClean="0">
                <a:latin typeface="Calibri" pitchFamily="34" charset="0"/>
                <a:cs typeface="Calibri" pitchFamily="34" charset="0"/>
              </a:rPr>
              <a:t>Iteration</a:t>
            </a:r>
            <a:endParaRPr lang="ko-KR" altLang="en-US" sz="1400" b="1" dirty="0">
              <a:latin typeface="Calibri" pitchFamily="34" charset="0"/>
              <a:cs typeface="Calibri" pitchFamily="34" charset="0"/>
            </a:endParaRPr>
          </a:p>
        </p:txBody>
      </p:sp>
      <p:sp>
        <p:nvSpPr>
          <p:cNvPr id="8" name="TextBox 7"/>
          <p:cNvSpPr txBox="1"/>
          <p:nvPr/>
        </p:nvSpPr>
        <p:spPr>
          <a:xfrm>
            <a:off x="2676550" y="1802339"/>
            <a:ext cx="1080120" cy="307777"/>
          </a:xfrm>
          <a:prstGeom prst="rect">
            <a:avLst/>
          </a:prstGeom>
          <a:solidFill>
            <a:schemeClr val="bg1"/>
          </a:solidFill>
        </p:spPr>
        <p:txBody>
          <a:bodyPr wrap="square" rtlCol="0">
            <a:spAutoFit/>
          </a:bodyPr>
          <a:lstStyle/>
          <a:p>
            <a:pPr algn="ctr"/>
            <a:r>
              <a:rPr lang="en-US" altLang="ko-KR" sz="1400" b="1" dirty="0" smtClean="0">
                <a:latin typeface="Calibri" pitchFamily="34" charset="0"/>
                <a:cs typeface="Calibri" pitchFamily="34" charset="0"/>
              </a:rPr>
              <a:t>log P(</a:t>
            </a:r>
            <a:r>
              <a:rPr lang="en-US" altLang="ko-KR" sz="1400" b="1" dirty="0" err="1" smtClean="0">
                <a:latin typeface="Calibri" pitchFamily="34" charset="0"/>
                <a:cs typeface="Calibri" pitchFamily="34" charset="0"/>
              </a:rPr>
              <a:t>w|z</a:t>
            </a:r>
            <a:r>
              <a:rPr lang="en-US" altLang="ko-KR" sz="1400" b="1" dirty="0" smtClean="0">
                <a:latin typeface="Calibri" pitchFamily="34" charset="0"/>
                <a:cs typeface="Calibri" pitchFamily="34" charset="0"/>
              </a:rPr>
              <a:t>)</a:t>
            </a:r>
            <a:endParaRPr lang="ko-KR" altLang="en-US" sz="1400" b="1"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4" name="직사각형 3"/>
              <p:cNvSpPr/>
              <p:nvPr/>
            </p:nvSpPr>
            <p:spPr>
              <a:xfrm>
                <a:off x="5508104" y="1742987"/>
                <a:ext cx="5153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600" b="1" i="1">
                              <a:latin typeface="Cambria Math"/>
                              <a:ea typeface="Cambria Math" pitchFamily="18" charset="0"/>
                            </a:rPr>
                          </m:ctrlPr>
                        </m:sSubPr>
                        <m:e>
                          <m:r>
                            <m:rPr>
                              <m:nor/>
                            </m:rPr>
                            <a:rPr lang="el-GR" altLang="ko-KR" sz="1600" b="1" i="1">
                              <a:latin typeface="Cambria Math" pitchFamily="18" charset="0"/>
                              <a:ea typeface="Cambria Math" pitchFamily="18" charset="0"/>
                            </a:rPr>
                            <m:t>Φ</m:t>
                          </m:r>
                        </m:e>
                        <m:sub>
                          <m:r>
                            <a:rPr lang="en-US" altLang="ko-KR" sz="1600" b="1" i="1">
                              <a:latin typeface="Cambria Math"/>
                              <a:ea typeface="Cambria Math" pitchFamily="18" charset="0"/>
                            </a:rPr>
                            <m:t>𝒌</m:t>
                          </m:r>
                        </m:sub>
                      </m:sSub>
                    </m:oMath>
                  </m:oMathPara>
                </a14:m>
                <a:endParaRPr lang="ko-KR" altLang="en-US" sz="1600" b="1" dirty="0"/>
              </a:p>
            </p:txBody>
          </p:sp>
        </mc:Choice>
        <mc:Fallback xmlns="">
          <p:sp>
            <p:nvSpPr>
              <p:cNvPr id="4" name="직사각형 3"/>
              <p:cNvSpPr>
                <a:spLocks noRot="1" noChangeAspect="1" noMove="1" noResize="1" noEditPoints="1" noAdjustHandles="1" noChangeArrowheads="1" noChangeShapeType="1" noTextEdit="1"/>
              </p:cNvSpPr>
              <p:nvPr/>
            </p:nvSpPr>
            <p:spPr>
              <a:xfrm>
                <a:off x="5508104" y="1742987"/>
                <a:ext cx="515398" cy="338554"/>
              </a:xfrm>
              <a:prstGeom prst="rect">
                <a:avLst/>
              </a:prstGeom>
              <a:blipFill rotWithShape="1">
                <a:blip r:embed="rId6"/>
                <a:stretch>
                  <a:fillRect b="-1818"/>
                </a:stretch>
              </a:blipFill>
            </p:spPr>
            <p:txBody>
              <a:bodyPr/>
              <a:lstStyle/>
              <a:p>
                <a:r>
                  <a:rPr lang="ko-KR" altLang="en-US">
                    <a:noFill/>
                  </a:rPr>
                  <a:t> </a:t>
                </a:r>
              </a:p>
            </p:txBody>
          </p:sp>
        </mc:Fallback>
      </mc:AlternateContent>
      <p:graphicFrame>
        <p:nvGraphicFramePr>
          <p:cNvPr id="9" name="표 8"/>
          <p:cNvGraphicFramePr>
            <a:graphicFrameLocks noGrp="1"/>
          </p:cNvGraphicFramePr>
          <p:nvPr>
            <p:extLst>
              <p:ext uri="{D42A27DB-BD31-4B8C-83A1-F6EECF244321}">
                <p14:modId xmlns:p14="http://schemas.microsoft.com/office/powerpoint/2010/main" val="2511947920"/>
              </p:ext>
            </p:extLst>
          </p:nvPr>
        </p:nvGraphicFramePr>
        <p:xfrm>
          <a:off x="107504" y="6381328"/>
          <a:ext cx="8964488" cy="426720"/>
        </p:xfrm>
        <a:graphic>
          <a:graphicData uri="http://schemas.openxmlformats.org/drawingml/2006/table">
            <a:tbl>
              <a:tblPr firstRow="1" bandRow="1">
                <a:tableStyleId>{2D5ABB26-0587-4C30-8999-92F81FD0307C}</a:tableStyleId>
              </a:tblPr>
              <a:tblGrid>
                <a:gridCol w="342044"/>
                <a:gridCol w="8622444"/>
              </a:tblGrid>
              <a:tr h="139040">
                <a:tc>
                  <a:txBody>
                    <a:bodyPr/>
                    <a:lstStyle/>
                    <a:p>
                      <a:pPr algn="r" latinLnBrk="1"/>
                      <a:r>
                        <a:rPr lang="en-US" altLang="ko-KR" sz="1100" dirty="0" smtClean="0"/>
                        <a:t>*</a:t>
                      </a:r>
                      <a:endParaRPr lang="ko-KR" altLang="en-US" sz="1100" dirty="0"/>
                    </a:p>
                  </a:txBody>
                  <a:tcPr marL="0" anchor="ctr">
                    <a:solidFill>
                      <a:schemeClr val="bg1"/>
                    </a:solidFill>
                  </a:tcPr>
                </a:tc>
                <a:tc>
                  <a:txBody>
                    <a:bodyPr/>
                    <a:lstStyle/>
                    <a:p>
                      <a:r>
                        <a:rPr lang="en-US" altLang="ko-KR" sz="1100" dirty="0" smtClean="0">
                          <a:latin typeface="Times New Roman" pitchFamily="18" charset="0"/>
                          <a:cs typeface="Times New Roman" pitchFamily="18" charset="0"/>
                        </a:rPr>
                        <a:t>Yi Wang, Distributed Gibbs Sampling of Latent Topic Models: The Gritty Details, 2008.</a:t>
                      </a:r>
                    </a:p>
                    <a:p>
                      <a:r>
                        <a:rPr lang="en-US" altLang="ko-KR" sz="1100" dirty="0" smtClean="0">
                          <a:latin typeface="Times New Roman" pitchFamily="18" charset="0"/>
                          <a:cs typeface="Times New Roman" pitchFamily="18" charset="0"/>
                        </a:rPr>
                        <a:t>Available from: https://cxwangyi.files.wordpress.com/2012/01/llt.pdf [Accessed: 7 May 2015].</a:t>
                      </a:r>
                    </a:p>
                  </a:txBody>
                  <a:tcPr marL="0">
                    <a:solidFill>
                      <a:schemeClr val="bg1"/>
                    </a:solidFill>
                  </a:tcPr>
                </a:tc>
              </a:tr>
            </a:tbl>
          </a:graphicData>
        </a:graphic>
      </p:graphicFrame>
    </p:spTree>
    <p:extLst>
      <p:ext uri="{BB962C8B-B14F-4D97-AF65-F5344CB8AC3E}">
        <p14:creationId xmlns:p14="http://schemas.microsoft.com/office/powerpoint/2010/main" val="26117317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t>LSA: Example</a:t>
            </a:r>
            <a:endParaRPr lang="ko-KR" altLang="en-US" dirty="0"/>
          </a:p>
        </p:txBody>
      </p:sp>
      <p:sp>
        <p:nvSpPr>
          <p:cNvPr id="3" name="내용 개체 틀 2"/>
          <p:cNvSpPr>
            <a:spLocks noGrp="1"/>
          </p:cNvSpPr>
          <p:nvPr>
            <p:ph idx="1"/>
          </p:nvPr>
        </p:nvSpPr>
        <p:spPr>
          <a:xfrm>
            <a:off x="179512" y="1052736"/>
            <a:ext cx="8784976" cy="5472608"/>
          </a:xfrm>
        </p:spPr>
        <p:txBody>
          <a:bodyPr>
            <a:normAutofit/>
          </a:bodyPr>
          <a:lstStyle/>
          <a:p>
            <a:r>
              <a:rPr lang="en-US" altLang="ko-KR" sz="1800" dirty="0" smtClean="0"/>
              <a:t>Document similarity</a:t>
            </a:r>
          </a:p>
          <a:p>
            <a:endParaRPr lang="en-US" altLang="ko-KR" sz="1800" dirty="0"/>
          </a:p>
          <a:p>
            <a:endParaRPr lang="en-US" altLang="ko-KR" sz="1800" dirty="0" smtClean="0"/>
          </a:p>
          <a:p>
            <a:endParaRPr lang="en-US" altLang="ko-KR" sz="1800" dirty="0"/>
          </a:p>
          <a:p>
            <a:endParaRPr lang="en-US" altLang="ko-KR" sz="1800" dirty="0" smtClean="0"/>
          </a:p>
          <a:p>
            <a:endParaRPr lang="en-US" altLang="ko-KR" sz="1800" dirty="0"/>
          </a:p>
          <a:p>
            <a:endParaRPr lang="en-US" altLang="ko-KR" sz="1800" dirty="0" smtClean="0"/>
          </a:p>
          <a:p>
            <a:endParaRPr lang="en-US" altLang="ko-KR" sz="1800" dirty="0" smtClean="0"/>
          </a:p>
          <a:p>
            <a:endParaRPr lang="en-US" altLang="ko-KR" sz="400" dirty="0"/>
          </a:p>
          <a:p>
            <a:r>
              <a:rPr lang="en-US" altLang="ko-KR" sz="1800" dirty="0" smtClean="0"/>
              <a:t>Term similarity</a:t>
            </a:r>
          </a:p>
        </p:txBody>
      </p:sp>
      <p:graphicFrame>
        <p:nvGraphicFramePr>
          <p:cNvPr id="4" name="표 3"/>
          <p:cNvGraphicFramePr>
            <a:graphicFrameLocks noGrp="1"/>
          </p:cNvGraphicFramePr>
          <p:nvPr>
            <p:extLst>
              <p:ext uri="{D42A27DB-BD31-4B8C-83A1-F6EECF244321}">
                <p14:modId xmlns:p14="http://schemas.microsoft.com/office/powerpoint/2010/main" val="3140496766"/>
              </p:ext>
            </p:extLst>
          </p:nvPr>
        </p:nvGraphicFramePr>
        <p:xfrm>
          <a:off x="5652120" y="1889001"/>
          <a:ext cx="2880320" cy="13716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576064"/>
                <a:gridCol w="576064"/>
                <a:gridCol w="576064"/>
                <a:gridCol w="576064"/>
                <a:gridCol w="576064"/>
              </a:tblGrid>
              <a:tr h="216024">
                <a:tc>
                  <a:txBody>
                    <a:bodyPr/>
                    <a:lstStyle/>
                    <a:p>
                      <a:pPr marL="0" algn="ctr" defTabSz="914400" rtl="0" eaLnBrk="1" latinLnBrk="1" hangingPunct="1"/>
                      <a:endParaRPr lang="ko-KR" altLang="en-US" sz="1200" b="1" kern="1200" dirty="0">
                        <a:solidFill>
                          <a:schemeClr val="tx1"/>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d1</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d2</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d3</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d4</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d1</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0.99</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0.46</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d2</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0.99</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0.58</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0.54</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d3</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0.58</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0.99</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marL="0" algn="ctr" defTabSz="914400" rtl="0" eaLnBrk="1" latinLnBrk="1" hangingPunct="1"/>
                      <a:r>
                        <a:rPr lang="en-US" altLang="ko-KR" sz="1200" b="1" kern="1200" dirty="0" smtClean="0">
                          <a:solidFill>
                            <a:srgbClr val="0070C0"/>
                          </a:solidFill>
                          <a:latin typeface="Calibri" pitchFamily="34" charset="0"/>
                          <a:ea typeface="+mn-ea"/>
                          <a:cs typeface="Calibri" pitchFamily="34" charset="0"/>
                        </a:rPr>
                        <a:t>d4</a:t>
                      </a:r>
                      <a:endParaRPr lang="ko-KR" altLang="en-US" sz="1200" b="1" kern="1200" dirty="0">
                        <a:solidFill>
                          <a:srgbClr val="0070C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0.46</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0.54</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rgbClr val="C00000"/>
                          </a:solidFill>
                          <a:latin typeface="Calibri" pitchFamily="34" charset="0"/>
                          <a:ea typeface="+mn-ea"/>
                          <a:cs typeface="Calibri" pitchFamily="34" charset="0"/>
                        </a:rPr>
                        <a:t>0.99</a:t>
                      </a:r>
                      <a:endParaRPr lang="ko-KR" altLang="en-US" sz="1200" b="1" kern="1200" dirty="0">
                        <a:solidFill>
                          <a:srgbClr val="C00000"/>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200" b="1" kern="1200" dirty="0" smtClean="0">
                          <a:solidFill>
                            <a:schemeClr val="bg1">
                              <a:lumMod val="50000"/>
                            </a:schemeClr>
                          </a:solidFill>
                          <a:latin typeface="Calibri" pitchFamily="34" charset="0"/>
                          <a:ea typeface="+mn-ea"/>
                          <a:cs typeface="Calibri" pitchFamily="34" charset="0"/>
                        </a:rPr>
                        <a:t>1</a:t>
                      </a:r>
                      <a:endParaRPr lang="ko-KR" altLang="en-US" sz="1200" b="1" kern="1200" dirty="0">
                        <a:solidFill>
                          <a:schemeClr val="bg1">
                            <a:lumMod val="50000"/>
                          </a:schemeClr>
                        </a:solidFill>
                        <a:latin typeface="Calibri" pitchFamily="34" charset="0"/>
                        <a:ea typeface="+mn-ea"/>
                        <a:cs typeface="Calibri" pitchFamily="34" charset="0"/>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graphicFrame>
        <p:nvGraphicFramePr>
          <p:cNvPr id="9" name="표 8"/>
          <p:cNvGraphicFramePr>
            <a:graphicFrameLocks noGrp="1"/>
          </p:cNvGraphicFramePr>
          <p:nvPr>
            <p:extLst>
              <p:ext uri="{D42A27DB-BD31-4B8C-83A1-F6EECF244321}">
                <p14:modId xmlns:p14="http://schemas.microsoft.com/office/powerpoint/2010/main" val="3065590857"/>
              </p:ext>
            </p:extLst>
          </p:nvPr>
        </p:nvGraphicFramePr>
        <p:xfrm>
          <a:off x="5348066" y="4681129"/>
          <a:ext cx="3474191" cy="192024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496313"/>
                <a:gridCol w="496313"/>
                <a:gridCol w="496313"/>
                <a:gridCol w="496313"/>
                <a:gridCol w="496313"/>
                <a:gridCol w="496313"/>
                <a:gridCol w="496313"/>
              </a:tblGrid>
              <a:tr h="216024">
                <a:tc>
                  <a:txBody>
                    <a:bodyPr/>
                    <a:lstStyle/>
                    <a:p>
                      <a:pPr algn="ctr" latinLnBrk="1"/>
                      <a:endParaRPr lang="ko-KR" altLang="en-US" sz="1200" b="1" dirty="0">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t1</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t2</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t3</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t4</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t5</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t6</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rgbClr val="C00000"/>
                          </a:solidFill>
                          <a:latin typeface="Calibri" pitchFamily="34" charset="0"/>
                          <a:cs typeface="Calibri" pitchFamily="34" charset="0"/>
                        </a:rPr>
                        <a:t>t1</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0.99</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0.80</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0.29</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0.45</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0.28</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rgbClr val="C00000"/>
                          </a:solidFill>
                          <a:latin typeface="Calibri" pitchFamily="34" charset="0"/>
                          <a:cs typeface="Calibri" pitchFamily="34" charset="0"/>
                        </a:rPr>
                        <a:t>t2</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0.99</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1.00</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C00000"/>
                          </a:solidFill>
                          <a:latin typeface="Calibri" pitchFamily="34" charset="0"/>
                          <a:cs typeface="Calibri" pitchFamily="34" charset="0"/>
                        </a:rPr>
                        <a:t>0.79</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0.27</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0.44</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0.26</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rgbClr val="C00000"/>
                          </a:solidFill>
                          <a:latin typeface="Calibri" pitchFamily="34" charset="0"/>
                          <a:cs typeface="Calibri" pitchFamily="34" charset="0"/>
                        </a:rPr>
                        <a:t>t3</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accent6">
                              <a:lumMod val="75000"/>
                            </a:schemeClr>
                          </a:solidFill>
                          <a:latin typeface="Calibri" pitchFamily="34" charset="0"/>
                          <a:cs typeface="Calibri" pitchFamily="34" charset="0"/>
                        </a:rPr>
                        <a:t>0.80</a:t>
                      </a:r>
                      <a:endParaRPr lang="ko-KR" altLang="en-US" sz="1200" b="1" dirty="0">
                        <a:solidFill>
                          <a:schemeClr val="accent6">
                            <a:lumMod val="75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accent6">
                              <a:lumMod val="75000"/>
                            </a:schemeClr>
                          </a:solidFill>
                          <a:latin typeface="Calibri" pitchFamily="34" charset="0"/>
                          <a:cs typeface="Calibri" pitchFamily="34" charset="0"/>
                        </a:rPr>
                        <a:t>0.79</a:t>
                      </a:r>
                      <a:endParaRPr lang="ko-KR" altLang="en-US" sz="1200" b="1" dirty="0">
                        <a:solidFill>
                          <a:schemeClr val="accent6">
                            <a:lumMod val="75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accent6">
                              <a:lumMod val="75000"/>
                            </a:schemeClr>
                          </a:solidFill>
                          <a:latin typeface="Calibri" pitchFamily="34" charset="0"/>
                          <a:cs typeface="Calibri" pitchFamily="34" charset="0"/>
                        </a:rPr>
                        <a:t>0.80</a:t>
                      </a:r>
                      <a:endParaRPr lang="ko-KR" altLang="en-US" sz="1200" b="1" dirty="0">
                        <a:solidFill>
                          <a:schemeClr val="accent6">
                            <a:lumMod val="75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accent6">
                              <a:lumMod val="75000"/>
                            </a:schemeClr>
                          </a:solidFill>
                          <a:latin typeface="Calibri" pitchFamily="34" charset="0"/>
                          <a:cs typeface="Calibri" pitchFamily="34" charset="0"/>
                        </a:rPr>
                        <a:t>0.89</a:t>
                      </a:r>
                      <a:endParaRPr lang="ko-KR" altLang="en-US" sz="1200" b="1" dirty="0">
                        <a:solidFill>
                          <a:schemeClr val="accent6">
                            <a:lumMod val="75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accent6">
                              <a:lumMod val="75000"/>
                            </a:schemeClr>
                          </a:solidFill>
                          <a:latin typeface="Calibri" pitchFamily="34" charset="0"/>
                          <a:cs typeface="Calibri" pitchFamily="34" charset="0"/>
                        </a:rPr>
                        <a:t>0.79</a:t>
                      </a:r>
                      <a:endParaRPr lang="ko-KR" altLang="en-US" sz="1200" b="1" dirty="0">
                        <a:solidFill>
                          <a:schemeClr val="accent6">
                            <a:lumMod val="75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rgbClr val="C00000"/>
                          </a:solidFill>
                          <a:latin typeface="Calibri" pitchFamily="34" charset="0"/>
                          <a:cs typeface="Calibri" pitchFamily="34" charset="0"/>
                        </a:rPr>
                        <a:t>t4</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0.29</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0.27</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0.80</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0.99</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rgbClr val="C00000"/>
                          </a:solidFill>
                          <a:latin typeface="Calibri" pitchFamily="34" charset="0"/>
                          <a:cs typeface="Calibri" pitchFamily="34" charset="0"/>
                        </a:rPr>
                        <a:t>t5</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0.45</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0.44</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0.89</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r h="216024">
                <a:tc>
                  <a:txBody>
                    <a:bodyPr/>
                    <a:lstStyle/>
                    <a:p>
                      <a:pPr algn="ctr" latinLnBrk="1"/>
                      <a:r>
                        <a:rPr lang="en-US" altLang="ko-KR" sz="1200" b="1" dirty="0" smtClean="0">
                          <a:solidFill>
                            <a:srgbClr val="C00000"/>
                          </a:solidFill>
                          <a:latin typeface="Calibri" pitchFamily="34" charset="0"/>
                          <a:cs typeface="Calibri" pitchFamily="34" charset="0"/>
                        </a:rPr>
                        <a:t>t6</a:t>
                      </a:r>
                      <a:endParaRPr lang="ko-KR" altLang="en-US" sz="1200" b="1" dirty="0">
                        <a:solidFill>
                          <a:srgbClr val="C0000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0.28</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0.26</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0.79</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0.99</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rgbClr val="0070C0"/>
                          </a:solidFill>
                          <a:latin typeface="Calibri" pitchFamily="34" charset="0"/>
                          <a:cs typeface="Calibri" pitchFamily="34" charset="0"/>
                        </a:rPr>
                        <a:t>0.98</a:t>
                      </a:r>
                      <a:endParaRPr lang="ko-KR" altLang="en-US" sz="1200" b="1" dirty="0">
                        <a:solidFill>
                          <a:srgbClr val="0070C0"/>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en-US" altLang="ko-KR" sz="1200" b="1" dirty="0" smtClean="0">
                          <a:solidFill>
                            <a:schemeClr val="bg1">
                              <a:lumMod val="50000"/>
                            </a:schemeClr>
                          </a:solidFill>
                          <a:latin typeface="Calibri" pitchFamily="34" charset="0"/>
                          <a:cs typeface="Calibri" pitchFamily="34" charset="0"/>
                        </a:rPr>
                        <a:t>1</a:t>
                      </a:r>
                      <a:endParaRPr lang="ko-KR" altLang="en-US" sz="1200" b="1" dirty="0">
                        <a:solidFill>
                          <a:schemeClr val="bg1">
                            <a:lumMod val="50000"/>
                          </a:schemeClr>
                        </a:solidFill>
                        <a:latin typeface="Calibri" pitchFamily="34" charset="0"/>
                        <a:cs typeface="Calibri"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616868816"/>
              </p:ext>
            </p:extLst>
          </p:nvPr>
        </p:nvGraphicFramePr>
        <p:xfrm>
          <a:off x="1004494" y="4777060"/>
          <a:ext cx="3999554" cy="18288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39626"/>
                <a:gridCol w="3059928"/>
              </a:tblGrid>
              <a:tr h="228025">
                <a:tc>
                  <a:txBody>
                    <a:bodyPr/>
                    <a:lstStyle/>
                    <a:p>
                      <a:pPr latinLnBrk="1"/>
                      <a:r>
                        <a:rPr lang="en-US" altLang="ko-KR" sz="1400" b="1" dirty="0" err="1" smtClean="0">
                          <a:latin typeface="Calibri" pitchFamily="34" charset="0"/>
                          <a:cs typeface="Calibri" pitchFamily="34" charset="0"/>
                        </a:rPr>
                        <a:t>linux</a:t>
                      </a:r>
                      <a:endParaRPr lang="ko-KR" altLang="en-US" sz="1400" b="1"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400" b="0" dirty="0" smtClean="0">
                          <a:latin typeface="Calibri" pitchFamily="34" charset="0"/>
                          <a:cs typeface="Calibri" pitchFamily="34" charset="0"/>
                        </a:rPr>
                        <a:t>modem the</a:t>
                      </a:r>
                      <a:endParaRPr lang="ko-KR" altLang="en-US" sz="1400" b="0"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8025">
                <a:tc>
                  <a:txBody>
                    <a:bodyPr/>
                    <a:lstStyle/>
                    <a:p>
                      <a:pPr latinLnBrk="1"/>
                      <a:r>
                        <a:rPr lang="en-US" altLang="ko-KR" sz="1400" b="1" dirty="0" smtClean="0">
                          <a:latin typeface="Calibri" pitchFamily="34" charset="0"/>
                          <a:cs typeface="Calibri" pitchFamily="34" charset="0"/>
                        </a:rPr>
                        <a:t>modem</a:t>
                      </a:r>
                      <a:endParaRPr lang="ko-KR" altLang="en-US" sz="1400" b="1"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dirty="0" err="1" smtClean="0">
                          <a:latin typeface="Calibri" pitchFamily="34" charset="0"/>
                          <a:cs typeface="Calibri" pitchFamily="34" charset="0"/>
                        </a:rPr>
                        <a:t>linux</a:t>
                      </a:r>
                      <a:r>
                        <a:rPr lang="en-US" altLang="ko-KR" sz="1400" b="0" dirty="0" smtClean="0">
                          <a:latin typeface="Calibri" pitchFamily="34" charset="0"/>
                          <a:cs typeface="Calibri" pitchFamily="34" charset="0"/>
                        </a:rPr>
                        <a:t> the</a:t>
                      </a:r>
                      <a:endParaRPr lang="ko-KR" altLang="en-US" sz="1400" b="0" dirty="0" smtClean="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8025">
                <a:tc>
                  <a:txBody>
                    <a:bodyPr/>
                    <a:lstStyle/>
                    <a:p>
                      <a:pPr latinLnBrk="1"/>
                      <a:r>
                        <a:rPr lang="en-US" altLang="ko-KR" sz="1400" b="1" dirty="0" smtClean="0">
                          <a:latin typeface="Calibri" pitchFamily="34" charset="0"/>
                          <a:cs typeface="Calibri" pitchFamily="34" charset="0"/>
                        </a:rPr>
                        <a:t>the</a:t>
                      </a:r>
                      <a:endParaRPr lang="ko-KR" altLang="en-US" sz="1400" b="1"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400" b="0" dirty="0" err="1" smtClean="0">
                          <a:latin typeface="Calibri" pitchFamily="34" charset="0"/>
                          <a:cs typeface="Calibri" pitchFamily="34" charset="0"/>
                        </a:rPr>
                        <a:t>linux</a:t>
                      </a:r>
                      <a:r>
                        <a:rPr lang="en-US" altLang="ko-KR" sz="1400" b="0" dirty="0" smtClean="0">
                          <a:latin typeface="Calibri" pitchFamily="34" charset="0"/>
                          <a:cs typeface="Calibri" pitchFamily="34" charset="0"/>
                        </a:rPr>
                        <a:t> modem clutch steering petrol</a:t>
                      </a:r>
                      <a:endParaRPr lang="ko-KR" altLang="en-US" sz="1400" b="0"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8025">
                <a:tc>
                  <a:txBody>
                    <a:bodyPr/>
                    <a:lstStyle/>
                    <a:p>
                      <a:pPr latinLnBrk="1"/>
                      <a:r>
                        <a:rPr lang="en-US" altLang="ko-KR" sz="1400" b="1" dirty="0" smtClean="0">
                          <a:latin typeface="Calibri" pitchFamily="34" charset="0"/>
                          <a:cs typeface="Calibri" pitchFamily="34" charset="0"/>
                        </a:rPr>
                        <a:t>clutch</a:t>
                      </a:r>
                      <a:endParaRPr lang="ko-KR" altLang="en-US" sz="1400" b="1"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400" b="0" dirty="0" smtClean="0">
                          <a:latin typeface="Calibri" pitchFamily="34" charset="0"/>
                          <a:cs typeface="Calibri" pitchFamily="34" charset="0"/>
                        </a:rPr>
                        <a:t>the steering petrol</a:t>
                      </a:r>
                      <a:endParaRPr lang="ko-KR" altLang="en-US" sz="1400" b="0"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8025">
                <a:tc>
                  <a:txBody>
                    <a:bodyPr/>
                    <a:lstStyle/>
                    <a:p>
                      <a:pPr latinLnBrk="1"/>
                      <a:r>
                        <a:rPr lang="en-US" altLang="ko-KR" sz="1400" b="1" dirty="0" smtClean="0">
                          <a:latin typeface="Calibri" pitchFamily="34" charset="0"/>
                          <a:cs typeface="Calibri" pitchFamily="34" charset="0"/>
                        </a:rPr>
                        <a:t>steering</a:t>
                      </a:r>
                      <a:endParaRPr lang="ko-KR" altLang="en-US" sz="1400" b="1"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400" b="0" dirty="0" smtClean="0">
                          <a:latin typeface="Calibri" pitchFamily="34" charset="0"/>
                          <a:cs typeface="Calibri" pitchFamily="34" charset="0"/>
                        </a:rPr>
                        <a:t>the clutch petrol</a:t>
                      </a:r>
                      <a:endParaRPr lang="ko-KR" altLang="en-US" sz="1400" b="0"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8025">
                <a:tc>
                  <a:txBody>
                    <a:bodyPr/>
                    <a:lstStyle/>
                    <a:p>
                      <a:pPr latinLnBrk="1"/>
                      <a:r>
                        <a:rPr lang="en-US" altLang="ko-KR" sz="1400" b="1" dirty="0" smtClean="0">
                          <a:latin typeface="Calibri" pitchFamily="34" charset="0"/>
                          <a:cs typeface="Calibri" pitchFamily="34" charset="0"/>
                        </a:rPr>
                        <a:t>petrol</a:t>
                      </a:r>
                      <a:endParaRPr lang="ko-KR" altLang="en-US" sz="1400" b="1"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400" b="0" dirty="0" smtClean="0">
                          <a:latin typeface="Calibri" pitchFamily="34" charset="0"/>
                          <a:cs typeface="Calibri" pitchFamily="34" charset="0"/>
                        </a:rPr>
                        <a:t>the clutch steering</a:t>
                      </a:r>
                      <a:endParaRPr lang="ko-KR" altLang="en-US" sz="1400" b="0" dirty="0">
                        <a:latin typeface="Calibri" pitchFamily="34" charset="0"/>
                        <a:cs typeface="Calibri"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23" name="그룹 22"/>
          <p:cNvGrpSpPr/>
          <p:nvPr/>
        </p:nvGrpSpPr>
        <p:grpSpPr>
          <a:xfrm>
            <a:off x="458213" y="1366121"/>
            <a:ext cx="4752528" cy="2819049"/>
            <a:chOff x="611560" y="1366121"/>
            <a:chExt cx="4752528" cy="2819049"/>
          </a:xfrm>
        </p:grpSpPr>
        <p:sp>
          <p:nvSpPr>
            <p:cNvPr id="14" name="한쪽 모서리가 잘린 사각형 13"/>
            <p:cNvSpPr/>
            <p:nvPr/>
          </p:nvSpPr>
          <p:spPr>
            <a:xfrm rot="10800000">
              <a:off x="1187622" y="1485018"/>
              <a:ext cx="4104457" cy="582101"/>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19" name="한쪽 모서리가 잘린 사각형 18"/>
            <p:cNvSpPr/>
            <p:nvPr/>
          </p:nvSpPr>
          <p:spPr>
            <a:xfrm rot="10800000">
              <a:off x="1187622" y="2205098"/>
              <a:ext cx="4104457" cy="582101"/>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20" name="한쪽 모서리가 잘린 사각형 19"/>
            <p:cNvSpPr/>
            <p:nvPr/>
          </p:nvSpPr>
          <p:spPr>
            <a:xfrm rot="10800000">
              <a:off x="1187622" y="2882989"/>
              <a:ext cx="4104457" cy="582101"/>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21" name="한쪽 모서리가 잘린 사각형 20"/>
            <p:cNvSpPr/>
            <p:nvPr/>
          </p:nvSpPr>
          <p:spPr>
            <a:xfrm rot="10800000">
              <a:off x="1187622" y="3603069"/>
              <a:ext cx="4104457" cy="582101"/>
            </a:xfrm>
            <a:prstGeom prst="snip1Rect">
              <a:avLst>
                <a:gd name="adj" fmla="val 10188"/>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alibri" pitchFamily="34" charset="0"/>
                <a:cs typeface="Calibri" pitchFamily="34" charset="0"/>
              </a:endParaRPr>
            </a:p>
          </p:txBody>
        </p:sp>
        <p:sp>
          <p:nvSpPr>
            <p:cNvPr id="5" name="직사각형 4"/>
            <p:cNvSpPr/>
            <p:nvPr/>
          </p:nvSpPr>
          <p:spPr>
            <a:xfrm>
              <a:off x="611560" y="1366121"/>
              <a:ext cx="576064" cy="2677656"/>
            </a:xfrm>
            <a:prstGeom prst="rect">
              <a:avLst/>
            </a:prstGeom>
          </p:spPr>
          <p:txBody>
            <a:bodyPr wrap="square" lIns="0" rIns="0">
              <a:spAutoFit/>
            </a:bodyPr>
            <a:lstStyle/>
            <a:p>
              <a:pPr>
                <a:lnSpc>
                  <a:spcPct val="300000"/>
                </a:lnSpc>
              </a:pPr>
              <a:r>
                <a:rPr lang="en-US" altLang="ko-KR" sz="1400" b="1" dirty="0" smtClean="0">
                  <a:latin typeface="Calibri" pitchFamily="34" charset="0"/>
                  <a:cs typeface="Calibri" pitchFamily="34" charset="0"/>
                </a:rPr>
                <a:t>doc 1</a:t>
              </a:r>
            </a:p>
            <a:p>
              <a:pPr>
                <a:lnSpc>
                  <a:spcPct val="300000"/>
                </a:lnSpc>
              </a:pPr>
              <a:r>
                <a:rPr lang="en-US" altLang="ko-KR" sz="1400" b="1" dirty="0" smtClean="0">
                  <a:latin typeface="Calibri" pitchFamily="34" charset="0"/>
                  <a:cs typeface="Calibri" pitchFamily="34" charset="0"/>
                </a:rPr>
                <a:t>doc 2</a:t>
              </a:r>
            </a:p>
            <a:p>
              <a:pPr>
                <a:lnSpc>
                  <a:spcPct val="300000"/>
                </a:lnSpc>
              </a:pPr>
              <a:r>
                <a:rPr lang="en-US" altLang="ko-KR" sz="1400" b="1" dirty="0" smtClean="0">
                  <a:latin typeface="Calibri" pitchFamily="34" charset="0"/>
                  <a:cs typeface="Calibri" pitchFamily="34" charset="0"/>
                </a:rPr>
                <a:t>doc 3</a:t>
              </a:r>
            </a:p>
            <a:p>
              <a:pPr>
                <a:lnSpc>
                  <a:spcPct val="300000"/>
                </a:lnSpc>
              </a:pPr>
              <a:r>
                <a:rPr lang="en-US" altLang="ko-KR" sz="1400" b="1" dirty="0" smtClean="0">
                  <a:latin typeface="Calibri" pitchFamily="34" charset="0"/>
                  <a:cs typeface="Calibri" pitchFamily="34" charset="0"/>
                </a:rPr>
                <a:t>doc 4</a:t>
              </a:r>
            </a:p>
          </p:txBody>
        </p:sp>
        <p:sp>
          <p:nvSpPr>
            <p:cNvPr id="6" name="직사각형 5"/>
            <p:cNvSpPr/>
            <p:nvPr/>
          </p:nvSpPr>
          <p:spPr>
            <a:xfrm>
              <a:off x="1366324" y="2234540"/>
              <a:ext cx="3096344" cy="523220"/>
            </a:xfrm>
            <a:prstGeom prst="rect">
              <a:avLst/>
            </a:prstGeom>
          </p:spPr>
          <p:txBody>
            <a:bodyPr wrap="square" lIns="0" rIns="0">
              <a:spAutoFit/>
            </a:bodyPr>
            <a:lstStyle/>
            <a:p>
              <a:r>
                <a:rPr lang="en-US" altLang="ko-KR" sz="1400" dirty="0" err="1" smtClean="0">
                  <a:latin typeface="Calibri" pitchFamily="34" charset="0"/>
                  <a:cs typeface="Calibri" pitchFamily="34" charset="0"/>
                </a:rPr>
                <a:t>linux</a:t>
              </a:r>
              <a:r>
                <a:rPr lang="en-US" altLang="ko-KR" sz="1400" dirty="0">
                  <a:latin typeface="Calibri" pitchFamily="34" charset="0"/>
                  <a:cs typeface="Calibri" pitchFamily="34" charset="0"/>
                </a:rPr>
                <a:t>; the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the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modem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a:t>
              </a:r>
              <a:endParaRPr lang="en-US" altLang="ko-KR" sz="1400" dirty="0" smtClean="0">
                <a:latin typeface="Calibri" pitchFamily="34" charset="0"/>
                <a:cs typeface="Calibri" pitchFamily="34" charset="0"/>
              </a:endParaRPr>
            </a:p>
            <a:p>
              <a:r>
                <a:rPr lang="en-US" altLang="ko-KR" sz="1400" dirty="0" smtClean="0">
                  <a:latin typeface="Calibri" pitchFamily="34" charset="0"/>
                  <a:cs typeface="Calibri" pitchFamily="34" charset="0"/>
                </a:rPr>
                <a:t>the </a:t>
              </a:r>
              <a:r>
                <a:rPr lang="en-US" altLang="ko-KR" sz="1400" dirty="0">
                  <a:latin typeface="Calibri" pitchFamily="34" charset="0"/>
                  <a:cs typeface="Calibri" pitchFamily="34" charset="0"/>
                </a:rPr>
                <a:t>modem, clutch the modem. </a:t>
              </a:r>
              <a:r>
                <a:rPr lang="en-US" altLang="ko-KR" sz="1400" dirty="0" smtClean="0">
                  <a:latin typeface="Calibri" pitchFamily="34" charset="0"/>
                  <a:cs typeface="Calibri" pitchFamily="34" charset="0"/>
                </a:rPr>
                <a:t>petrol</a:t>
              </a:r>
            </a:p>
          </p:txBody>
        </p:sp>
        <p:sp>
          <p:nvSpPr>
            <p:cNvPr id="7" name="직사각형 6"/>
            <p:cNvSpPr/>
            <p:nvPr/>
          </p:nvSpPr>
          <p:spPr>
            <a:xfrm>
              <a:off x="1259632" y="2912431"/>
              <a:ext cx="4104456" cy="523220"/>
            </a:xfrm>
            <a:prstGeom prst="rect">
              <a:avLst/>
            </a:prstGeom>
          </p:spPr>
          <p:txBody>
            <a:bodyPr wrap="square" lIns="0" rIns="0">
              <a:spAutoFit/>
            </a:bodyPr>
            <a:lstStyle/>
            <a:p>
              <a:r>
                <a:rPr lang="en-US" altLang="ko-KR" sz="1400" dirty="0" smtClean="0">
                  <a:latin typeface="Calibri" pitchFamily="34" charset="0"/>
                  <a:cs typeface="Calibri" pitchFamily="34" charset="0"/>
                </a:rPr>
                <a:t>petrol</a:t>
              </a:r>
              <a:r>
                <a:rPr lang="en-US" altLang="ko-KR" sz="1400" dirty="0">
                  <a:latin typeface="Calibri" pitchFamily="34" charset="0"/>
                  <a:cs typeface="Calibri" pitchFamily="34" charset="0"/>
                </a:rPr>
                <a:t>! clutch the steering, steering,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a:t>
              </a:r>
              <a:endParaRPr lang="en-US" altLang="ko-KR" sz="1400" dirty="0" smtClean="0">
                <a:latin typeface="Calibri" pitchFamily="34" charset="0"/>
                <a:cs typeface="Calibri" pitchFamily="34" charset="0"/>
              </a:endParaRPr>
            </a:p>
            <a:p>
              <a:r>
                <a:rPr lang="en-US" altLang="ko-KR" sz="1400" dirty="0" smtClean="0">
                  <a:latin typeface="Calibri" pitchFamily="34" charset="0"/>
                  <a:cs typeface="Calibri" pitchFamily="34" charset="0"/>
                </a:rPr>
                <a:t>the </a:t>
              </a:r>
              <a:r>
                <a:rPr lang="en-US" altLang="ko-KR" sz="1400" dirty="0">
                  <a:latin typeface="Calibri" pitchFamily="34" charset="0"/>
                  <a:cs typeface="Calibri" pitchFamily="34" charset="0"/>
                </a:rPr>
                <a:t>steering clutch petrol. clutch the petrol; the </a:t>
              </a:r>
              <a:r>
                <a:rPr lang="en-US" altLang="ko-KR" sz="1400" dirty="0" smtClean="0">
                  <a:latin typeface="Calibri" pitchFamily="34" charset="0"/>
                  <a:cs typeface="Calibri" pitchFamily="34" charset="0"/>
                </a:rPr>
                <a:t>clutch</a:t>
              </a:r>
            </a:p>
          </p:txBody>
        </p:sp>
        <p:sp>
          <p:nvSpPr>
            <p:cNvPr id="8" name="직사각형 7"/>
            <p:cNvSpPr/>
            <p:nvPr/>
          </p:nvSpPr>
          <p:spPr>
            <a:xfrm>
              <a:off x="1331640" y="3632511"/>
              <a:ext cx="3672408" cy="523220"/>
            </a:xfrm>
            <a:prstGeom prst="rect">
              <a:avLst/>
            </a:prstGeom>
          </p:spPr>
          <p:txBody>
            <a:bodyPr wrap="square" lIns="0" rIns="0">
              <a:spAutoFit/>
            </a:bodyPr>
            <a:lstStyle/>
            <a:p>
              <a:r>
                <a:rPr lang="en-US" altLang="ko-KR" sz="1400" dirty="0" smtClean="0">
                  <a:latin typeface="Calibri" pitchFamily="34" charset="0"/>
                  <a:cs typeface="Calibri" pitchFamily="34" charset="0"/>
                </a:rPr>
                <a:t>the </a:t>
              </a:r>
              <a:r>
                <a:rPr lang="en-US" altLang="ko-KR" sz="1400" dirty="0" err="1">
                  <a:latin typeface="Calibri" pitchFamily="34" charset="0"/>
                  <a:cs typeface="Calibri" pitchFamily="34" charset="0"/>
                </a:rPr>
                <a:t>the</a:t>
              </a:r>
              <a:r>
                <a:rPr lang="en-US" altLang="ko-KR" sz="1400" dirty="0">
                  <a:latin typeface="Calibri" pitchFamily="34" charset="0"/>
                  <a:cs typeface="Calibri" pitchFamily="34" charset="0"/>
                </a:rPr>
                <a:t> </a:t>
              </a:r>
              <a:r>
                <a:rPr lang="en-US" altLang="ko-KR" sz="1400" dirty="0" err="1">
                  <a:latin typeface="Calibri" pitchFamily="34" charset="0"/>
                  <a:cs typeface="Calibri" pitchFamily="34" charset="0"/>
                </a:rPr>
                <a:t>the</a:t>
              </a:r>
              <a:r>
                <a:rPr lang="en-US" altLang="ko-KR" sz="1400" dirty="0">
                  <a:latin typeface="Calibri" pitchFamily="34" charset="0"/>
                  <a:cs typeface="Calibri" pitchFamily="34" charset="0"/>
                </a:rPr>
                <a:t>. clutch </a:t>
              </a:r>
              <a:r>
                <a:rPr lang="en-US" altLang="ko-KR" sz="1400" dirty="0" err="1">
                  <a:latin typeface="Calibri" pitchFamily="34" charset="0"/>
                  <a:cs typeface="Calibri" pitchFamily="34" charset="0"/>
                </a:rPr>
                <a:t>clutch</a:t>
              </a:r>
              <a:r>
                <a:rPr lang="en-US" altLang="ko-KR" sz="1400" dirty="0">
                  <a:latin typeface="Calibri" pitchFamily="34" charset="0"/>
                  <a:cs typeface="Calibri" pitchFamily="34" charset="0"/>
                </a:rPr>
                <a:t> </a:t>
              </a:r>
              <a:r>
                <a:rPr lang="en-US" altLang="ko-KR" sz="1400" dirty="0" err="1">
                  <a:latin typeface="Calibri" pitchFamily="34" charset="0"/>
                  <a:cs typeface="Calibri" pitchFamily="34" charset="0"/>
                </a:rPr>
                <a:t>clutch</a:t>
              </a:r>
              <a:r>
                <a:rPr lang="en-US" altLang="ko-KR" sz="1400" dirty="0">
                  <a:latin typeface="Calibri" pitchFamily="34" charset="0"/>
                  <a:cs typeface="Calibri" pitchFamily="34" charset="0"/>
                </a:rPr>
                <a:t>! steering </a:t>
              </a:r>
              <a:r>
                <a:rPr lang="en-US" altLang="ko-KR" sz="1400" dirty="0" smtClean="0">
                  <a:latin typeface="Calibri" pitchFamily="34" charset="0"/>
                  <a:cs typeface="Calibri" pitchFamily="34" charset="0"/>
                </a:rPr>
                <a:t>petrol;</a:t>
              </a:r>
            </a:p>
            <a:p>
              <a:r>
                <a:rPr lang="en-US" altLang="ko-KR" sz="1400" dirty="0" smtClean="0">
                  <a:latin typeface="Calibri" pitchFamily="34" charset="0"/>
                  <a:cs typeface="Calibri" pitchFamily="34" charset="0"/>
                </a:rPr>
                <a:t>steering </a:t>
              </a:r>
              <a:r>
                <a:rPr lang="en-US" altLang="ko-KR" sz="1400" dirty="0">
                  <a:latin typeface="Calibri" pitchFamily="34" charset="0"/>
                  <a:cs typeface="Calibri" pitchFamily="34" charset="0"/>
                </a:rPr>
                <a:t>petrol </a:t>
              </a:r>
              <a:r>
                <a:rPr lang="en-US" altLang="ko-KR" sz="1400" dirty="0" err="1">
                  <a:latin typeface="Calibri" pitchFamily="34" charset="0"/>
                  <a:cs typeface="Calibri" pitchFamily="34" charset="0"/>
                </a:rPr>
                <a:t>petrol</a:t>
              </a:r>
              <a:r>
                <a:rPr lang="en-US" altLang="ko-KR" sz="1400" dirty="0">
                  <a:latin typeface="Calibri" pitchFamily="34" charset="0"/>
                  <a:cs typeface="Calibri" pitchFamily="34" charset="0"/>
                </a:rPr>
                <a:t>; steering </a:t>
              </a:r>
              <a:r>
                <a:rPr lang="en-US" altLang="ko-KR" sz="1400" dirty="0" smtClean="0">
                  <a:latin typeface="Calibri" pitchFamily="34" charset="0"/>
                  <a:cs typeface="Calibri" pitchFamily="34" charset="0"/>
                </a:rPr>
                <a:t>petrol</a:t>
              </a:r>
            </a:p>
          </p:txBody>
        </p:sp>
        <p:sp>
          <p:nvSpPr>
            <p:cNvPr id="22" name="직사각형 21"/>
            <p:cNvSpPr/>
            <p:nvPr/>
          </p:nvSpPr>
          <p:spPr>
            <a:xfrm>
              <a:off x="1353140" y="1537628"/>
              <a:ext cx="3506892" cy="523220"/>
            </a:xfrm>
            <a:prstGeom prst="rect">
              <a:avLst/>
            </a:prstGeom>
          </p:spPr>
          <p:txBody>
            <a:bodyPr wrap="square" lIns="0" rIns="0">
              <a:spAutoFit/>
            </a:bodyPr>
            <a:lstStyle/>
            <a:p>
              <a:r>
                <a:rPr lang="en-US" altLang="ko-KR" sz="1400" dirty="0" smtClean="0">
                  <a:latin typeface="Calibri" pitchFamily="34" charset="0"/>
                  <a:cs typeface="Calibri" pitchFamily="34" charset="0"/>
                </a:rPr>
                <a:t>modem </a:t>
              </a:r>
              <a:r>
                <a:rPr lang="en-US" altLang="ko-KR" sz="1400" dirty="0">
                  <a:latin typeface="Calibri" pitchFamily="34" charset="0"/>
                  <a:cs typeface="Calibri" pitchFamily="34" charset="0"/>
                </a:rPr>
                <a:t>the steering </a:t>
              </a:r>
              <a:r>
                <a:rPr lang="en-US" altLang="ko-KR" sz="1400" dirty="0" err="1">
                  <a:latin typeface="Calibri" pitchFamily="34" charset="0"/>
                  <a:cs typeface="Calibri" pitchFamily="34" charset="0"/>
                </a:rPr>
                <a:t>linux</a:t>
              </a:r>
              <a:r>
                <a:rPr lang="en-US" altLang="ko-KR" sz="1400" dirty="0">
                  <a:latin typeface="Calibri" pitchFamily="34" charset="0"/>
                  <a:cs typeface="Calibri" pitchFamily="34" charset="0"/>
                </a:rPr>
                <a:t>. modem, </a:t>
              </a:r>
              <a:endParaRPr lang="en-US" altLang="ko-KR" sz="1400" dirty="0" smtClean="0">
                <a:latin typeface="Calibri" pitchFamily="34" charset="0"/>
                <a:cs typeface="Calibri" pitchFamily="34" charset="0"/>
              </a:endParaRPr>
            </a:p>
            <a:p>
              <a:r>
                <a:rPr lang="en-US" altLang="ko-KR" sz="1400" dirty="0" err="1" smtClean="0">
                  <a:latin typeface="Calibri" pitchFamily="34" charset="0"/>
                  <a:cs typeface="Calibri" pitchFamily="34" charset="0"/>
                </a:rPr>
                <a:t>linux</a:t>
              </a:r>
              <a:r>
                <a:rPr lang="en-US" altLang="ko-KR" sz="1400" dirty="0" smtClean="0">
                  <a:latin typeface="Calibri" pitchFamily="34" charset="0"/>
                  <a:cs typeface="Calibri" pitchFamily="34" charset="0"/>
                </a:rPr>
                <a:t> </a:t>
              </a:r>
              <a:r>
                <a:rPr lang="en-US" altLang="ko-KR" sz="1400" dirty="0">
                  <a:latin typeface="Calibri" pitchFamily="34" charset="0"/>
                  <a:cs typeface="Calibri" pitchFamily="34" charset="0"/>
                </a:rPr>
                <a:t>the modem. steering the modem. </a:t>
              </a:r>
              <a:r>
                <a:rPr lang="en-US" altLang="ko-KR" sz="1400" dirty="0" err="1" smtClean="0">
                  <a:latin typeface="Calibri" pitchFamily="34" charset="0"/>
                  <a:cs typeface="Calibri" pitchFamily="34" charset="0"/>
                </a:rPr>
                <a:t>linux</a:t>
              </a:r>
              <a:endParaRPr lang="en-US" altLang="ko-KR" sz="1400" dirty="0" smtClean="0">
                <a:latin typeface="Calibri" pitchFamily="34" charset="0"/>
                <a:cs typeface="Calibri" pitchFamily="34" charset="0"/>
              </a:endParaRPr>
            </a:p>
          </p:txBody>
        </p:sp>
      </p:grpSp>
    </p:spTree>
    <p:extLst>
      <p:ext uri="{BB962C8B-B14F-4D97-AF65-F5344CB8AC3E}">
        <p14:creationId xmlns:p14="http://schemas.microsoft.com/office/powerpoint/2010/main" val="13154619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LSA: Terminologies on Matrix Theory</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endParaRPr lang="en-US" altLang="ko-KR" dirty="0" smtClean="0"/>
              </a:p>
              <a:p>
                <a:r>
                  <a:rPr lang="en-US" altLang="ko-KR" dirty="0" smtClean="0"/>
                  <a:t>Eigenvector ( </a:t>
                </a:r>
                <a14:m>
                  <m:oMath xmlns:m="http://schemas.openxmlformats.org/officeDocument/2006/math">
                    <m:acc>
                      <m:accPr>
                        <m:chr m:val="⃗"/>
                        <m:ctrlPr>
                          <a:rPr lang="en-US" altLang="ko-KR" i="1">
                            <a:latin typeface="Cambria Math"/>
                          </a:rPr>
                        </m:ctrlPr>
                      </m:accPr>
                      <m:e>
                        <m:r>
                          <a:rPr lang="en-US" altLang="ko-KR" i="1">
                            <a:latin typeface="Cambria Math"/>
                          </a:rPr>
                          <m:t>𝑣</m:t>
                        </m:r>
                      </m:e>
                    </m:acc>
                  </m:oMath>
                </a14:m>
                <a:r>
                  <a:rPr lang="en-US" altLang="ko-KR" dirty="0" smtClean="0"/>
                  <a:t> )</a:t>
                </a:r>
              </a:p>
              <a:p>
                <a:pPr lvl="1"/>
                <a:r>
                  <a:rPr lang="en-US" altLang="ko-KR" dirty="0"/>
                  <a:t>Nonzero vector that satisfies the </a:t>
                </a:r>
                <a:r>
                  <a:rPr lang="en-US" altLang="ko-KR" dirty="0" smtClean="0"/>
                  <a:t>equation </a:t>
                </a:r>
                <a14:m>
                  <m:oMath xmlns:m="http://schemas.openxmlformats.org/officeDocument/2006/math">
                    <m:r>
                      <a:rPr lang="en-US" altLang="ko-KR" b="0" i="1" smtClean="0">
                        <a:latin typeface="Cambria Math"/>
                      </a:rPr>
                      <m:t>𝐴</m:t>
                    </m:r>
                    <m:acc>
                      <m:accPr>
                        <m:chr m:val="⃗"/>
                        <m:ctrlPr>
                          <a:rPr lang="en-US" altLang="ko-KR" b="0" i="1" smtClean="0">
                            <a:latin typeface="Cambria Math"/>
                          </a:rPr>
                        </m:ctrlPr>
                      </m:accPr>
                      <m:e>
                        <m:r>
                          <a:rPr lang="en-US" altLang="ko-KR" b="0" i="1" smtClean="0">
                            <a:latin typeface="Cambria Math"/>
                          </a:rPr>
                          <m:t>𝑣</m:t>
                        </m:r>
                      </m:e>
                    </m:acc>
                    <m:r>
                      <a:rPr lang="en-US" altLang="ko-KR" b="0" i="1" smtClean="0">
                        <a:latin typeface="Cambria Math"/>
                      </a:rPr>
                      <m:t>=</m:t>
                    </m:r>
                    <m:r>
                      <a:rPr lang="el-GR" altLang="ko-KR" i="1">
                        <a:latin typeface="Cambria Math"/>
                      </a:rPr>
                      <m:t>𝜆</m:t>
                    </m:r>
                    <m:acc>
                      <m:accPr>
                        <m:chr m:val="⃗"/>
                        <m:ctrlPr>
                          <a:rPr lang="en-US" altLang="ko-KR" i="1">
                            <a:latin typeface="Cambria Math"/>
                          </a:rPr>
                        </m:ctrlPr>
                      </m:accPr>
                      <m:e>
                        <m:r>
                          <a:rPr lang="en-US" altLang="ko-KR" i="1">
                            <a:latin typeface="Cambria Math"/>
                          </a:rPr>
                          <m:t>𝑣</m:t>
                        </m:r>
                      </m:e>
                    </m:acc>
                  </m:oMath>
                </a14:m>
                <a:endParaRPr lang="en-US" altLang="ko-KR" dirty="0" smtClean="0"/>
              </a:p>
              <a:p>
                <a:pPr lvl="1"/>
                <a:r>
                  <a:rPr lang="en-US" altLang="ko-KR" dirty="0" smtClean="0"/>
                  <a:t>A is a square matrix</a:t>
                </a:r>
                <a:endParaRPr lang="en-US" altLang="ko-KR" dirty="0"/>
              </a:p>
              <a:p>
                <a:pPr lvl="1"/>
                <a:endParaRPr lang="en-US" altLang="ko-KR" dirty="0"/>
              </a:p>
              <a:p>
                <a:r>
                  <a:rPr lang="en-US" altLang="ko-KR" dirty="0" smtClean="0"/>
                  <a:t>Eigenvalue ( </a:t>
                </a:r>
                <a14:m>
                  <m:oMath xmlns:m="http://schemas.openxmlformats.org/officeDocument/2006/math">
                    <m:r>
                      <a:rPr lang="el-GR" altLang="ko-KR" i="1">
                        <a:latin typeface="Cambria Math"/>
                      </a:rPr>
                      <m:t>𝜆</m:t>
                    </m:r>
                  </m:oMath>
                </a14:m>
                <a:r>
                  <a:rPr lang="en-US" altLang="ko-KR" dirty="0" smtClean="0"/>
                  <a:t> )</a:t>
                </a:r>
              </a:p>
              <a:p>
                <a:pPr lvl="1"/>
                <a:r>
                  <a:rPr lang="en-US" altLang="ko-KR" dirty="0" smtClean="0"/>
                  <a:t>A number associated with the eigenvector </a:t>
                </a:r>
                <a14:m>
                  <m:oMath xmlns:m="http://schemas.openxmlformats.org/officeDocument/2006/math">
                    <m:acc>
                      <m:accPr>
                        <m:chr m:val="⃗"/>
                        <m:ctrlPr>
                          <a:rPr lang="en-US" altLang="ko-KR" i="1">
                            <a:latin typeface="Cambria Math"/>
                          </a:rPr>
                        </m:ctrlPr>
                      </m:accPr>
                      <m:e>
                        <m:r>
                          <a:rPr lang="en-US" altLang="ko-KR" i="1">
                            <a:latin typeface="Cambria Math"/>
                          </a:rPr>
                          <m:t>𝑣</m:t>
                        </m:r>
                      </m:e>
                    </m:acc>
                  </m:oMath>
                </a14:m>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p:cNvSpPr/>
              <p:nvPr/>
            </p:nvSpPr>
            <p:spPr>
              <a:xfrm>
                <a:off x="3953340" y="1196752"/>
                <a:ext cx="12050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a:rPr>
                        <m:t>𝐴</m:t>
                      </m:r>
                      <m:acc>
                        <m:accPr>
                          <m:chr m:val="⃗"/>
                          <m:ctrlPr>
                            <a:rPr lang="en-US" altLang="ko-KR" sz="2000" i="1">
                              <a:latin typeface="Cambria Math"/>
                            </a:rPr>
                          </m:ctrlPr>
                        </m:accPr>
                        <m:e>
                          <m:r>
                            <a:rPr lang="en-US" altLang="ko-KR" sz="2000" i="1">
                              <a:latin typeface="Cambria Math"/>
                            </a:rPr>
                            <m:t>𝑣</m:t>
                          </m:r>
                        </m:e>
                      </m:acc>
                      <m:r>
                        <a:rPr lang="en-US" altLang="ko-KR" sz="2000" i="1">
                          <a:latin typeface="Cambria Math"/>
                        </a:rPr>
                        <m:t>=</m:t>
                      </m:r>
                      <m:r>
                        <a:rPr lang="el-GR" altLang="ko-KR" sz="2000" i="1">
                          <a:latin typeface="Cambria Math"/>
                        </a:rPr>
                        <m:t>𝜆</m:t>
                      </m:r>
                      <m:acc>
                        <m:accPr>
                          <m:chr m:val="⃗"/>
                          <m:ctrlPr>
                            <a:rPr lang="en-US" altLang="ko-KR" sz="2000" i="1">
                              <a:latin typeface="Cambria Math"/>
                            </a:rPr>
                          </m:ctrlPr>
                        </m:accPr>
                        <m:e>
                          <m:r>
                            <a:rPr lang="en-US" altLang="ko-KR" sz="2000" i="1">
                              <a:latin typeface="Cambria Math"/>
                            </a:rPr>
                            <m:t>𝑣</m:t>
                          </m:r>
                        </m:e>
                      </m:acc>
                    </m:oMath>
                  </m:oMathPara>
                </a14:m>
                <a:endParaRPr lang="ko-KR" altLang="en-US" sz="2000" dirty="0"/>
              </a:p>
            </p:txBody>
          </p:sp>
        </mc:Choice>
        <mc:Fallback xmlns="">
          <p:sp>
            <p:nvSpPr>
              <p:cNvPr id="4" name="직사각형 3"/>
              <p:cNvSpPr>
                <a:spLocks noRot="1" noChangeAspect="1" noMove="1" noResize="1" noEditPoints="1" noAdjustHandles="1" noChangeArrowheads="1" noChangeShapeType="1" noTextEdit="1"/>
              </p:cNvSpPr>
              <p:nvPr/>
            </p:nvSpPr>
            <p:spPr>
              <a:xfrm>
                <a:off x="3953340" y="1196752"/>
                <a:ext cx="1205010" cy="400110"/>
              </a:xfrm>
              <a:prstGeom prst="rect">
                <a:avLst/>
              </a:prstGeom>
              <a:blipFill rotWithShape="1">
                <a:blip r:embed="rId4"/>
                <a:stretch>
                  <a:fillRect t="-15152" r="-22335"/>
                </a:stretch>
              </a:blipFill>
            </p:spPr>
            <p:txBody>
              <a:bodyPr/>
              <a:lstStyle/>
              <a:p>
                <a:r>
                  <a:rPr lang="ko-KR" altLang="en-US">
                    <a:noFill/>
                  </a:rPr>
                  <a:t> </a:t>
                </a:r>
              </a:p>
            </p:txBody>
          </p:sp>
        </mc:Fallback>
      </mc:AlternateContent>
      <p:sp>
        <p:nvSpPr>
          <p:cNvPr id="8" name="오른쪽 화살표 7"/>
          <p:cNvSpPr/>
          <p:nvPr/>
        </p:nvSpPr>
        <p:spPr>
          <a:xfrm>
            <a:off x="4522623" y="5800599"/>
            <a:ext cx="273465" cy="1321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035704" y="5469494"/>
            <a:ext cx="2256578" cy="338554"/>
          </a:xfrm>
          <a:prstGeom prst="rect">
            <a:avLst/>
          </a:prstGeom>
        </p:spPr>
        <p:txBody>
          <a:bodyPr wrap="square">
            <a:spAutoFit/>
          </a:bodyPr>
          <a:lstStyle/>
          <a:p>
            <a:r>
              <a:rPr lang="en-US" altLang="ko-KR" sz="1600" b="1" dirty="0" smtClean="0">
                <a:latin typeface="Calibri" pitchFamily="34" charset="0"/>
                <a:cs typeface="Calibri" pitchFamily="34" charset="0"/>
              </a:rPr>
              <a:t>Calculated eigenvalues </a:t>
            </a:r>
            <a:endParaRPr lang="ko-KR" altLang="en-US" sz="1600" b="1" dirty="0">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3" name="직사각형 12"/>
              <p:cNvSpPr/>
              <p:nvPr/>
            </p:nvSpPr>
            <p:spPr>
              <a:xfrm>
                <a:off x="1926366" y="4537501"/>
                <a:ext cx="4955908" cy="499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400" i="1" smtClean="0">
                          <a:latin typeface="Cambria Math"/>
                        </a:rPr>
                        <m:t>𝐴</m:t>
                      </m:r>
                      <m:acc>
                        <m:accPr>
                          <m:chr m:val="⃗"/>
                          <m:ctrlPr>
                            <a:rPr lang="en-US" altLang="ko-KR" sz="1400" i="1">
                              <a:latin typeface="Cambria Math"/>
                            </a:rPr>
                          </m:ctrlPr>
                        </m:accPr>
                        <m:e>
                          <m:r>
                            <a:rPr lang="en-US" altLang="ko-KR" sz="1400" i="1">
                              <a:latin typeface="Cambria Math"/>
                            </a:rPr>
                            <m:t>𝑣</m:t>
                          </m:r>
                        </m:e>
                      </m:acc>
                      <m:r>
                        <a:rPr lang="en-US" altLang="ko-KR" sz="1400" i="1">
                          <a:latin typeface="Cambria Math"/>
                        </a:rPr>
                        <m:t>=</m:t>
                      </m:r>
                      <m:r>
                        <a:rPr lang="el-GR" altLang="ko-KR" sz="1400" i="1">
                          <a:latin typeface="Cambria Math"/>
                        </a:rPr>
                        <m:t>𝜆</m:t>
                      </m:r>
                      <m:acc>
                        <m:accPr>
                          <m:chr m:val="⃗"/>
                          <m:ctrlPr>
                            <a:rPr lang="en-US" altLang="ko-KR" sz="1400" i="1">
                              <a:latin typeface="Cambria Math"/>
                            </a:rPr>
                          </m:ctrlPr>
                        </m:accPr>
                        <m:e>
                          <m:r>
                            <a:rPr lang="en-US" altLang="ko-KR" sz="1400" i="1">
                              <a:latin typeface="Cambria Math"/>
                            </a:rPr>
                            <m:t>𝑣</m:t>
                          </m:r>
                        </m:e>
                      </m:acc>
                      <m:r>
                        <a:rPr lang="en-US" altLang="ko-KR" sz="1400" b="0" i="1" smtClean="0">
                          <a:latin typeface="Cambria Math"/>
                        </a:rPr>
                        <m:t>= </m:t>
                      </m:r>
                      <m:d>
                        <m:dPr>
                          <m:begChr m:val="["/>
                          <m:endChr m:val="]"/>
                          <m:ctrlPr>
                            <a:rPr lang="en-US" altLang="ko-KR" sz="1400" b="0" i="1" smtClean="0">
                              <a:latin typeface="Cambria Math"/>
                            </a:rPr>
                          </m:ctrlPr>
                        </m:dPr>
                        <m:e>
                          <m:m>
                            <m:mPr>
                              <m:mcs>
                                <m:mc>
                                  <m:mcPr>
                                    <m:count m:val="2"/>
                                    <m:mcJc m:val="center"/>
                                  </m:mcPr>
                                </m:mc>
                              </m:mcs>
                              <m:ctrlPr>
                                <a:rPr lang="en-US" altLang="ko-KR" sz="1400" b="0" i="1" smtClean="0">
                                  <a:latin typeface="Cambria Math"/>
                                </a:rPr>
                              </m:ctrlPr>
                            </m:mPr>
                            <m:mr>
                              <m:e>
                                <m:r>
                                  <m:rPr>
                                    <m:brk m:alnAt="7"/>
                                  </m:rPr>
                                  <a:rPr lang="en-US" altLang="ko-KR" sz="1400" b="0" i="1" smtClean="0">
                                    <a:latin typeface="Cambria Math"/>
                                  </a:rPr>
                                  <m:t>1</m:t>
                                </m:r>
                                <m:r>
                                  <a:rPr lang="en-US" altLang="ko-KR" sz="1400" b="0" i="1" smtClean="0">
                                    <a:latin typeface="Cambria Math"/>
                                  </a:rPr>
                                  <m:t>1</m:t>
                                </m:r>
                              </m:e>
                              <m:e>
                                <m:r>
                                  <a:rPr lang="en-US" altLang="ko-KR" sz="1400" b="0" i="1" smtClean="0">
                                    <a:latin typeface="Cambria Math"/>
                                  </a:rPr>
                                  <m:t>1</m:t>
                                </m:r>
                              </m:e>
                            </m:mr>
                            <m:mr>
                              <m:e>
                                <m:r>
                                  <a:rPr lang="en-US" altLang="ko-KR" sz="1400" b="0" i="1" smtClean="0">
                                    <a:latin typeface="Cambria Math"/>
                                  </a:rPr>
                                  <m:t>1</m:t>
                                </m:r>
                              </m:e>
                              <m:e>
                                <m:r>
                                  <a:rPr lang="en-US" altLang="ko-KR" sz="1400" b="0" i="1" smtClean="0">
                                    <a:latin typeface="Cambria Math"/>
                                  </a:rPr>
                                  <m:t>11</m:t>
                                </m:r>
                              </m:e>
                            </m:mr>
                          </m:m>
                        </m:e>
                      </m:d>
                      <m:d>
                        <m:dPr>
                          <m:begChr m:val="["/>
                          <m:endChr m:val="]"/>
                          <m:ctrlPr>
                            <a:rPr lang="en-US" altLang="ko-KR" sz="1400" b="0" i="1" smtClean="0">
                              <a:latin typeface="Cambria Math"/>
                            </a:rPr>
                          </m:ctrlPr>
                        </m:dPr>
                        <m:e>
                          <m:m>
                            <m:mPr>
                              <m:mcs>
                                <m:mc>
                                  <m:mcPr>
                                    <m:count m:val="1"/>
                                    <m:mcJc m:val="center"/>
                                  </m:mcPr>
                                </m:mc>
                              </m:mcs>
                              <m:ctrlPr>
                                <a:rPr lang="en-US" altLang="ko-KR" sz="1400" b="0" i="1" smtClean="0">
                                  <a:latin typeface="Cambria Math"/>
                                </a:rPr>
                              </m:ctrlPr>
                            </m:mPr>
                            <m:mr>
                              <m:e>
                                <m:sSub>
                                  <m:sSubPr>
                                    <m:ctrlPr>
                                      <a:rPr lang="en-US" altLang="ko-KR" sz="1400" b="0" i="1" smtClean="0">
                                        <a:latin typeface="Cambria Math"/>
                                      </a:rPr>
                                    </m:ctrlPr>
                                  </m:sSubPr>
                                  <m:e>
                                    <m:r>
                                      <a:rPr lang="en-US" altLang="ko-KR" sz="1400" b="0" i="1" smtClean="0">
                                        <a:latin typeface="Cambria Math"/>
                                      </a:rPr>
                                      <m:t>𝑥</m:t>
                                    </m:r>
                                  </m:e>
                                  <m:sub>
                                    <m:r>
                                      <a:rPr lang="en-US" altLang="ko-KR" sz="1400" b="0" i="1" smtClean="0">
                                        <a:latin typeface="Cambria Math"/>
                                      </a:rPr>
                                      <m:t>1</m:t>
                                    </m:r>
                                  </m:sub>
                                </m:sSub>
                              </m:e>
                            </m:mr>
                            <m:mr>
                              <m:e>
                                <m:sSub>
                                  <m:sSubPr>
                                    <m:ctrlPr>
                                      <a:rPr lang="en-US" altLang="ko-KR" sz="1400" b="0" i="1" smtClean="0">
                                        <a:latin typeface="Cambria Math"/>
                                      </a:rPr>
                                    </m:ctrlPr>
                                  </m:sSubPr>
                                  <m:e>
                                    <m:r>
                                      <a:rPr lang="en-US" altLang="ko-KR" sz="1400" b="0" i="1" smtClean="0">
                                        <a:latin typeface="Cambria Math"/>
                                      </a:rPr>
                                      <m:t>𝑥</m:t>
                                    </m:r>
                                  </m:e>
                                  <m:sub>
                                    <m:r>
                                      <a:rPr lang="en-US" altLang="ko-KR" sz="1400" b="0" i="1" smtClean="0">
                                        <a:latin typeface="Cambria Math"/>
                                      </a:rPr>
                                      <m:t>2</m:t>
                                    </m:r>
                                  </m:sub>
                                </m:sSub>
                              </m:e>
                            </m:mr>
                          </m:m>
                        </m:e>
                      </m:d>
                      <m:r>
                        <a:rPr lang="en-US" altLang="ko-KR" sz="1400" b="0" i="1" smtClean="0">
                          <a:latin typeface="Cambria Math"/>
                        </a:rPr>
                        <m:t>=</m:t>
                      </m:r>
                      <m:r>
                        <a:rPr lang="el-GR" altLang="ko-KR" sz="1400" i="1">
                          <a:latin typeface="Cambria Math"/>
                        </a:rPr>
                        <m:t>𝜆</m:t>
                      </m:r>
                      <m:d>
                        <m:dPr>
                          <m:begChr m:val="["/>
                          <m:endChr m:val="]"/>
                          <m:ctrlPr>
                            <a:rPr lang="en-US" altLang="ko-KR" sz="1400" i="1">
                              <a:latin typeface="Cambria Math"/>
                            </a:rPr>
                          </m:ctrlPr>
                        </m:dPr>
                        <m:e>
                          <m:m>
                            <m:mPr>
                              <m:mcs>
                                <m:mc>
                                  <m:mcPr>
                                    <m:count m:val="1"/>
                                    <m:mcJc m:val="center"/>
                                  </m:mcPr>
                                </m:mc>
                              </m:mcs>
                              <m:ctrlPr>
                                <a:rPr lang="en-US" altLang="ko-KR" sz="1400" i="1">
                                  <a:latin typeface="Cambria Math"/>
                                </a:rPr>
                              </m:ctrlPr>
                            </m:mPr>
                            <m:mr>
                              <m:e>
                                <m:sSub>
                                  <m:sSubPr>
                                    <m:ctrlPr>
                                      <a:rPr lang="en-US" altLang="ko-KR" sz="1400" i="1">
                                        <a:latin typeface="Cambria Math"/>
                                      </a:rPr>
                                    </m:ctrlPr>
                                  </m:sSubPr>
                                  <m:e>
                                    <m:r>
                                      <a:rPr lang="en-US" altLang="ko-KR" sz="1400" i="1">
                                        <a:latin typeface="Cambria Math"/>
                                      </a:rPr>
                                      <m:t>𝑥</m:t>
                                    </m:r>
                                  </m:e>
                                  <m:sub>
                                    <m:r>
                                      <a:rPr lang="en-US" altLang="ko-KR" sz="1400" i="1">
                                        <a:latin typeface="Cambria Math"/>
                                      </a:rPr>
                                      <m:t>1</m:t>
                                    </m:r>
                                  </m:sub>
                                </m:sSub>
                              </m:e>
                            </m:mr>
                            <m:mr>
                              <m:e>
                                <m:sSub>
                                  <m:sSubPr>
                                    <m:ctrlPr>
                                      <a:rPr lang="en-US" altLang="ko-KR" sz="1400" i="1">
                                        <a:latin typeface="Cambria Math"/>
                                      </a:rPr>
                                    </m:ctrlPr>
                                  </m:sSubPr>
                                  <m:e>
                                    <m:r>
                                      <a:rPr lang="en-US" altLang="ko-KR" sz="1400" i="1">
                                        <a:latin typeface="Cambria Math"/>
                                      </a:rPr>
                                      <m:t>𝑥</m:t>
                                    </m:r>
                                  </m:e>
                                  <m:sub>
                                    <m:r>
                                      <a:rPr lang="en-US" altLang="ko-KR" sz="1400" i="1">
                                        <a:latin typeface="Cambria Math"/>
                                      </a:rPr>
                                      <m:t>2</m:t>
                                    </m:r>
                                  </m:sub>
                                </m:sSub>
                              </m:e>
                            </m:mr>
                          </m:m>
                        </m:e>
                      </m:d>
                      <m:r>
                        <a:rPr lang="en-US" altLang="ko-KR" sz="1400" b="0" i="1" smtClean="0">
                          <a:latin typeface="Cambria Math"/>
                        </a:rPr>
                        <m:t>       </m:t>
                      </m:r>
                      <m:r>
                        <a:rPr lang="en-US" altLang="ko-KR" sz="1400" i="1" smtClean="0">
                          <a:latin typeface="Cambria Math"/>
                          <a:ea typeface="Cambria Math"/>
                        </a:rPr>
                        <m:t>≡</m:t>
                      </m:r>
                      <m:r>
                        <a:rPr lang="en-US" altLang="ko-KR" sz="1400" b="0" i="1" smtClean="0">
                          <a:latin typeface="Cambria Math"/>
                          <a:ea typeface="Cambria Math"/>
                        </a:rPr>
                        <m:t>       </m:t>
                      </m:r>
                      <m:m>
                        <m:mPr>
                          <m:mcs>
                            <m:mc>
                              <m:mcPr>
                                <m:count m:val="1"/>
                                <m:mcJc m:val="center"/>
                              </m:mcPr>
                            </m:mc>
                          </m:mcs>
                          <m:ctrlPr>
                            <a:rPr lang="en-US" altLang="ko-KR" sz="1400" i="1" smtClean="0">
                              <a:latin typeface="Cambria Math"/>
                              <a:ea typeface="Cambria Math"/>
                            </a:rPr>
                          </m:ctrlPr>
                        </m:mPr>
                        <m:mr>
                          <m:e>
                            <m:r>
                              <m:rPr>
                                <m:brk m:alnAt="7"/>
                              </m:rPr>
                              <a:rPr lang="en-US" altLang="ko-KR" sz="1400" b="0" i="1" smtClean="0">
                                <a:latin typeface="Cambria Math"/>
                                <a:ea typeface="Cambria Math"/>
                              </a:rPr>
                              <m:t>1</m:t>
                            </m:r>
                            <m:r>
                              <a:rPr lang="en-US" altLang="ko-KR" sz="1400" b="0" i="1" smtClean="0">
                                <a:latin typeface="Cambria Math"/>
                                <a:ea typeface="Cambria Math"/>
                              </a:rPr>
                              <m:t>1</m:t>
                            </m:r>
                            <m:sSub>
                              <m:sSubPr>
                                <m:ctrlPr>
                                  <a:rPr lang="en-US" altLang="ko-KR" sz="1400" b="0" i="1" smtClean="0">
                                    <a:latin typeface="Cambria Math"/>
                                    <a:ea typeface="Cambria Math"/>
                                  </a:rPr>
                                </m:ctrlPr>
                              </m:sSubPr>
                              <m:e>
                                <m:r>
                                  <a:rPr lang="en-US" altLang="ko-KR" sz="1400" b="0" i="1" smtClean="0">
                                    <a:latin typeface="Cambria Math"/>
                                    <a:ea typeface="Cambria Math"/>
                                  </a:rPr>
                                  <m:t>𝑥</m:t>
                                </m:r>
                              </m:e>
                              <m:sub>
                                <m:r>
                                  <a:rPr lang="en-US" altLang="ko-KR" sz="1400" b="0" i="1" smtClean="0">
                                    <a:latin typeface="Cambria Math"/>
                                    <a:ea typeface="Cambria Math"/>
                                  </a:rPr>
                                  <m:t>1</m:t>
                                </m:r>
                              </m:sub>
                            </m:sSub>
                            <m:r>
                              <m:rPr>
                                <m:brk m:alnAt="7"/>
                              </m:rPr>
                              <a:rPr lang="en-US" altLang="ko-KR" sz="1400" b="0" i="1" smtClean="0">
                                <a:latin typeface="Cambria Math"/>
                                <a:ea typeface="Cambria Math"/>
                              </a:rPr>
                              <m:t>+</m:t>
                            </m:r>
                            <m:sSub>
                              <m:sSubPr>
                                <m:ctrlPr>
                                  <a:rPr lang="en-US" altLang="ko-KR" sz="1400" b="0" i="1" smtClean="0">
                                    <a:latin typeface="Cambria Math"/>
                                    <a:ea typeface="Cambria Math"/>
                                  </a:rPr>
                                </m:ctrlPr>
                              </m:sSubPr>
                              <m:e>
                                <m:r>
                                  <a:rPr lang="en-US" altLang="ko-KR" sz="1400" b="0" i="1" smtClean="0">
                                    <a:latin typeface="Cambria Math"/>
                                    <a:ea typeface="Cambria Math"/>
                                  </a:rPr>
                                  <m:t>𝑥</m:t>
                                </m:r>
                              </m:e>
                              <m:sub>
                                <m:r>
                                  <a:rPr lang="en-US" altLang="ko-KR" sz="1400" b="0" i="1" smtClean="0">
                                    <a:latin typeface="Cambria Math"/>
                                    <a:ea typeface="Cambria Math"/>
                                  </a:rPr>
                                  <m:t>2</m:t>
                                </m:r>
                              </m:sub>
                            </m:sSub>
                            <m:r>
                              <m:rPr>
                                <m:brk m:alnAt="7"/>
                              </m:rPr>
                              <a:rPr lang="en-US" altLang="ko-KR" sz="1400" b="0" i="1" smtClean="0">
                                <a:latin typeface="Cambria Math"/>
                                <a:ea typeface="Cambria Math"/>
                              </a:rPr>
                              <m:t>=</m:t>
                            </m:r>
                            <m:r>
                              <a:rPr lang="el-GR" altLang="ko-KR" sz="1400" i="1">
                                <a:latin typeface="Cambria Math"/>
                              </a:rPr>
                              <m:t>𝜆</m:t>
                            </m:r>
                            <m:sSub>
                              <m:sSubPr>
                                <m:ctrlPr>
                                  <a:rPr lang="el-GR" altLang="ko-KR" sz="1400" i="1" smtClean="0">
                                    <a:latin typeface="Cambria Math"/>
                                  </a:rPr>
                                </m:ctrlPr>
                              </m:sSubPr>
                              <m:e>
                                <m:r>
                                  <a:rPr lang="en-US" altLang="ko-KR" sz="1400" b="0" i="1" smtClean="0">
                                    <a:latin typeface="Cambria Math"/>
                                  </a:rPr>
                                  <m:t>𝑥</m:t>
                                </m:r>
                              </m:e>
                              <m:sub>
                                <m:r>
                                  <a:rPr lang="en-US" altLang="ko-KR" sz="1400" b="0" i="1" smtClean="0">
                                    <a:latin typeface="Cambria Math"/>
                                  </a:rPr>
                                  <m:t>1</m:t>
                                </m:r>
                              </m:sub>
                            </m:sSub>
                          </m:e>
                        </m:mr>
                        <m:mr>
                          <m:e>
                            <m:sSub>
                              <m:sSubPr>
                                <m:ctrlPr>
                                  <a:rPr lang="en-US" altLang="ko-KR" sz="1400" i="1" smtClean="0">
                                    <a:latin typeface="Cambria Math"/>
                                    <a:ea typeface="Cambria Math"/>
                                  </a:rPr>
                                </m:ctrlPr>
                              </m:sSubPr>
                              <m:e>
                                <m:r>
                                  <a:rPr lang="en-US" altLang="ko-KR" sz="1400" b="0" i="1" smtClean="0">
                                    <a:latin typeface="Cambria Math"/>
                                    <a:ea typeface="Cambria Math"/>
                                  </a:rPr>
                                  <m:t>𝑥</m:t>
                                </m:r>
                              </m:e>
                              <m:sub>
                                <m:r>
                                  <a:rPr lang="en-US" altLang="ko-KR" sz="1400" b="0" i="1" smtClean="0">
                                    <a:latin typeface="Cambria Math"/>
                                    <a:ea typeface="Cambria Math"/>
                                  </a:rPr>
                                  <m:t>1</m:t>
                                </m:r>
                              </m:sub>
                            </m:sSub>
                            <m:r>
                              <a:rPr lang="en-US" altLang="ko-KR" sz="1400" b="0" i="1" smtClean="0">
                                <a:latin typeface="Cambria Math"/>
                                <a:ea typeface="Cambria Math"/>
                              </a:rPr>
                              <m:t>+11</m:t>
                            </m:r>
                            <m:sSub>
                              <m:sSubPr>
                                <m:ctrlPr>
                                  <a:rPr lang="en-US" altLang="ko-KR" sz="1400" b="0" i="1" smtClean="0">
                                    <a:latin typeface="Cambria Math"/>
                                    <a:ea typeface="Cambria Math"/>
                                  </a:rPr>
                                </m:ctrlPr>
                              </m:sSubPr>
                              <m:e>
                                <m:r>
                                  <a:rPr lang="en-US" altLang="ko-KR" sz="1400" b="0" i="1" smtClean="0">
                                    <a:latin typeface="Cambria Math"/>
                                    <a:ea typeface="Cambria Math"/>
                                  </a:rPr>
                                  <m:t>𝑥</m:t>
                                </m:r>
                              </m:e>
                              <m:sub>
                                <m:r>
                                  <a:rPr lang="en-US" altLang="ko-KR" sz="1400" b="0" i="1" smtClean="0">
                                    <a:latin typeface="Cambria Math"/>
                                    <a:ea typeface="Cambria Math"/>
                                  </a:rPr>
                                  <m:t>2</m:t>
                                </m:r>
                              </m:sub>
                            </m:sSub>
                            <m:r>
                              <m:rPr>
                                <m:brk m:alnAt="7"/>
                              </m:rPr>
                              <a:rPr lang="en-US" altLang="ko-KR" sz="1400" i="1">
                                <a:latin typeface="Cambria Math"/>
                                <a:ea typeface="Cambria Math"/>
                              </a:rPr>
                              <m:t>=</m:t>
                            </m:r>
                            <m:r>
                              <a:rPr lang="el-GR" altLang="ko-KR" sz="1400" i="1">
                                <a:latin typeface="Cambria Math"/>
                              </a:rPr>
                              <m:t>𝜆</m:t>
                            </m:r>
                            <m:sSub>
                              <m:sSubPr>
                                <m:ctrlPr>
                                  <a:rPr lang="el-GR" altLang="ko-KR" sz="1400" i="1">
                                    <a:latin typeface="Cambria Math"/>
                                  </a:rPr>
                                </m:ctrlPr>
                              </m:sSubPr>
                              <m:e>
                                <m:r>
                                  <a:rPr lang="en-US" altLang="ko-KR" sz="1400" i="1">
                                    <a:latin typeface="Cambria Math"/>
                                  </a:rPr>
                                  <m:t>𝑥</m:t>
                                </m:r>
                              </m:e>
                              <m:sub>
                                <m:r>
                                  <a:rPr lang="en-US" altLang="ko-KR" sz="1400" b="0" i="1" smtClean="0">
                                    <a:latin typeface="Cambria Math"/>
                                  </a:rPr>
                                  <m:t>2</m:t>
                                </m:r>
                              </m:sub>
                            </m:sSub>
                          </m:e>
                        </m:mr>
                      </m:m>
                    </m:oMath>
                  </m:oMathPara>
                </a14:m>
                <a:endParaRPr lang="ko-KR" altLang="en-US" sz="1400" dirty="0"/>
              </a:p>
            </p:txBody>
          </p:sp>
        </mc:Choice>
        <mc:Fallback xmlns="">
          <p:sp>
            <p:nvSpPr>
              <p:cNvPr id="13" name="직사각형 12"/>
              <p:cNvSpPr>
                <a:spLocks noRot="1" noChangeAspect="1" noMove="1" noResize="1" noEditPoints="1" noAdjustHandles="1" noChangeArrowheads="1" noChangeShapeType="1" noTextEdit="1"/>
              </p:cNvSpPr>
              <p:nvPr/>
            </p:nvSpPr>
            <p:spPr>
              <a:xfrm>
                <a:off x="1926366" y="4537501"/>
                <a:ext cx="4955908" cy="499945"/>
              </a:xfrm>
              <a:prstGeom prst="rect">
                <a:avLst/>
              </a:prstGeom>
              <a:blipFill rotWithShape="1">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직사각형 13"/>
              <p:cNvSpPr/>
              <p:nvPr/>
            </p:nvSpPr>
            <p:spPr>
              <a:xfrm>
                <a:off x="2022065" y="5638863"/>
                <a:ext cx="2189895" cy="508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400" i="1" smtClean="0">
                              <a:latin typeface="Cambria Math"/>
                              <a:ea typeface="Cambria Math"/>
                            </a:rPr>
                          </m:ctrlPr>
                        </m:dPr>
                        <m:e>
                          <m:m>
                            <m:mPr>
                              <m:mcs>
                                <m:mc>
                                  <m:mcPr>
                                    <m:count m:val="2"/>
                                    <m:mcJc m:val="center"/>
                                  </m:mcPr>
                                </m:mc>
                              </m:mcs>
                              <m:ctrlPr>
                                <a:rPr lang="en-US" altLang="ko-KR" sz="1400" i="1" smtClean="0">
                                  <a:latin typeface="Cambria Math"/>
                                  <a:ea typeface="Cambria Math"/>
                                </a:rPr>
                              </m:ctrlPr>
                            </m:mPr>
                            <m:mr>
                              <m:e>
                                <m:r>
                                  <m:rPr>
                                    <m:brk m:alnAt="7"/>
                                  </m:rPr>
                                  <a:rPr lang="en-US" altLang="ko-KR" sz="1400" b="0" i="1" smtClean="0">
                                    <a:latin typeface="Cambria Math"/>
                                    <a:ea typeface="Cambria Math"/>
                                  </a:rPr>
                                  <m:t>(</m:t>
                                </m:r>
                                <m:r>
                                  <a:rPr lang="en-US" altLang="ko-KR" sz="1400" b="0" i="1" smtClean="0">
                                    <a:latin typeface="Cambria Math"/>
                                    <a:ea typeface="Cambria Math"/>
                                  </a:rPr>
                                  <m:t>11−</m:t>
                                </m:r>
                                <m:r>
                                  <a:rPr lang="el-GR" altLang="ko-KR" sz="1400" i="1">
                                    <a:latin typeface="Cambria Math"/>
                                  </a:rPr>
                                  <m:t>𝜆</m:t>
                                </m:r>
                                <m:r>
                                  <m:rPr>
                                    <m:brk m:alnAt="7"/>
                                  </m:rPr>
                                  <a:rPr lang="en-US" altLang="ko-KR" sz="1400" b="0" i="1" smtClean="0">
                                    <a:latin typeface="Cambria Math"/>
                                    <a:ea typeface="Cambria Math"/>
                                  </a:rPr>
                                  <m:t>)</m:t>
                                </m:r>
                              </m:e>
                              <m:e>
                                <m:r>
                                  <a:rPr lang="en-US" altLang="ko-KR" sz="1400" b="0" i="1" smtClean="0">
                                    <a:latin typeface="Cambria Math"/>
                                    <a:ea typeface="Cambria Math"/>
                                  </a:rPr>
                                  <m:t>1</m:t>
                                </m:r>
                              </m:e>
                            </m:mr>
                            <m:mr>
                              <m:e>
                                <m:r>
                                  <a:rPr lang="en-US" altLang="ko-KR" sz="1400" b="0" i="1" smtClean="0">
                                    <a:latin typeface="Cambria Math"/>
                                    <a:ea typeface="Cambria Math"/>
                                  </a:rPr>
                                  <m:t>1</m:t>
                                </m:r>
                              </m:e>
                              <m:e>
                                <m:r>
                                  <m:rPr>
                                    <m:brk m:alnAt="7"/>
                                  </m:rPr>
                                  <a:rPr lang="en-US" altLang="ko-KR" sz="1400" i="1">
                                    <a:latin typeface="Cambria Math"/>
                                    <a:ea typeface="Cambria Math"/>
                                  </a:rPr>
                                  <m:t>(</m:t>
                                </m:r>
                                <m:r>
                                  <a:rPr lang="en-US" altLang="ko-KR" sz="1400" i="1">
                                    <a:latin typeface="Cambria Math"/>
                                    <a:ea typeface="Cambria Math"/>
                                  </a:rPr>
                                  <m:t>11−</m:t>
                                </m:r>
                                <m:r>
                                  <a:rPr lang="el-GR" altLang="ko-KR" sz="1400" i="1">
                                    <a:latin typeface="Cambria Math"/>
                                  </a:rPr>
                                  <m:t>𝜆</m:t>
                                </m:r>
                                <m:r>
                                  <m:rPr>
                                    <m:brk m:alnAt="7"/>
                                  </m:rPr>
                                  <a:rPr lang="en-US" altLang="ko-KR" sz="1400" i="1">
                                    <a:latin typeface="Cambria Math"/>
                                    <a:ea typeface="Cambria Math"/>
                                  </a:rPr>
                                  <m:t>)</m:t>
                                </m:r>
                              </m:e>
                            </m:mr>
                          </m:m>
                        </m:e>
                      </m:d>
                      <m:r>
                        <a:rPr lang="en-US" altLang="ko-KR" sz="1400" b="0" i="1" smtClean="0">
                          <a:latin typeface="Cambria Math"/>
                          <a:ea typeface="Cambria Math"/>
                        </a:rPr>
                        <m:t>=0</m:t>
                      </m:r>
                    </m:oMath>
                  </m:oMathPara>
                </a14:m>
                <a:endParaRPr lang="ko-KR" altLang="en-US" sz="1400" dirty="0"/>
              </a:p>
            </p:txBody>
          </p:sp>
        </mc:Choice>
        <mc:Fallback xmlns="">
          <p:sp>
            <p:nvSpPr>
              <p:cNvPr id="14" name="직사각형 13"/>
              <p:cNvSpPr>
                <a:spLocks noRot="1" noChangeAspect="1" noMove="1" noResize="1" noEditPoints="1" noAdjustHandles="1" noChangeArrowheads="1" noChangeShapeType="1" noTextEdit="1"/>
              </p:cNvSpPr>
              <p:nvPr/>
            </p:nvSpPr>
            <p:spPr>
              <a:xfrm>
                <a:off x="2022065" y="5638863"/>
                <a:ext cx="2189895" cy="508537"/>
              </a:xfrm>
              <a:prstGeom prst="rect">
                <a:avLst/>
              </a:prstGeom>
              <a:blipFill rotWithShape="1">
                <a:blip r:embed="rId6"/>
                <a:stretch>
                  <a:fillRect b="-602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p:cNvSpPr/>
              <p:nvPr/>
            </p:nvSpPr>
            <p:spPr>
              <a:xfrm>
                <a:off x="5394433" y="5857527"/>
                <a:ext cx="137249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ko-KR" sz="1400" i="1" smtClean="0">
                          <a:latin typeface="Cambria Math"/>
                        </a:rPr>
                        <m:t>𝜆</m:t>
                      </m:r>
                      <m:r>
                        <a:rPr lang="en-US" altLang="ko-KR" sz="1400" b="0" i="1" smtClean="0">
                          <a:latin typeface="Cambria Math"/>
                        </a:rPr>
                        <m:t>=10,</m:t>
                      </m:r>
                      <m:r>
                        <a:rPr lang="el-GR" altLang="ko-KR" sz="1400" i="1">
                          <a:latin typeface="Cambria Math"/>
                        </a:rPr>
                        <m:t>𝜆</m:t>
                      </m:r>
                      <m:r>
                        <a:rPr lang="en-US" altLang="ko-KR" sz="1400" b="0" i="1" smtClean="0">
                          <a:latin typeface="Cambria Math"/>
                        </a:rPr>
                        <m:t>=12</m:t>
                      </m:r>
                    </m:oMath>
                  </m:oMathPara>
                </a14:m>
                <a:endParaRPr lang="ko-KR" altLang="en-US" sz="1400" dirty="0"/>
              </a:p>
            </p:txBody>
          </p:sp>
        </mc:Choice>
        <mc:Fallback xmlns="">
          <p:sp>
            <p:nvSpPr>
              <p:cNvPr id="15" name="직사각형 14"/>
              <p:cNvSpPr>
                <a:spLocks noRot="1" noChangeAspect="1" noMove="1" noResize="1" noEditPoints="1" noAdjustHandles="1" noChangeArrowheads="1" noChangeShapeType="1" noTextEdit="1"/>
              </p:cNvSpPr>
              <p:nvPr/>
            </p:nvSpPr>
            <p:spPr>
              <a:xfrm>
                <a:off x="5394433" y="5857527"/>
                <a:ext cx="1372491" cy="307777"/>
              </a:xfrm>
              <a:prstGeom prst="rect">
                <a:avLst/>
              </a:prstGeom>
              <a:blipFill rotWithShape="1">
                <a:blip r:embed="rId7"/>
                <a:stretch>
                  <a:fillRect/>
                </a:stretch>
              </a:blipFill>
            </p:spPr>
            <p:txBody>
              <a:bodyPr/>
              <a:lstStyle/>
              <a:p>
                <a:r>
                  <a:rPr lang="ko-KR" altLang="en-US">
                    <a:noFill/>
                  </a:rPr>
                  <a:t> </a:t>
                </a:r>
              </a:p>
            </p:txBody>
          </p:sp>
        </mc:Fallback>
      </mc:AlternateContent>
      <p:sp>
        <p:nvSpPr>
          <p:cNvPr id="10" name="직사각형 9"/>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49234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79512" y="1052736"/>
                <a:ext cx="8784976" cy="5472608"/>
              </a:xfrm>
            </p:spPr>
            <p:txBody>
              <a:bodyPr>
                <a:normAutofit/>
              </a:bodyPr>
              <a:lstStyle/>
              <a:p>
                <a:r>
                  <a:rPr lang="en-US" altLang="ko-KR" sz="2000" dirty="0" smtClean="0"/>
                  <a:t>Likelihood</a:t>
                </a:r>
              </a:p>
              <a:p>
                <a:pPr lvl="1"/>
                <a:r>
                  <a:rPr lang="en-US" altLang="ko-KR" sz="1600" dirty="0"/>
                  <a:t>Given B, probability of the A?</a:t>
                </a:r>
              </a:p>
              <a:p>
                <a:pPr lvl="1"/>
                <a:r>
                  <a:rPr lang="en-US" altLang="ko-KR" sz="1600" dirty="0"/>
                  <a:t>P( A I B )</a:t>
                </a:r>
              </a:p>
              <a:p>
                <a:endParaRPr lang="en-US" altLang="ko-KR" sz="2000" dirty="0" smtClean="0"/>
              </a:p>
              <a:p>
                <a:endParaRPr lang="en-US" altLang="ko-KR" sz="2000" dirty="0" smtClean="0"/>
              </a:p>
              <a:p>
                <a:endParaRPr lang="en-US" altLang="ko-KR" sz="2000" dirty="0"/>
              </a:p>
              <a:p>
                <a:endParaRPr lang="en-US" altLang="ko-KR" sz="2000" dirty="0" smtClean="0"/>
              </a:p>
              <a:p>
                <a:endParaRPr lang="en-US" altLang="ko-KR" sz="200" dirty="0" smtClean="0"/>
              </a:p>
              <a:p>
                <a:r>
                  <a:rPr lang="en-US" altLang="ko-KR" sz="2000" dirty="0" smtClean="0"/>
                  <a:t>Maximum Likelihood</a:t>
                </a:r>
              </a:p>
              <a:p>
                <a:pPr lvl="1"/>
                <a:r>
                  <a:rPr lang="en-US" altLang="ko-KR" sz="1600" dirty="0" smtClean="0"/>
                  <a:t>Given B, which one gives the highest probability?</a:t>
                </a:r>
              </a:p>
              <a:p>
                <a:pPr lvl="1"/>
                <a14:m>
                  <m:oMath xmlns:m="http://schemas.openxmlformats.org/officeDocument/2006/math">
                    <m:m>
                      <m:mPr>
                        <m:mcs>
                          <m:mc>
                            <m:mcPr>
                              <m:count m:val="1"/>
                              <m:mcJc m:val="center"/>
                            </m:mcPr>
                          </m:mc>
                        </m:mcs>
                        <m:ctrlPr>
                          <a:rPr lang="en-US" altLang="ko-KR" sz="1600" i="1" smtClean="0">
                            <a:latin typeface="Cambria Math"/>
                          </a:rPr>
                        </m:ctrlPr>
                      </m:mPr>
                      <m:mr>
                        <m:e>
                          <m:r>
                            <m:rPr>
                              <m:brk m:alnAt="7"/>
                            </m:rPr>
                            <a:rPr lang="en-US" altLang="ko-KR" sz="1600" b="0" i="1" smtClean="0">
                              <a:latin typeface="Cambria Math"/>
                            </a:rPr>
                            <m:t>𝐴</m:t>
                          </m:r>
                          <m:r>
                            <a:rPr lang="en-US" altLang="ko-KR" sz="1600" b="0" i="1" smtClean="0">
                              <a:latin typeface="Cambria Math"/>
                            </a:rPr>
                            <m:t>𝑟𝑔𝑚𝑎𝑥</m:t>
                          </m:r>
                          <m:r>
                            <a:rPr lang="en-US" altLang="ko-KR" sz="1600" b="0" i="1" smtClean="0">
                              <a:latin typeface="Cambria Math"/>
                            </a:rPr>
                            <m:t> </m:t>
                          </m:r>
                          <m:r>
                            <a:rPr lang="en-US" altLang="ko-KR" sz="1600" b="0" i="1" smtClean="0">
                              <a:latin typeface="Cambria Math"/>
                            </a:rPr>
                            <m:t>𝑃</m:t>
                          </m:r>
                          <m:d>
                            <m:dPr>
                              <m:endChr m:val="|"/>
                              <m:ctrlPr>
                                <a:rPr lang="en-US" altLang="ko-KR" sz="1600" b="0" i="1" smtClean="0">
                                  <a:latin typeface="Cambria Math"/>
                                </a:rPr>
                              </m:ctrlPr>
                            </m:dPr>
                            <m:e>
                              <m:r>
                                <m:rPr>
                                  <m:brk m:alnAt="7"/>
                                </m:rPr>
                                <a:rPr lang="en-US" altLang="ko-KR" sz="1600" b="0" i="1" smtClean="0">
                                  <a:latin typeface="Cambria Math"/>
                                </a:rPr>
                                <m:t> </m:t>
                              </m:r>
                              <m:r>
                                <a:rPr lang="en-US" altLang="ko-KR" sz="1600" b="0" i="1" smtClean="0">
                                  <a:latin typeface="Cambria Math"/>
                                </a:rPr>
                                <m:t>𝐴</m:t>
                              </m:r>
                              <m:r>
                                <a:rPr lang="en-US" altLang="ko-KR" sz="1600" b="0" i="1" smtClean="0">
                                  <a:latin typeface="Cambria Math"/>
                                </a:rPr>
                                <m:t> </m:t>
                              </m:r>
                            </m:e>
                          </m:d>
                          <m:r>
                            <m:rPr>
                              <m:brk m:alnAt="7"/>
                            </m:rPr>
                            <a:rPr lang="en-US" altLang="ko-KR" sz="1600" b="0" i="1" smtClean="0">
                              <a:latin typeface="Cambria Math"/>
                            </a:rPr>
                            <m:t>𝐵</m:t>
                          </m:r>
                          <m:r>
                            <a:rPr lang="en-US" altLang="ko-KR" sz="1600" b="0" i="1" smtClean="0">
                              <a:latin typeface="Cambria Math"/>
                            </a:rPr>
                            <m:t> )</m:t>
                          </m:r>
                        </m:e>
                      </m:mr>
                      <m:mr>
                        <m:e>
                          <m:r>
                            <a:rPr lang="en-US" altLang="ko-KR" sz="1600" b="0" i="1" smtClean="0">
                              <a:latin typeface="Cambria Math"/>
                            </a:rPr>
                            <m:t>𝑎</m:t>
                          </m:r>
                          <m:r>
                            <a:rPr lang="en-US" altLang="ko-KR" sz="1600" b="0" i="1" smtClean="0">
                              <a:latin typeface="Cambria Math"/>
                            </a:rPr>
                            <m:t> ∈</m:t>
                          </m:r>
                          <m:r>
                            <a:rPr lang="en-US" altLang="ko-KR" sz="1600" b="0" i="1" smtClean="0">
                              <a:latin typeface="Cambria Math"/>
                            </a:rPr>
                            <m:t>𝐴</m:t>
                          </m:r>
                          <m:r>
                            <a:rPr lang="en-US" altLang="ko-KR" sz="1600" b="0" i="1" smtClean="0">
                              <a:latin typeface="Cambria Math"/>
                            </a:rPr>
                            <m:t>                </m:t>
                          </m:r>
                        </m:e>
                      </m:mr>
                    </m:m>
                  </m:oMath>
                </a14:m>
                <a:endParaRPr lang="en-US" altLang="ko-KR" sz="1600" dirty="0" smtClean="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79512" y="1052736"/>
                <a:ext cx="8784976" cy="5472608"/>
              </a:xfrm>
              <a:blipFill rotWithShape="1">
                <a:blip r:embed="rId3"/>
                <a:stretch>
                  <a:fillRect t="-557"/>
                </a:stretch>
              </a:blipFill>
            </p:spPr>
            <p:txBody>
              <a:bodyPr/>
              <a:lstStyle/>
              <a:p>
                <a:r>
                  <a:rPr lang="ko-KR" altLang="en-US">
                    <a:noFill/>
                  </a:rPr>
                  <a:t> </a:t>
                </a:r>
              </a:p>
            </p:txBody>
          </p:sp>
        </mc:Fallback>
      </mc:AlternateContent>
      <p:sp>
        <p:nvSpPr>
          <p:cNvPr id="62" name="모서리가 둥근 직사각형 61"/>
          <p:cNvSpPr/>
          <p:nvPr/>
        </p:nvSpPr>
        <p:spPr>
          <a:xfrm>
            <a:off x="4860032" y="1717948"/>
            <a:ext cx="4032448" cy="2143100"/>
          </a:xfrm>
          <a:prstGeom prst="roundRect">
            <a:avLst>
              <a:gd name="adj" fmla="val 4355"/>
            </a:avLst>
          </a:prstGeom>
          <a:solidFill>
            <a:schemeClr val="bg1"/>
          </a:solidFill>
          <a:ln w="6350">
            <a:solidFill>
              <a:schemeClr val="tx1">
                <a:lumMod val="65000"/>
                <a:lumOff val="35000"/>
              </a:schemeClr>
            </a:solidFill>
          </a:ln>
          <a:effectLst>
            <a:outerShdw blurRad="50800" dist="38100" dir="18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모서리가 둥근 직사각형 43"/>
          <p:cNvSpPr/>
          <p:nvPr/>
        </p:nvSpPr>
        <p:spPr>
          <a:xfrm>
            <a:off x="539552" y="2212164"/>
            <a:ext cx="4032448" cy="1648884"/>
          </a:xfrm>
          <a:prstGeom prst="roundRect">
            <a:avLst>
              <a:gd name="adj" fmla="val 5423"/>
            </a:avLst>
          </a:prstGeom>
          <a:solidFill>
            <a:schemeClr val="bg1"/>
          </a:solidFill>
          <a:ln w="6350">
            <a:solidFill>
              <a:schemeClr val="tx1">
                <a:lumMod val="65000"/>
                <a:lumOff val="35000"/>
              </a:schemeClr>
            </a:solidFill>
          </a:ln>
          <a:effectLst>
            <a:outerShdw blurRad="50800" dist="38100" dir="18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PLSA: Fundamental Theory </a:t>
            </a:r>
            <a:endParaRPr lang="ko-KR" altLang="en-US" dirty="0"/>
          </a:p>
        </p:txBody>
      </p:sp>
      <p:grpSp>
        <p:nvGrpSpPr>
          <p:cNvPr id="33" name="그룹 32"/>
          <p:cNvGrpSpPr/>
          <p:nvPr/>
        </p:nvGrpSpPr>
        <p:grpSpPr>
          <a:xfrm>
            <a:off x="5148064" y="2132414"/>
            <a:ext cx="3384376" cy="471630"/>
            <a:chOff x="5292080" y="1432594"/>
            <a:chExt cx="3384376" cy="471630"/>
          </a:xfrm>
        </p:grpSpPr>
        <p:pic>
          <p:nvPicPr>
            <p:cNvPr id="5" name="Picture 2" descr="C:\Users\Administrator\Desktop\7-dice-set-translucent-blue-500x500.jpg"/>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37672" t="33335" r="41784" b="45737"/>
            <a:stretch/>
          </p:blipFill>
          <p:spPr bwMode="auto">
            <a:xfrm>
              <a:off x="6012160" y="1432594"/>
              <a:ext cx="462976" cy="471630"/>
            </a:xfrm>
            <a:prstGeom prst="rect">
              <a:avLst/>
            </a:prstGeom>
            <a:noFill/>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rot="10800000">
              <a:off x="6804248" y="1560396"/>
              <a:ext cx="1224136" cy="216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9" name="직사각형 8"/>
            <p:cNvSpPr/>
            <p:nvPr/>
          </p:nvSpPr>
          <p:spPr>
            <a:xfrm>
              <a:off x="8316416" y="1537861"/>
              <a:ext cx="360040" cy="307777"/>
            </a:xfrm>
            <a:prstGeom prst="rect">
              <a:avLst/>
            </a:prstGeom>
          </p:spPr>
          <p:txBody>
            <a:bodyPr wrap="square">
              <a:spAutoFit/>
            </a:bodyPr>
            <a:lstStyle/>
            <a:p>
              <a:r>
                <a:rPr lang="en-US" altLang="ko-KR" sz="1400" b="1" dirty="0" smtClean="0">
                  <a:latin typeface="Calibri" pitchFamily="34" charset="0"/>
                  <a:cs typeface="Calibri" pitchFamily="34" charset="0"/>
                </a:rPr>
                <a:t>4 </a:t>
              </a:r>
              <a:endParaRPr lang="ko-KR" altLang="en-US" sz="1400" b="1" dirty="0">
                <a:latin typeface="Calibri" pitchFamily="34" charset="0"/>
                <a:cs typeface="Calibri" pitchFamily="34" charset="0"/>
              </a:endParaRPr>
            </a:p>
          </p:txBody>
        </p:sp>
        <p:sp>
          <p:nvSpPr>
            <p:cNvPr id="10" name="직사각형 9"/>
            <p:cNvSpPr/>
            <p:nvPr/>
          </p:nvSpPr>
          <p:spPr>
            <a:xfrm>
              <a:off x="5292080" y="1514520"/>
              <a:ext cx="504056" cy="307777"/>
            </a:xfrm>
            <a:prstGeom prst="rect">
              <a:avLst/>
            </a:prstGeom>
          </p:spPr>
          <p:txBody>
            <a:bodyPr wrap="square">
              <a:spAutoFit/>
            </a:bodyPr>
            <a:lstStyle/>
            <a:p>
              <a:r>
                <a:rPr lang="en-US" altLang="ko-KR" sz="1400" b="1" dirty="0" smtClean="0">
                  <a:latin typeface="Calibri" pitchFamily="34" charset="0"/>
                  <a:cs typeface="Calibri" pitchFamily="34" charset="0"/>
                </a:rPr>
                <a:t>1/4 </a:t>
              </a:r>
              <a:endParaRPr lang="ko-KR" altLang="en-US" sz="1400" b="1" dirty="0">
                <a:latin typeface="Calibri" pitchFamily="34" charset="0"/>
                <a:cs typeface="Calibri" pitchFamily="34" charset="0"/>
              </a:endParaRPr>
            </a:p>
          </p:txBody>
        </p:sp>
      </p:grpSp>
      <p:sp>
        <p:nvSpPr>
          <p:cNvPr id="14" name="직사각형 13"/>
          <p:cNvSpPr/>
          <p:nvPr/>
        </p:nvSpPr>
        <p:spPr>
          <a:xfrm>
            <a:off x="4922515" y="1752556"/>
            <a:ext cx="1044116" cy="307777"/>
          </a:xfrm>
          <a:prstGeom prst="rect">
            <a:avLst/>
          </a:prstGeom>
        </p:spPr>
        <p:txBody>
          <a:bodyPr wrap="square">
            <a:spAutoFit/>
          </a:bodyPr>
          <a:lstStyle/>
          <a:p>
            <a:r>
              <a:rPr lang="en-US" altLang="ko-KR" sz="1400" b="1" dirty="0">
                <a:latin typeface="Calibri" pitchFamily="34" charset="0"/>
                <a:cs typeface="Calibri" pitchFamily="34" charset="0"/>
              </a:rPr>
              <a:t>L</a:t>
            </a:r>
            <a:r>
              <a:rPr lang="en-US" altLang="ko-KR" sz="1400" b="1" dirty="0" smtClean="0">
                <a:latin typeface="Calibri" pitchFamily="34" charset="0"/>
                <a:cs typeface="Calibri" pitchFamily="34" charset="0"/>
              </a:rPr>
              <a:t>ikelihood</a:t>
            </a:r>
            <a:endParaRPr lang="ko-KR" altLang="en-US" sz="1400" b="1" dirty="0">
              <a:latin typeface="Calibri" pitchFamily="34" charset="0"/>
              <a:cs typeface="Calibri" pitchFamily="34" charset="0"/>
            </a:endParaRPr>
          </a:p>
        </p:txBody>
      </p:sp>
      <p:grpSp>
        <p:nvGrpSpPr>
          <p:cNvPr id="34" name="그룹 33"/>
          <p:cNvGrpSpPr/>
          <p:nvPr/>
        </p:nvGrpSpPr>
        <p:grpSpPr>
          <a:xfrm>
            <a:off x="5148064" y="2688660"/>
            <a:ext cx="3384376" cy="444796"/>
            <a:chOff x="5292080" y="1988840"/>
            <a:chExt cx="3384376" cy="444796"/>
          </a:xfrm>
        </p:grpSpPr>
        <p:pic>
          <p:nvPicPr>
            <p:cNvPr id="7" name="Picture 2" descr="C:\Users\Administrator\Desktop\7-dice-set-translucent-blue-500x500.jpg"/>
            <p:cNvPicPr>
              <a:picLocks noChangeAspect="1" noChangeArrowheads="1"/>
            </p:cNvPicPr>
            <p:nvPr/>
          </p:nvPicPr>
          <p:blipFill rotWithShape="1">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l="47255" t="54112" r="31625" b="21504"/>
            <a:stretch/>
          </p:blipFill>
          <p:spPr bwMode="auto">
            <a:xfrm>
              <a:off x="6089878" y="1988840"/>
              <a:ext cx="385258" cy="444796"/>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5292080" y="2057349"/>
              <a:ext cx="504056" cy="307777"/>
            </a:xfrm>
            <a:prstGeom prst="rect">
              <a:avLst/>
            </a:prstGeom>
          </p:spPr>
          <p:txBody>
            <a:bodyPr wrap="square">
              <a:spAutoFit/>
            </a:bodyPr>
            <a:lstStyle/>
            <a:p>
              <a:r>
                <a:rPr lang="en-US" altLang="ko-KR" sz="1400" b="1" dirty="0" smtClean="0">
                  <a:latin typeface="Calibri" pitchFamily="34" charset="0"/>
                  <a:cs typeface="Calibri" pitchFamily="34" charset="0"/>
                </a:rPr>
                <a:t>1/6 </a:t>
              </a:r>
              <a:endParaRPr lang="ko-KR" altLang="en-US" sz="1400" b="1" dirty="0">
                <a:latin typeface="Calibri" pitchFamily="34" charset="0"/>
                <a:cs typeface="Calibri" pitchFamily="34" charset="0"/>
              </a:endParaRPr>
            </a:p>
          </p:txBody>
        </p:sp>
        <p:sp>
          <p:nvSpPr>
            <p:cNvPr id="15" name="오른쪽 화살표 14"/>
            <p:cNvSpPr/>
            <p:nvPr/>
          </p:nvSpPr>
          <p:spPr>
            <a:xfrm rot="10800000">
              <a:off x="6804248" y="2103225"/>
              <a:ext cx="1224136" cy="216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16" name="직사각형 15"/>
            <p:cNvSpPr/>
            <p:nvPr/>
          </p:nvSpPr>
          <p:spPr>
            <a:xfrm>
              <a:off x="8316416" y="2080690"/>
              <a:ext cx="360040" cy="307777"/>
            </a:xfrm>
            <a:prstGeom prst="rect">
              <a:avLst/>
            </a:prstGeom>
          </p:spPr>
          <p:txBody>
            <a:bodyPr wrap="square">
              <a:spAutoFit/>
            </a:bodyPr>
            <a:lstStyle/>
            <a:p>
              <a:r>
                <a:rPr lang="en-US" altLang="ko-KR" sz="1400" b="1" dirty="0" smtClean="0">
                  <a:latin typeface="Calibri" pitchFamily="34" charset="0"/>
                  <a:cs typeface="Calibri" pitchFamily="34" charset="0"/>
                </a:rPr>
                <a:t>4 </a:t>
              </a:r>
              <a:endParaRPr lang="ko-KR" altLang="en-US" sz="1400" b="1" dirty="0">
                <a:latin typeface="Calibri" pitchFamily="34" charset="0"/>
                <a:cs typeface="Calibri" pitchFamily="34" charset="0"/>
              </a:endParaRPr>
            </a:p>
          </p:txBody>
        </p:sp>
      </p:grpSp>
      <p:grpSp>
        <p:nvGrpSpPr>
          <p:cNvPr id="35" name="그룹 34"/>
          <p:cNvGrpSpPr/>
          <p:nvPr/>
        </p:nvGrpSpPr>
        <p:grpSpPr>
          <a:xfrm>
            <a:off x="5148063" y="3267723"/>
            <a:ext cx="3384377" cy="397958"/>
            <a:chOff x="5292079" y="2567903"/>
            <a:chExt cx="3384377" cy="397958"/>
          </a:xfrm>
        </p:grpSpPr>
        <p:pic>
          <p:nvPicPr>
            <p:cNvPr id="6" name="Picture 2" descr="C:\Users\Administrator\Desktop\7-dice-set-translucent-blue-500x500.jpg"/>
            <p:cNvPicPr>
              <a:picLocks noChangeAspect="1" noChangeArrowheads="1"/>
            </p:cNvPicPr>
            <p:nvPr/>
          </p:nvPicPr>
          <p:blipFill rotWithShape="1">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l="9142" t="28688" r="65514" b="48464"/>
            <a:stretch/>
          </p:blipFill>
          <p:spPr bwMode="auto">
            <a:xfrm>
              <a:off x="6033702" y="2567903"/>
              <a:ext cx="441434" cy="397958"/>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a:xfrm>
              <a:off x="5292079" y="2615528"/>
              <a:ext cx="717033" cy="307777"/>
            </a:xfrm>
            <a:prstGeom prst="rect">
              <a:avLst/>
            </a:prstGeom>
          </p:spPr>
          <p:txBody>
            <a:bodyPr wrap="square">
              <a:spAutoFit/>
            </a:bodyPr>
            <a:lstStyle/>
            <a:p>
              <a:r>
                <a:rPr lang="en-US" altLang="ko-KR" sz="1400" b="1" dirty="0" smtClean="0">
                  <a:latin typeface="Calibri" pitchFamily="34" charset="0"/>
                  <a:cs typeface="Calibri" pitchFamily="34" charset="0"/>
                </a:rPr>
                <a:t>1/12 </a:t>
              </a:r>
              <a:endParaRPr lang="ko-KR" altLang="en-US" sz="1400" b="1" dirty="0">
                <a:latin typeface="Calibri" pitchFamily="34" charset="0"/>
                <a:cs typeface="Calibri" pitchFamily="34" charset="0"/>
              </a:endParaRPr>
            </a:p>
          </p:txBody>
        </p:sp>
        <p:sp>
          <p:nvSpPr>
            <p:cNvPr id="17" name="오른쪽 화살표 16"/>
            <p:cNvSpPr/>
            <p:nvPr/>
          </p:nvSpPr>
          <p:spPr>
            <a:xfrm rot="10800000">
              <a:off x="6804248" y="2662430"/>
              <a:ext cx="1224136" cy="216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18" name="직사각형 17"/>
            <p:cNvSpPr/>
            <p:nvPr/>
          </p:nvSpPr>
          <p:spPr>
            <a:xfrm>
              <a:off x="8316416" y="2639895"/>
              <a:ext cx="360040" cy="307777"/>
            </a:xfrm>
            <a:prstGeom prst="rect">
              <a:avLst/>
            </a:prstGeom>
          </p:spPr>
          <p:txBody>
            <a:bodyPr wrap="square">
              <a:spAutoFit/>
            </a:bodyPr>
            <a:lstStyle/>
            <a:p>
              <a:r>
                <a:rPr lang="en-US" altLang="ko-KR" sz="1400" b="1" dirty="0" smtClean="0">
                  <a:latin typeface="Calibri" pitchFamily="34" charset="0"/>
                  <a:cs typeface="Calibri" pitchFamily="34" charset="0"/>
                </a:rPr>
                <a:t>4 </a:t>
              </a:r>
              <a:endParaRPr lang="ko-KR" altLang="en-US" sz="1400" b="1" dirty="0">
                <a:latin typeface="Calibri" pitchFamily="34" charset="0"/>
                <a:cs typeface="Calibri" pitchFamily="34" charset="0"/>
              </a:endParaRPr>
            </a:p>
          </p:txBody>
        </p:sp>
      </p:grpSp>
      <p:grpSp>
        <p:nvGrpSpPr>
          <p:cNvPr id="50" name="그룹 49"/>
          <p:cNvGrpSpPr/>
          <p:nvPr/>
        </p:nvGrpSpPr>
        <p:grpSpPr>
          <a:xfrm>
            <a:off x="5704169" y="4496166"/>
            <a:ext cx="3044295" cy="2029178"/>
            <a:chOff x="5452141" y="4350796"/>
            <a:chExt cx="3044295" cy="2029178"/>
          </a:xfrm>
        </p:grpSpPr>
        <mc:AlternateContent xmlns:mc="http://schemas.openxmlformats.org/markup-compatibility/2006" xmlns:a14="http://schemas.microsoft.com/office/drawing/2010/main">
          <mc:Choice Requires="a14">
            <p:sp>
              <p:nvSpPr>
                <p:cNvPr id="39" name="직사각형 38"/>
                <p:cNvSpPr/>
                <p:nvPr/>
              </p:nvSpPr>
              <p:spPr>
                <a:xfrm>
                  <a:off x="5452141" y="5877272"/>
                  <a:ext cx="3044295" cy="50270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ko-KR" sz="1400" i="1" dirty="0" smtClean="0">
                            <a:latin typeface="Cambria Math"/>
                          </a:rPr>
                          <m:t>𝑚𝑎𝑥𝑖𝑚𝑢𝑚</m:t>
                        </m:r>
                        <m:r>
                          <a:rPr lang="en-US" altLang="ko-KR" sz="1400" i="1" dirty="0" smtClean="0">
                            <a:latin typeface="Cambria Math"/>
                          </a:rPr>
                          <m:t> </m:t>
                        </m:r>
                        <m:r>
                          <a:rPr lang="en-US" altLang="ko-KR" sz="1400" i="1" dirty="0" smtClean="0">
                            <a:latin typeface="Cambria Math"/>
                          </a:rPr>
                          <m:t>𝑎</m:t>
                        </m:r>
                        <m:r>
                          <a:rPr lang="en-US" altLang="ko-KR" sz="1400" i="1" dirty="0" smtClean="0">
                            <a:latin typeface="Cambria Math"/>
                          </a:rPr>
                          <m:t> ⇔ </m:t>
                        </m:r>
                        <m:f>
                          <m:fPr>
                            <m:ctrlPr>
                              <a:rPr lang="en-US" altLang="ko-KR" sz="1400" i="1" dirty="0">
                                <a:latin typeface="Cambria Math"/>
                              </a:rPr>
                            </m:ctrlPr>
                          </m:fPr>
                          <m:num>
                            <m:r>
                              <a:rPr lang="ko-KR" altLang="en-US" sz="1400" i="1" dirty="0">
                                <a:latin typeface="Cambria Math"/>
                              </a:rPr>
                              <m:t>𝜕</m:t>
                            </m:r>
                            <m:r>
                              <a:rPr lang="en-US" altLang="ko-KR" sz="1400" i="1" dirty="0">
                                <a:latin typeface="Cambria Math"/>
                              </a:rPr>
                              <m:t>𝑃</m:t>
                            </m:r>
                            <m:r>
                              <a:rPr lang="en-US" altLang="ko-KR" sz="1400" i="1" dirty="0">
                                <a:latin typeface="Cambria Math"/>
                              </a:rPr>
                              <m:t>(</m:t>
                            </m:r>
                            <m:r>
                              <a:rPr lang="en-US" altLang="ko-KR" sz="1400" b="0" i="1" dirty="0" smtClean="0">
                                <a:latin typeface="Cambria Math"/>
                              </a:rPr>
                              <m:t>𝐵</m:t>
                            </m:r>
                            <m:r>
                              <a:rPr lang="en-US" altLang="ko-KR" sz="1400" i="1" dirty="0">
                                <a:latin typeface="Cambria Math"/>
                              </a:rPr>
                              <m:t>|</m:t>
                            </m:r>
                            <m:r>
                              <a:rPr lang="en-US" altLang="ko-KR" sz="1400" b="0" i="1" dirty="0" smtClean="0">
                                <a:latin typeface="Cambria Math"/>
                              </a:rPr>
                              <m:t>𝐴</m:t>
                            </m:r>
                            <m:r>
                              <a:rPr lang="en-US" altLang="ko-KR" sz="1400" i="1" dirty="0">
                                <a:latin typeface="Cambria Math"/>
                              </a:rPr>
                              <m:t>)</m:t>
                            </m:r>
                          </m:num>
                          <m:den>
                            <m:r>
                              <a:rPr lang="ko-KR" altLang="en-US" sz="1400" i="1" dirty="0">
                                <a:latin typeface="Cambria Math"/>
                              </a:rPr>
                              <m:t>𝜕</m:t>
                            </m:r>
                            <m:r>
                              <a:rPr lang="en-US" altLang="ko-KR" sz="1400" i="1" dirty="0">
                                <a:latin typeface="Cambria Math"/>
                              </a:rPr>
                              <m:t>𝑎</m:t>
                            </m:r>
                          </m:den>
                        </m:f>
                        <m:r>
                          <a:rPr lang="en-US" altLang="ko-KR" sz="1400" i="1" dirty="0">
                            <a:latin typeface="Cambria Math"/>
                          </a:rPr>
                          <m:t>=0 </m:t>
                        </m:r>
                      </m:oMath>
                    </m:oMathPara>
                  </a14:m>
                  <a:endParaRPr lang="ko-KR" altLang="en-US" dirty="0"/>
                </a:p>
              </p:txBody>
            </p:sp>
          </mc:Choice>
          <mc:Fallback xmlns="">
            <p:sp>
              <p:nvSpPr>
                <p:cNvPr id="39" name="직사각형 38"/>
                <p:cNvSpPr>
                  <a:spLocks noRot="1" noChangeAspect="1" noMove="1" noResize="1" noEditPoints="1" noAdjustHandles="1" noChangeArrowheads="1" noChangeShapeType="1" noTextEdit="1"/>
                </p:cNvSpPr>
                <p:nvPr/>
              </p:nvSpPr>
              <p:spPr>
                <a:xfrm>
                  <a:off x="5452141" y="5877272"/>
                  <a:ext cx="3044295" cy="502702"/>
                </a:xfrm>
                <a:prstGeom prst="rect">
                  <a:avLst/>
                </a:prstGeom>
                <a:blipFill rotWithShape="1">
                  <a:blip r:embed="rId7"/>
                  <a:stretch>
                    <a:fillRect b="-1205"/>
                  </a:stretch>
                </a:blipFill>
              </p:spPr>
              <p:txBody>
                <a:bodyPr/>
                <a:lstStyle/>
                <a:p>
                  <a:r>
                    <a:rPr lang="ko-KR" altLang="en-US">
                      <a:noFill/>
                    </a:rPr>
                    <a:t> </a:t>
                  </a:r>
                </a:p>
              </p:txBody>
            </p:sp>
          </mc:Fallback>
        </mc:AlternateContent>
        <p:cxnSp>
          <p:nvCxnSpPr>
            <p:cNvPr id="40" name="직선 연결선 39"/>
            <p:cNvCxnSpPr/>
            <p:nvPr/>
          </p:nvCxnSpPr>
          <p:spPr>
            <a:xfrm>
              <a:off x="6009112" y="5661248"/>
              <a:ext cx="2307304" cy="0"/>
            </a:xfrm>
            <a:prstGeom prst="line">
              <a:avLst/>
            </a:prstGeom>
            <a:ln w="1270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2" name="왼쪽 대괄호 41"/>
            <p:cNvSpPr/>
            <p:nvPr/>
          </p:nvSpPr>
          <p:spPr>
            <a:xfrm rot="5400000">
              <a:off x="6682345" y="4302759"/>
              <a:ext cx="960836" cy="1416951"/>
            </a:xfrm>
            <a:prstGeom prst="leftBracket">
              <a:avLst>
                <a:gd name="adj" fmla="val 7084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3" name="직선 연결선 42"/>
            <p:cNvCxnSpPr/>
            <p:nvPr/>
          </p:nvCxnSpPr>
          <p:spPr>
            <a:xfrm>
              <a:off x="6696236" y="4530816"/>
              <a:ext cx="972108" cy="0"/>
            </a:xfrm>
            <a:prstGeom prst="line">
              <a:avLst/>
            </a:prstGeom>
            <a:ln w="12700">
              <a:solidFill>
                <a:schemeClr val="tx1">
                  <a:lumMod val="85000"/>
                  <a:lumOff val="15000"/>
                </a:schemeClr>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flipV="1">
              <a:off x="7179307" y="4350796"/>
              <a:ext cx="633053" cy="180020"/>
            </a:xfrm>
            <a:prstGeom prst="line">
              <a:avLst/>
            </a:prstGeom>
            <a:ln w="12700">
              <a:solidFill>
                <a:srgbClr val="0070C0"/>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sp>
          <p:nvSpPr>
            <p:cNvPr id="49" name="타원 48"/>
            <p:cNvSpPr/>
            <p:nvPr/>
          </p:nvSpPr>
          <p:spPr>
            <a:xfrm>
              <a:off x="7121492" y="4506565"/>
              <a:ext cx="49560" cy="4956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p:cNvGrpSpPr/>
          <p:nvPr/>
        </p:nvGrpSpPr>
        <p:grpSpPr>
          <a:xfrm>
            <a:off x="251520" y="5371274"/>
            <a:ext cx="5472608" cy="1298086"/>
            <a:chOff x="71500" y="5011234"/>
            <a:chExt cx="5472608" cy="1298086"/>
          </a:xfrm>
        </p:grpSpPr>
        <p:sp>
          <p:nvSpPr>
            <p:cNvPr id="53" name="모서리가 둥근 직사각형 52"/>
            <p:cNvSpPr/>
            <p:nvPr/>
          </p:nvSpPr>
          <p:spPr>
            <a:xfrm>
              <a:off x="323528" y="5011234"/>
              <a:ext cx="5220580" cy="1298086"/>
            </a:xfrm>
            <a:prstGeom prst="roundRect">
              <a:avLst>
                <a:gd name="adj" fmla="val 5660"/>
              </a:avLst>
            </a:prstGeom>
            <a:solidFill>
              <a:schemeClr val="bg1"/>
            </a:solidFill>
            <a:ln w="6350">
              <a:solidFill>
                <a:schemeClr val="tx1">
                  <a:lumMod val="65000"/>
                  <a:lumOff val="35000"/>
                </a:schemeClr>
              </a:solidFill>
            </a:ln>
            <a:effectLst>
              <a:outerShdw blurRad="50800" dist="38100" dir="18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1" name="직사각형 50"/>
                <p:cNvSpPr/>
                <p:nvPr/>
              </p:nvSpPr>
              <p:spPr>
                <a:xfrm>
                  <a:off x="71500" y="5549177"/>
                  <a:ext cx="5320303" cy="620811"/>
                </a:xfrm>
                <a:prstGeom prst="rect">
                  <a:avLst/>
                </a:prstGeom>
              </p:spPr>
              <p:txBody>
                <a:bodyPr wrap="none">
                  <a:spAutoFit/>
                </a:bodyPr>
                <a:lstStyle/>
                <a:p>
                  <a:pPr lvl="1"/>
                  <a14:m>
                    <m:oMath xmlns:m="http://schemas.openxmlformats.org/officeDocument/2006/math">
                      <m:m>
                        <m:mPr>
                          <m:mcs>
                            <m:mc>
                              <m:mcPr>
                                <m:count m:val="1"/>
                                <m:mcJc m:val="center"/>
                              </m:mcPr>
                            </m:mc>
                          </m:mcs>
                          <m:ctrlPr>
                            <a:rPr lang="en-US" altLang="ko-KR" sz="1400" i="1" smtClean="0">
                              <a:latin typeface="Cambria Math"/>
                            </a:rPr>
                          </m:ctrlPr>
                        </m:mPr>
                        <m:mr>
                          <m:e>
                            <m:r>
                              <m:rPr>
                                <m:brk m:alnAt="7"/>
                              </m:rPr>
                              <a:rPr lang="en-US" altLang="ko-KR" sz="1400" b="0" i="1" smtClean="0">
                                <a:latin typeface="Cambria Math"/>
                              </a:rPr>
                              <m:t>𝑎</m:t>
                            </m:r>
                            <m:r>
                              <a:rPr lang="en-US" altLang="ko-KR" sz="1400" i="1">
                                <a:latin typeface="Cambria Math"/>
                              </a:rPr>
                              <m:t>𝑟𝑔𝑚𝑎𝑥</m:t>
                            </m:r>
                            <m:r>
                              <a:rPr lang="en-US" altLang="ko-KR" sz="1400" i="1">
                                <a:latin typeface="Cambria Math"/>
                              </a:rPr>
                              <m:t> </m:t>
                            </m:r>
                            <m:r>
                              <a:rPr lang="en-US" altLang="ko-KR" sz="1400" i="1">
                                <a:latin typeface="Cambria Math"/>
                              </a:rPr>
                              <m:t>𝑃</m:t>
                            </m:r>
                            <m:d>
                              <m:dPr>
                                <m:endChr m:val="|"/>
                                <m:ctrlPr>
                                  <a:rPr lang="en-US" altLang="ko-KR" sz="1400" i="1">
                                    <a:latin typeface="Cambria Math"/>
                                  </a:rPr>
                                </m:ctrlPr>
                              </m:dPr>
                              <m:e>
                                <m:r>
                                  <m:rPr>
                                    <m:brk m:alnAt="7"/>
                                  </m:rPr>
                                  <a:rPr lang="en-US" altLang="ko-KR" sz="1400" i="1">
                                    <a:latin typeface="Cambria Math"/>
                                  </a:rPr>
                                  <m:t> </m:t>
                                </m:r>
                                <m:r>
                                  <a:rPr lang="en-US" altLang="ko-KR" sz="1400" i="1">
                                    <a:latin typeface="Cambria Math"/>
                                  </a:rPr>
                                  <m:t>𝐴</m:t>
                                </m:r>
                                <m:r>
                                  <a:rPr lang="en-US" altLang="ko-KR" sz="1400" i="1">
                                    <a:latin typeface="Cambria Math"/>
                                  </a:rPr>
                                  <m:t> </m:t>
                                </m:r>
                              </m:e>
                            </m:d>
                            <m:r>
                              <a:rPr lang="en-US" altLang="ko-KR" sz="1400" b="0" i="1" smtClean="0">
                                <a:latin typeface="Cambria Math"/>
                              </a:rPr>
                              <m:t> </m:t>
                            </m:r>
                            <m:r>
                              <m:rPr>
                                <m:brk m:alnAt="7"/>
                              </m:rPr>
                              <a:rPr lang="en-US" altLang="ko-KR" sz="1400" i="1">
                                <a:latin typeface="Cambria Math"/>
                              </a:rPr>
                              <m:t>𝐵</m:t>
                            </m:r>
                            <m:r>
                              <a:rPr lang="en-US" altLang="ko-KR" sz="1400" i="1">
                                <a:latin typeface="Cambria Math"/>
                              </a:rPr>
                              <m:t> )</m:t>
                            </m:r>
                          </m:e>
                        </m:mr>
                        <m:mr>
                          <m:e>
                            <m:r>
                              <a:rPr lang="en-US" altLang="ko-KR" sz="1400" i="1">
                                <a:latin typeface="Cambria Math"/>
                              </a:rPr>
                              <m:t>𝑎</m:t>
                            </m:r>
                            <m:r>
                              <a:rPr lang="en-US" altLang="ko-KR" sz="1400" i="1">
                                <a:latin typeface="Cambria Math"/>
                              </a:rPr>
                              <m:t> ∈</m:t>
                            </m:r>
                            <m:r>
                              <a:rPr lang="en-US" altLang="ko-KR" sz="1400" i="1">
                                <a:latin typeface="Cambria Math"/>
                              </a:rPr>
                              <m:t>𝐴</m:t>
                            </m:r>
                            <m:r>
                              <a:rPr lang="en-US" altLang="ko-KR" sz="1400" i="1">
                                <a:latin typeface="Cambria Math"/>
                              </a:rPr>
                              <m:t>                </m:t>
                            </m:r>
                          </m:e>
                        </m:mr>
                      </m:m>
                    </m:oMath>
                  </a14:m>
                  <a:r>
                    <a:rPr lang="en-US" altLang="ko-KR" sz="1400" dirty="0"/>
                    <a:t>= </a:t>
                  </a:r>
                  <a14:m>
                    <m:oMath xmlns:m="http://schemas.openxmlformats.org/officeDocument/2006/math">
                      <m:m>
                        <m:mPr>
                          <m:mcs>
                            <m:mc>
                              <m:mcPr>
                                <m:count m:val="1"/>
                                <m:mcJc m:val="center"/>
                              </m:mcPr>
                            </m:mc>
                          </m:mcs>
                          <m:ctrlPr>
                            <a:rPr lang="en-US" altLang="ko-KR" sz="1400" i="1">
                              <a:latin typeface="Cambria Math"/>
                            </a:rPr>
                          </m:ctrlPr>
                        </m:mPr>
                        <m:mr>
                          <m:e>
                            <m:r>
                              <m:rPr>
                                <m:brk m:alnAt="7"/>
                              </m:rPr>
                              <a:rPr lang="en-US" altLang="ko-KR" sz="1400" b="0" i="1" smtClean="0">
                                <a:latin typeface="Cambria Math"/>
                              </a:rPr>
                              <m:t>𝑎</m:t>
                            </m:r>
                            <m:r>
                              <a:rPr lang="en-US" altLang="ko-KR" sz="1400" i="1">
                                <a:latin typeface="Cambria Math"/>
                              </a:rPr>
                              <m:t>𝑟𝑔𝑚𝑎𝑥</m:t>
                            </m:r>
                            <m:r>
                              <a:rPr lang="en-US" altLang="ko-KR" sz="1400" i="1">
                                <a:latin typeface="Cambria Math"/>
                              </a:rPr>
                              <m:t> </m:t>
                            </m:r>
                            <m:f>
                              <m:fPr>
                                <m:ctrlPr>
                                  <a:rPr lang="en-US" altLang="ko-KR" sz="1400" i="1">
                                    <a:latin typeface="Cambria Math"/>
                                  </a:rPr>
                                </m:ctrlPr>
                              </m:fPr>
                              <m:num>
                                <m:r>
                                  <a:rPr lang="en-US" altLang="ko-KR" sz="1400" i="1">
                                    <a:latin typeface="Cambria Math"/>
                                  </a:rPr>
                                  <m:t>𝑃</m:t>
                                </m:r>
                                <m:d>
                                  <m:dPr>
                                    <m:endChr m:val="|"/>
                                    <m:ctrlPr>
                                      <a:rPr lang="en-US" altLang="ko-KR" sz="1400" i="1">
                                        <a:latin typeface="Cambria Math"/>
                                      </a:rPr>
                                    </m:ctrlPr>
                                  </m:dPr>
                                  <m:e>
                                    <m:r>
                                      <m:rPr>
                                        <m:brk m:alnAt="7"/>
                                      </m:rPr>
                                      <a:rPr lang="en-US" altLang="ko-KR" sz="1400" i="1">
                                        <a:latin typeface="Cambria Math"/>
                                      </a:rPr>
                                      <m:t> </m:t>
                                    </m:r>
                                    <m:r>
                                      <a:rPr lang="en-US" altLang="ko-KR" sz="1400" i="1">
                                        <a:latin typeface="Cambria Math"/>
                                      </a:rPr>
                                      <m:t>𝐵</m:t>
                                    </m:r>
                                    <m:r>
                                      <a:rPr lang="en-US" altLang="ko-KR" sz="1400" i="1">
                                        <a:latin typeface="Cambria Math"/>
                                      </a:rPr>
                                      <m:t> </m:t>
                                    </m:r>
                                  </m:e>
                                </m:d>
                                <m:r>
                                  <a:rPr lang="en-US" altLang="ko-KR" sz="1400" i="1">
                                    <a:latin typeface="Cambria Math"/>
                                  </a:rPr>
                                  <m:t> </m:t>
                                </m:r>
                                <m:r>
                                  <a:rPr lang="en-US" altLang="ko-KR" sz="1400" i="1">
                                    <a:latin typeface="Cambria Math"/>
                                  </a:rPr>
                                  <m:t>𝐴</m:t>
                                </m:r>
                                <m:r>
                                  <a:rPr lang="en-US" altLang="ko-KR" sz="1400" i="1">
                                    <a:latin typeface="Cambria Math"/>
                                  </a:rPr>
                                  <m:t> )</m:t>
                                </m:r>
                                <m:r>
                                  <a:rPr lang="en-US" altLang="ko-KR" sz="1400" i="1">
                                    <a:latin typeface="Cambria Math"/>
                                  </a:rPr>
                                  <m:t>𝑃</m:t>
                                </m:r>
                                <m:r>
                                  <a:rPr lang="en-US" altLang="ko-KR" sz="1400" i="1">
                                    <a:latin typeface="Cambria Math"/>
                                  </a:rPr>
                                  <m:t>(</m:t>
                                </m:r>
                                <m:r>
                                  <a:rPr lang="en-US" altLang="ko-KR" sz="1400" i="1">
                                    <a:latin typeface="Cambria Math"/>
                                  </a:rPr>
                                  <m:t>𝐴</m:t>
                                </m:r>
                                <m:r>
                                  <a:rPr lang="en-US" altLang="ko-KR" sz="1400" i="1">
                                    <a:latin typeface="Cambria Math"/>
                                  </a:rPr>
                                  <m:t>)</m:t>
                                </m:r>
                              </m:num>
                              <m:den>
                                <m:r>
                                  <a:rPr lang="en-US" altLang="ko-KR" sz="1400" i="1">
                                    <a:latin typeface="Cambria Math"/>
                                  </a:rPr>
                                  <m:t>𝑃</m:t>
                                </m:r>
                                <m:r>
                                  <a:rPr lang="en-US" altLang="ko-KR" sz="1400" i="1">
                                    <a:latin typeface="Cambria Math"/>
                                  </a:rPr>
                                  <m:t>(</m:t>
                                </m:r>
                                <m:r>
                                  <a:rPr lang="en-US" altLang="ko-KR" sz="1400" i="1">
                                    <a:latin typeface="Cambria Math"/>
                                  </a:rPr>
                                  <m:t>𝐵</m:t>
                                </m:r>
                                <m:r>
                                  <a:rPr lang="en-US" altLang="ko-KR" sz="1400" i="1">
                                    <a:latin typeface="Cambria Math"/>
                                  </a:rPr>
                                  <m:t>)</m:t>
                                </m:r>
                              </m:den>
                            </m:f>
                          </m:e>
                        </m:mr>
                        <m:mr>
                          <m:e>
                            <m:r>
                              <a:rPr lang="en-US" altLang="ko-KR" sz="1400" i="1">
                                <a:latin typeface="Cambria Math"/>
                              </a:rPr>
                              <m:t>𝑎</m:t>
                            </m:r>
                            <m:r>
                              <a:rPr lang="en-US" altLang="ko-KR" sz="1400" i="1">
                                <a:latin typeface="Cambria Math"/>
                              </a:rPr>
                              <m:t> ∈</m:t>
                            </m:r>
                            <m:r>
                              <a:rPr lang="en-US" altLang="ko-KR" sz="1400" i="1">
                                <a:latin typeface="Cambria Math"/>
                              </a:rPr>
                              <m:t>𝐴</m:t>
                            </m:r>
                            <m:r>
                              <a:rPr lang="en-US" altLang="ko-KR" sz="1400" i="1">
                                <a:latin typeface="Cambria Math"/>
                              </a:rPr>
                              <m:t>                      </m:t>
                            </m:r>
                          </m:e>
                        </m:mr>
                      </m:m>
                    </m:oMath>
                  </a14:m>
                  <a:r>
                    <a:rPr lang="en-US" altLang="ko-KR" sz="1400" dirty="0"/>
                    <a:t>=</a:t>
                  </a:r>
                  <a14:m>
                    <m:oMath xmlns:m="http://schemas.openxmlformats.org/officeDocument/2006/math">
                      <m:m>
                        <m:mPr>
                          <m:mcs>
                            <m:mc>
                              <m:mcPr>
                                <m:count m:val="1"/>
                                <m:mcJc m:val="center"/>
                              </m:mcPr>
                            </m:mc>
                          </m:mcs>
                          <m:ctrlPr>
                            <a:rPr lang="en-US" altLang="ko-KR" sz="1400" i="1">
                              <a:latin typeface="Cambria Math"/>
                            </a:rPr>
                          </m:ctrlPr>
                        </m:mPr>
                        <m:mr>
                          <m:e>
                            <m:r>
                              <m:rPr>
                                <m:brk m:alnAt="7"/>
                              </m:rPr>
                              <a:rPr lang="en-US" altLang="ko-KR" sz="1400" b="0" i="1" smtClean="0">
                                <a:latin typeface="Cambria Math"/>
                              </a:rPr>
                              <m:t>𝑎</m:t>
                            </m:r>
                            <m:r>
                              <a:rPr lang="en-US" altLang="ko-KR" sz="1400" i="1">
                                <a:latin typeface="Cambria Math"/>
                              </a:rPr>
                              <m:t>𝑟𝑔𝑚𝑎𝑥</m:t>
                            </m:r>
                            <m:r>
                              <a:rPr lang="en-US" altLang="ko-KR" sz="1400" i="1">
                                <a:latin typeface="Cambria Math"/>
                              </a:rPr>
                              <m:t> </m:t>
                            </m:r>
                            <m:r>
                              <a:rPr lang="en-US" altLang="ko-KR" sz="1400" i="1">
                                <a:latin typeface="Cambria Math"/>
                              </a:rPr>
                              <m:t>𝑃</m:t>
                            </m:r>
                            <m:d>
                              <m:dPr>
                                <m:endChr m:val="|"/>
                                <m:ctrlPr>
                                  <a:rPr lang="en-US" altLang="ko-KR" sz="1400" i="1">
                                    <a:latin typeface="Cambria Math"/>
                                  </a:rPr>
                                </m:ctrlPr>
                              </m:dPr>
                              <m:e>
                                <m:r>
                                  <m:rPr>
                                    <m:brk m:alnAt="7"/>
                                  </m:rPr>
                                  <a:rPr lang="en-US" altLang="ko-KR" sz="1400" i="1">
                                    <a:latin typeface="Cambria Math"/>
                                  </a:rPr>
                                  <m:t> </m:t>
                                </m:r>
                                <m:r>
                                  <a:rPr lang="en-US" altLang="ko-KR" sz="1400" b="0" i="1" smtClean="0">
                                    <a:latin typeface="Cambria Math"/>
                                  </a:rPr>
                                  <m:t>𝐵</m:t>
                                </m:r>
                                <m:r>
                                  <a:rPr lang="en-US" altLang="ko-KR" sz="1400" i="1">
                                    <a:latin typeface="Cambria Math"/>
                                  </a:rPr>
                                  <m:t> </m:t>
                                </m:r>
                              </m:e>
                            </m:d>
                            <m:r>
                              <a:rPr lang="en-US" altLang="ko-KR" sz="1400" b="0" i="1" smtClean="0">
                                <a:latin typeface="Cambria Math"/>
                              </a:rPr>
                              <m:t> </m:t>
                            </m:r>
                            <m:r>
                              <a:rPr lang="en-US" altLang="ko-KR" sz="1400" b="0" i="1" smtClean="0">
                                <a:latin typeface="Cambria Math"/>
                              </a:rPr>
                              <m:t>𝐴</m:t>
                            </m:r>
                            <m:r>
                              <a:rPr lang="en-US" altLang="ko-KR" sz="1400" i="1">
                                <a:latin typeface="Cambria Math"/>
                              </a:rPr>
                              <m:t> )</m:t>
                            </m:r>
                          </m:e>
                        </m:mr>
                        <m:mr>
                          <m:e>
                            <m:r>
                              <a:rPr lang="en-US" altLang="ko-KR" sz="1400" i="1">
                                <a:latin typeface="Cambria Math"/>
                              </a:rPr>
                              <m:t>𝑎</m:t>
                            </m:r>
                            <m:r>
                              <a:rPr lang="en-US" altLang="ko-KR" sz="1400" i="1">
                                <a:latin typeface="Cambria Math"/>
                              </a:rPr>
                              <m:t> ∈</m:t>
                            </m:r>
                            <m:r>
                              <a:rPr lang="en-US" altLang="ko-KR" sz="1400" i="1">
                                <a:latin typeface="Cambria Math"/>
                              </a:rPr>
                              <m:t>𝐴</m:t>
                            </m:r>
                            <m:r>
                              <a:rPr lang="en-US" altLang="ko-KR" sz="1400" i="1">
                                <a:latin typeface="Cambria Math"/>
                              </a:rPr>
                              <m:t>                </m:t>
                            </m:r>
                          </m:e>
                        </m:mr>
                      </m:m>
                    </m:oMath>
                  </a14:m>
                  <a:endParaRPr lang="ko-KR" altLang="en-US" sz="1400" dirty="0"/>
                </a:p>
              </p:txBody>
            </p:sp>
          </mc:Choice>
          <mc:Fallback xmlns="">
            <p:sp>
              <p:nvSpPr>
                <p:cNvPr id="51" name="직사각형 50"/>
                <p:cNvSpPr>
                  <a:spLocks noRot="1" noChangeAspect="1" noMove="1" noResize="1" noEditPoints="1" noAdjustHandles="1" noChangeArrowheads="1" noChangeShapeType="1" noTextEdit="1"/>
                </p:cNvSpPr>
                <p:nvPr/>
              </p:nvSpPr>
              <p:spPr>
                <a:xfrm>
                  <a:off x="71500" y="5549177"/>
                  <a:ext cx="5320303" cy="620811"/>
                </a:xfrm>
                <a:prstGeom prst="rect">
                  <a:avLst/>
                </a:prstGeom>
                <a:blipFill rotWithShape="1">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p:cNvSpPr/>
                <p:nvPr/>
              </p:nvSpPr>
              <p:spPr>
                <a:xfrm>
                  <a:off x="827584" y="5085184"/>
                  <a:ext cx="4410490" cy="307777"/>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altLang="ko-KR" sz="1400" b="1" i="1" smtClean="0">
                            <a:latin typeface="Cambria Math"/>
                          </a:rPr>
                          <m:t>𝑴𝑳</m:t>
                        </m:r>
                        <m:r>
                          <a:rPr lang="en-US" altLang="ko-KR" sz="1400" b="1" i="1" smtClean="0">
                            <a:latin typeface="Cambria Math"/>
                          </a:rPr>
                          <m:t>=</m:t>
                        </m:r>
                        <m:r>
                          <a:rPr lang="en-US" altLang="ko-KR" sz="1400" b="1" i="1" smtClean="0">
                            <a:latin typeface="Cambria Math"/>
                          </a:rPr>
                          <m:t>𝑴𝑨𝑷</m:t>
                        </m:r>
                        <m:r>
                          <a:rPr lang="en-US" altLang="ko-KR" sz="1400" b="1" i="1" smtClean="0">
                            <a:latin typeface="Cambria Math"/>
                          </a:rPr>
                          <m:t> (</m:t>
                        </m:r>
                        <m:r>
                          <a:rPr lang="en-US" altLang="ko-KR" sz="1400" b="1" i="1" smtClean="0">
                            <a:latin typeface="Cambria Math"/>
                          </a:rPr>
                          <m:t>𝒊𝒏</m:t>
                        </m:r>
                        <m:r>
                          <a:rPr lang="en-US" altLang="ko-KR" sz="1400" b="1" i="1" smtClean="0">
                            <a:latin typeface="Cambria Math"/>
                          </a:rPr>
                          <m:t> </m:t>
                        </m:r>
                        <m:r>
                          <a:rPr lang="en-US" altLang="ko-KR" sz="1400" b="1" i="1" smtClean="0">
                            <a:latin typeface="Cambria Math"/>
                          </a:rPr>
                          <m:t>𝒂</m:t>
                        </m:r>
                        <m:r>
                          <a:rPr lang="en-US" altLang="ko-KR" sz="1400" b="1" i="1" smtClean="0">
                            <a:latin typeface="Cambria Math"/>
                          </a:rPr>
                          <m:t> </m:t>
                        </m:r>
                        <m:r>
                          <a:rPr lang="en-US" altLang="ko-KR" sz="1400" b="1" i="1" smtClean="0">
                            <a:latin typeface="Cambria Math"/>
                          </a:rPr>
                          <m:t>𝒔𝒑𝒆𝒄𝒊𝒇𝒊𝒄</m:t>
                        </m:r>
                        <m:r>
                          <a:rPr lang="en-US" altLang="ko-KR" sz="1400" b="1" i="1" smtClean="0">
                            <a:latin typeface="Cambria Math"/>
                          </a:rPr>
                          <m:t>  </m:t>
                        </m:r>
                        <m:r>
                          <a:rPr lang="en-US" altLang="ko-KR" sz="1400" b="1" i="1" smtClean="0">
                            <a:latin typeface="Cambria Math"/>
                          </a:rPr>
                          <m:t>𝒂𝒔𝒔𝒖𝒎𝒑𝒕𝒊𝒐𝒏</m:t>
                        </m:r>
                        <m:r>
                          <a:rPr lang="en-US" altLang="ko-KR" sz="1400" b="1" i="1" smtClean="0">
                            <a:latin typeface="Cambria Math"/>
                          </a:rPr>
                          <m:t>)</m:t>
                        </m:r>
                      </m:oMath>
                    </m:oMathPara>
                  </a14:m>
                  <a:endParaRPr lang="ko-KR" altLang="en-US" sz="1400" b="1" dirty="0"/>
                </a:p>
              </p:txBody>
            </p:sp>
          </mc:Choice>
          <mc:Fallback xmlns="">
            <p:sp>
              <p:nvSpPr>
                <p:cNvPr id="52" name="직사각형 51"/>
                <p:cNvSpPr>
                  <a:spLocks noRot="1" noChangeAspect="1" noMove="1" noResize="1" noEditPoints="1" noAdjustHandles="1" noChangeArrowheads="1" noChangeShapeType="1" noTextEdit="1"/>
                </p:cNvSpPr>
                <p:nvPr/>
              </p:nvSpPr>
              <p:spPr>
                <a:xfrm>
                  <a:off x="827584" y="5085184"/>
                  <a:ext cx="4410490" cy="307777"/>
                </a:xfrm>
                <a:prstGeom prst="rect">
                  <a:avLst/>
                </a:prstGeom>
                <a:blipFill rotWithShape="1">
                  <a:blip r:embed="rId9"/>
                  <a:stretch>
                    <a:fillRect b="-12000"/>
                  </a:stretch>
                </a:blipFill>
              </p:spPr>
              <p:txBody>
                <a:bodyPr/>
                <a:lstStyle/>
                <a:p>
                  <a:r>
                    <a:rPr lang="ko-KR" altLang="en-US">
                      <a:noFill/>
                    </a:rPr>
                    <a:t> </a:t>
                  </a:r>
                </a:p>
              </p:txBody>
            </p:sp>
          </mc:Fallback>
        </mc:AlternateContent>
      </p:grpSp>
      <p:sp>
        <p:nvSpPr>
          <p:cNvPr id="55" name="직사각형 54"/>
          <p:cNvSpPr/>
          <p:nvPr/>
        </p:nvSpPr>
        <p:spPr>
          <a:xfrm>
            <a:off x="7689792" y="1752556"/>
            <a:ext cx="1202688" cy="307777"/>
          </a:xfrm>
          <a:prstGeom prst="rect">
            <a:avLst/>
          </a:prstGeom>
        </p:spPr>
        <p:txBody>
          <a:bodyPr wrap="square">
            <a:spAutoFit/>
          </a:bodyPr>
          <a:lstStyle/>
          <a:p>
            <a:r>
              <a:rPr lang="en-US" altLang="ko-KR" sz="1400" b="1" dirty="0" smtClean="0">
                <a:latin typeface="Calibri" pitchFamily="34" charset="0"/>
                <a:cs typeface="Calibri" pitchFamily="34" charset="0"/>
              </a:rPr>
              <a:t>Observation</a:t>
            </a:r>
            <a:endParaRPr lang="ko-KR" altLang="en-US" sz="1400" b="1" dirty="0">
              <a:latin typeface="Calibri" pitchFamily="34" charset="0"/>
              <a:cs typeface="Calibri" pitchFamily="34" charset="0"/>
            </a:endParaRPr>
          </a:p>
        </p:txBody>
      </p:sp>
      <p:grpSp>
        <p:nvGrpSpPr>
          <p:cNvPr id="38" name="그룹 37"/>
          <p:cNvGrpSpPr/>
          <p:nvPr/>
        </p:nvGrpSpPr>
        <p:grpSpPr>
          <a:xfrm>
            <a:off x="5066158" y="2088630"/>
            <a:ext cx="3610297" cy="1649338"/>
            <a:chOff x="5210174" y="4429113"/>
            <a:chExt cx="3610297" cy="1649338"/>
          </a:xfrm>
        </p:grpSpPr>
        <p:sp>
          <p:nvSpPr>
            <p:cNvPr id="37" name="직사각형 36"/>
            <p:cNvSpPr/>
            <p:nvPr/>
          </p:nvSpPr>
          <p:spPr>
            <a:xfrm>
              <a:off x="5210174" y="4429113"/>
              <a:ext cx="3610297" cy="1649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2" descr="C:\Users\Administrator\Desktop\7-dice-set-translucent-blue-500x500.jpg"/>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37672" t="33335" r="41784" b="45737"/>
            <a:stretch/>
          </p:blipFill>
          <p:spPr bwMode="auto">
            <a:xfrm>
              <a:off x="6012160" y="4475059"/>
              <a:ext cx="462976" cy="471630"/>
            </a:xfrm>
            <a:prstGeom prst="rect">
              <a:avLst/>
            </a:prstGeom>
            <a:noFill/>
            <a:extLst>
              <a:ext uri="{909E8E84-426E-40DD-AFC4-6F175D3DCCD1}">
                <a14:hiddenFill xmlns:a14="http://schemas.microsoft.com/office/drawing/2010/main">
                  <a:solidFill>
                    <a:srgbClr val="FFFFFF"/>
                  </a:solidFill>
                </a14:hiddenFill>
              </a:ext>
            </a:extLst>
          </p:spPr>
        </p:pic>
        <p:sp>
          <p:nvSpPr>
            <p:cNvPr id="22" name="오른쪽 화살표 21"/>
            <p:cNvSpPr/>
            <p:nvPr/>
          </p:nvSpPr>
          <p:spPr>
            <a:xfrm rot="11567725">
              <a:off x="6786232" y="4865117"/>
              <a:ext cx="1224136" cy="216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23" name="직사각형 22"/>
            <p:cNvSpPr/>
            <p:nvPr/>
          </p:nvSpPr>
          <p:spPr>
            <a:xfrm>
              <a:off x="8316416" y="5121096"/>
              <a:ext cx="360040" cy="307777"/>
            </a:xfrm>
            <a:prstGeom prst="rect">
              <a:avLst/>
            </a:prstGeom>
          </p:spPr>
          <p:txBody>
            <a:bodyPr wrap="square">
              <a:spAutoFit/>
            </a:bodyPr>
            <a:lstStyle/>
            <a:p>
              <a:r>
                <a:rPr lang="en-US" altLang="ko-KR" sz="1400" b="1" dirty="0" smtClean="0">
                  <a:latin typeface="Calibri" pitchFamily="34" charset="0"/>
                  <a:cs typeface="Calibri" pitchFamily="34" charset="0"/>
                </a:rPr>
                <a:t>4 </a:t>
              </a:r>
              <a:endParaRPr lang="ko-KR" altLang="en-US" sz="1400" b="1" dirty="0">
                <a:latin typeface="Calibri" pitchFamily="34" charset="0"/>
                <a:cs typeface="Calibri" pitchFamily="34" charset="0"/>
              </a:endParaRPr>
            </a:p>
          </p:txBody>
        </p:sp>
        <p:sp>
          <p:nvSpPr>
            <p:cNvPr id="24" name="직사각형 23"/>
            <p:cNvSpPr/>
            <p:nvPr/>
          </p:nvSpPr>
          <p:spPr>
            <a:xfrm>
              <a:off x="5292080" y="4552222"/>
              <a:ext cx="504056" cy="307777"/>
            </a:xfrm>
            <a:prstGeom prst="rect">
              <a:avLst/>
            </a:prstGeom>
          </p:spPr>
          <p:txBody>
            <a:bodyPr wrap="square">
              <a:spAutoFit/>
            </a:bodyPr>
            <a:lstStyle/>
            <a:p>
              <a:r>
                <a:rPr lang="en-US" altLang="ko-KR" sz="1400" b="1" dirty="0" smtClean="0">
                  <a:solidFill>
                    <a:srgbClr val="BD2F03"/>
                  </a:solidFill>
                  <a:latin typeface="Calibri" pitchFamily="34" charset="0"/>
                  <a:cs typeface="Calibri" pitchFamily="34" charset="0"/>
                </a:rPr>
                <a:t>1/4 </a:t>
              </a:r>
              <a:endParaRPr lang="ko-KR" altLang="en-US" sz="1400" b="1" dirty="0">
                <a:solidFill>
                  <a:srgbClr val="BD2F03"/>
                </a:solidFill>
                <a:latin typeface="Calibri" pitchFamily="34" charset="0"/>
                <a:cs typeface="Calibri" pitchFamily="34" charset="0"/>
              </a:endParaRPr>
            </a:p>
          </p:txBody>
        </p:sp>
        <p:sp>
          <p:nvSpPr>
            <p:cNvPr id="25" name="직사각형 24"/>
            <p:cNvSpPr/>
            <p:nvPr/>
          </p:nvSpPr>
          <p:spPr>
            <a:xfrm>
              <a:off x="6679282" y="5211527"/>
              <a:ext cx="1531268" cy="276999"/>
            </a:xfrm>
            <a:prstGeom prst="rect">
              <a:avLst/>
            </a:prstGeom>
          </p:spPr>
          <p:txBody>
            <a:bodyPr wrap="square">
              <a:spAutoFit/>
            </a:bodyPr>
            <a:lstStyle/>
            <a:p>
              <a:r>
                <a:rPr lang="en-US" altLang="ko-KR" sz="1200" b="1" i="1" dirty="0" smtClean="0">
                  <a:solidFill>
                    <a:srgbClr val="BD2F03"/>
                  </a:solidFill>
                  <a:latin typeface="Calibri" pitchFamily="34" charset="0"/>
                  <a:cs typeface="Calibri" pitchFamily="34" charset="0"/>
                </a:rPr>
                <a:t>Maximum Likelihood</a:t>
              </a:r>
              <a:endParaRPr lang="ko-KR" altLang="en-US" sz="1200" b="1" i="1" dirty="0">
                <a:solidFill>
                  <a:srgbClr val="BD2F03"/>
                </a:solidFill>
                <a:latin typeface="Calibri" pitchFamily="34" charset="0"/>
                <a:cs typeface="Calibri" pitchFamily="34" charset="0"/>
              </a:endParaRPr>
            </a:p>
          </p:txBody>
        </p:sp>
        <p:pic>
          <p:nvPicPr>
            <p:cNvPr id="27" name="Picture 2" descr="C:\Users\Administrator\Desktop\7-dice-set-translucent-blue-500x500.jpg"/>
            <p:cNvPicPr>
              <a:picLocks noChangeAspect="1" noChangeArrowheads="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9142" t="28688" r="65514" b="48464"/>
            <a:stretch/>
          </p:blipFill>
          <p:spPr bwMode="auto">
            <a:xfrm>
              <a:off x="6033702" y="5610283"/>
              <a:ext cx="441434" cy="39795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Administrator\Desktop\7-dice-set-translucent-blue-500x500.jpg"/>
            <p:cNvPicPr>
              <a:picLocks noChangeAspect="1" noChangeArrowheads="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47255" t="54112" r="31625" b="21504"/>
            <a:stretch/>
          </p:blipFill>
          <p:spPr bwMode="auto">
            <a:xfrm>
              <a:off x="6089878" y="5026457"/>
              <a:ext cx="385258" cy="444796"/>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p:cNvSpPr/>
            <p:nvPr/>
          </p:nvSpPr>
          <p:spPr>
            <a:xfrm>
              <a:off x="5292080" y="5094967"/>
              <a:ext cx="504056" cy="307777"/>
            </a:xfrm>
            <a:prstGeom prst="rect">
              <a:avLst/>
            </a:prstGeom>
          </p:spPr>
          <p:txBody>
            <a:bodyPr wrap="square">
              <a:spAutoFit/>
            </a:bodyPr>
            <a:lstStyle/>
            <a:p>
              <a:r>
                <a:rPr lang="en-US" altLang="ko-KR" sz="1400" b="1" dirty="0" smtClean="0">
                  <a:solidFill>
                    <a:schemeClr val="bg1">
                      <a:lumMod val="50000"/>
                    </a:schemeClr>
                  </a:solidFill>
                  <a:latin typeface="Calibri" pitchFamily="34" charset="0"/>
                  <a:cs typeface="Calibri" pitchFamily="34" charset="0"/>
                </a:rPr>
                <a:t>1/6 </a:t>
              </a:r>
              <a:endParaRPr lang="ko-KR" altLang="en-US" sz="1400" b="1" dirty="0">
                <a:solidFill>
                  <a:schemeClr val="bg1">
                    <a:lumMod val="50000"/>
                  </a:schemeClr>
                </a:solidFill>
                <a:latin typeface="Calibri" pitchFamily="34" charset="0"/>
                <a:cs typeface="Calibri" pitchFamily="34" charset="0"/>
              </a:endParaRPr>
            </a:p>
          </p:txBody>
        </p:sp>
        <p:sp>
          <p:nvSpPr>
            <p:cNvPr id="30" name="직사각형 29"/>
            <p:cNvSpPr/>
            <p:nvPr/>
          </p:nvSpPr>
          <p:spPr>
            <a:xfrm>
              <a:off x="5292079" y="5657908"/>
              <a:ext cx="717033" cy="307777"/>
            </a:xfrm>
            <a:prstGeom prst="rect">
              <a:avLst/>
            </a:prstGeom>
          </p:spPr>
          <p:txBody>
            <a:bodyPr wrap="square">
              <a:spAutoFit/>
            </a:bodyPr>
            <a:lstStyle/>
            <a:p>
              <a:r>
                <a:rPr lang="en-US" altLang="ko-KR" sz="1400" b="1" dirty="0" smtClean="0">
                  <a:solidFill>
                    <a:schemeClr val="bg1">
                      <a:lumMod val="50000"/>
                    </a:schemeClr>
                  </a:solidFill>
                  <a:latin typeface="Calibri" pitchFamily="34" charset="0"/>
                  <a:cs typeface="Calibri" pitchFamily="34" charset="0"/>
                </a:rPr>
                <a:t>1/12 </a:t>
              </a:r>
              <a:endParaRPr lang="ko-KR" altLang="en-US" sz="1400" b="1" dirty="0">
                <a:solidFill>
                  <a:schemeClr val="bg1">
                    <a:lumMod val="50000"/>
                  </a:schemeClr>
                </a:solidFill>
                <a:latin typeface="Calibri" pitchFamily="34" charset="0"/>
                <a:cs typeface="Calibri" pitchFamily="34" charset="0"/>
              </a:endParaRPr>
            </a:p>
          </p:txBody>
        </p:sp>
      </p:grpSp>
      <p:sp>
        <p:nvSpPr>
          <p:cNvPr id="56" name="직사각형 55"/>
          <p:cNvSpPr/>
          <p:nvPr/>
        </p:nvSpPr>
        <p:spPr>
          <a:xfrm>
            <a:off x="601399" y="2321503"/>
            <a:ext cx="1044116" cy="307777"/>
          </a:xfrm>
          <a:prstGeom prst="rect">
            <a:avLst/>
          </a:prstGeom>
        </p:spPr>
        <p:txBody>
          <a:bodyPr wrap="square">
            <a:spAutoFit/>
          </a:bodyPr>
          <a:lstStyle/>
          <a:p>
            <a:r>
              <a:rPr lang="en-US" altLang="ko-KR" sz="1400" b="1" dirty="0" smtClean="0">
                <a:latin typeface="Calibri" pitchFamily="34" charset="0"/>
                <a:cs typeface="Calibri" pitchFamily="34" charset="0"/>
              </a:rPr>
              <a:t>Probability</a:t>
            </a:r>
            <a:endParaRPr lang="ko-KR" altLang="en-US" sz="1400" b="1" dirty="0">
              <a:latin typeface="Calibri" pitchFamily="34" charset="0"/>
              <a:cs typeface="Calibri" pitchFamily="34" charset="0"/>
            </a:endParaRPr>
          </a:p>
        </p:txBody>
      </p:sp>
      <p:sp>
        <p:nvSpPr>
          <p:cNvPr id="57" name="직사각형 56"/>
          <p:cNvSpPr/>
          <p:nvPr/>
        </p:nvSpPr>
        <p:spPr>
          <a:xfrm>
            <a:off x="3635896" y="2321503"/>
            <a:ext cx="734636" cy="307777"/>
          </a:xfrm>
          <a:prstGeom prst="rect">
            <a:avLst/>
          </a:prstGeom>
        </p:spPr>
        <p:txBody>
          <a:bodyPr wrap="square">
            <a:spAutoFit/>
          </a:bodyPr>
          <a:lstStyle/>
          <a:p>
            <a:r>
              <a:rPr lang="en-US" altLang="ko-KR" sz="1400" b="1" dirty="0">
                <a:latin typeface="Calibri" pitchFamily="34" charset="0"/>
                <a:cs typeface="Calibri" pitchFamily="34" charset="0"/>
              </a:rPr>
              <a:t>R</a:t>
            </a:r>
            <a:r>
              <a:rPr lang="en-US" altLang="ko-KR" sz="1400" b="1" dirty="0" smtClean="0">
                <a:latin typeface="Calibri" pitchFamily="34" charset="0"/>
                <a:cs typeface="Calibri" pitchFamily="34" charset="0"/>
              </a:rPr>
              <a:t>esult</a:t>
            </a:r>
            <a:endParaRPr lang="ko-KR" altLang="en-US" sz="1400" b="1" dirty="0">
              <a:latin typeface="Calibri" pitchFamily="34" charset="0"/>
              <a:cs typeface="Calibri" pitchFamily="34" charset="0"/>
            </a:endParaRPr>
          </a:p>
        </p:txBody>
      </p:sp>
      <p:pic>
        <p:nvPicPr>
          <p:cNvPr id="58" name="Picture 2" descr="C:\Users\Administrator\Desktop\7-dice-set-translucent-blue-500x500.jpg"/>
          <p:cNvPicPr>
            <a:picLocks noChangeAspect="1" noChangeArrowheads="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47255" t="54112" r="31625" b="21504"/>
          <a:stretch/>
        </p:blipFill>
        <p:spPr bwMode="auto">
          <a:xfrm>
            <a:off x="1607415" y="2686822"/>
            <a:ext cx="385258" cy="444796"/>
          </a:xfrm>
          <a:prstGeom prst="rect">
            <a:avLst/>
          </a:prstGeom>
          <a:noFill/>
          <a:extLst>
            <a:ext uri="{909E8E84-426E-40DD-AFC4-6F175D3DCCD1}">
              <a14:hiddenFill xmlns:a14="http://schemas.microsoft.com/office/drawing/2010/main">
                <a:solidFill>
                  <a:srgbClr val="FFFFFF"/>
                </a:solidFill>
              </a14:hiddenFill>
            </a:ext>
          </a:extLst>
        </p:spPr>
      </p:pic>
      <p:sp>
        <p:nvSpPr>
          <p:cNvPr id="59" name="직사각형 58"/>
          <p:cNvSpPr/>
          <p:nvPr/>
        </p:nvSpPr>
        <p:spPr>
          <a:xfrm>
            <a:off x="827584" y="2745806"/>
            <a:ext cx="504056" cy="307777"/>
          </a:xfrm>
          <a:prstGeom prst="rect">
            <a:avLst/>
          </a:prstGeom>
        </p:spPr>
        <p:txBody>
          <a:bodyPr wrap="square">
            <a:spAutoFit/>
          </a:bodyPr>
          <a:lstStyle/>
          <a:p>
            <a:r>
              <a:rPr lang="en-US" altLang="ko-KR" sz="1400" b="1" dirty="0" smtClean="0">
                <a:latin typeface="Calibri" pitchFamily="34" charset="0"/>
                <a:cs typeface="Calibri" pitchFamily="34" charset="0"/>
              </a:rPr>
              <a:t>1/6 </a:t>
            </a:r>
            <a:endParaRPr lang="ko-KR" altLang="en-US" sz="1400" b="1" dirty="0">
              <a:latin typeface="Calibri" pitchFamily="34" charset="0"/>
              <a:cs typeface="Calibri" pitchFamily="34" charset="0"/>
            </a:endParaRPr>
          </a:p>
        </p:txBody>
      </p:sp>
      <p:sp>
        <p:nvSpPr>
          <p:cNvPr id="60" name="직사각형 59"/>
          <p:cNvSpPr/>
          <p:nvPr/>
        </p:nvSpPr>
        <p:spPr>
          <a:xfrm>
            <a:off x="3851920" y="2724650"/>
            <a:ext cx="360040" cy="307777"/>
          </a:xfrm>
          <a:prstGeom prst="rect">
            <a:avLst/>
          </a:prstGeom>
        </p:spPr>
        <p:txBody>
          <a:bodyPr wrap="square">
            <a:spAutoFit/>
          </a:bodyPr>
          <a:lstStyle/>
          <a:p>
            <a:r>
              <a:rPr lang="en-US" altLang="ko-KR" sz="1400" b="1" dirty="0" smtClean="0">
                <a:latin typeface="Calibri" pitchFamily="34" charset="0"/>
                <a:cs typeface="Calibri" pitchFamily="34" charset="0"/>
              </a:rPr>
              <a:t>4 </a:t>
            </a:r>
            <a:endParaRPr lang="ko-KR" altLang="en-US" sz="1400" b="1" dirty="0">
              <a:latin typeface="Calibri" pitchFamily="34" charset="0"/>
              <a:cs typeface="Calibri" pitchFamily="34" charset="0"/>
            </a:endParaRPr>
          </a:p>
        </p:txBody>
      </p:sp>
      <p:pic>
        <p:nvPicPr>
          <p:cNvPr id="63" name="Picture 2" descr="C:\Users\Administrator\Desktop\7-dice-set-translucent-blue-500x500.jpg"/>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9142" t="28688" r="65514" b="48464"/>
          <a:stretch/>
        </p:blipFill>
        <p:spPr bwMode="auto">
          <a:xfrm>
            <a:off x="1570289" y="3225167"/>
            <a:ext cx="441434" cy="397958"/>
          </a:xfrm>
          <a:prstGeom prst="rect">
            <a:avLst/>
          </a:prstGeom>
          <a:noFill/>
          <a:extLst>
            <a:ext uri="{909E8E84-426E-40DD-AFC4-6F175D3DCCD1}">
              <a14:hiddenFill xmlns:a14="http://schemas.microsoft.com/office/drawing/2010/main">
                <a:solidFill>
                  <a:srgbClr val="FFFFFF"/>
                </a:solidFill>
              </a14:hiddenFill>
            </a:ext>
          </a:extLst>
        </p:spPr>
      </p:pic>
      <p:sp>
        <p:nvSpPr>
          <p:cNvPr id="64" name="직사각형 63"/>
          <p:cNvSpPr/>
          <p:nvPr/>
        </p:nvSpPr>
        <p:spPr>
          <a:xfrm>
            <a:off x="828666" y="3244217"/>
            <a:ext cx="717033" cy="307777"/>
          </a:xfrm>
          <a:prstGeom prst="rect">
            <a:avLst/>
          </a:prstGeom>
        </p:spPr>
        <p:txBody>
          <a:bodyPr wrap="square">
            <a:spAutoFit/>
          </a:bodyPr>
          <a:lstStyle/>
          <a:p>
            <a:r>
              <a:rPr lang="en-US" altLang="ko-KR" sz="1400" b="1" dirty="0" smtClean="0">
                <a:latin typeface="Calibri" pitchFamily="34" charset="0"/>
                <a:cs typeface="Calibri" pitchFamily="34" charset="0"/>
              </a:rPr>
              <a:t>1/12 </a:t>
            </a:r>
            <a:endParaRPr lang="ko-KR" altLang="en-US" sz="1400" b="1" dirty="0">
              <a:latin typeface="Calibri" pitchFamily="34" charset="0"/>
              <a:cs typeface="Calibri" pitchFamily="34" charset="0"/>
            </a:endParaRPr>
          </a:p>
        </p:txBody>
      </p:sp>
      <p:sp>
        <p:nvSpPr>
          <p:cNvPr id="66" name="오른쪽 화살표 65"/>
          <p:cNvSpPr/>
          <p:nvPr/>
        </p:nvSpPr>
        <p:spPr>
          <a:xfrm>
            <a:off x="2299603" y="2763032"/>
            <a:ext cx="1224136" cy="2160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69" name="직사각형 68"/>
          <p:cNvSpPr/>
          <p:nvPr/>
        </p:nvSpPr>
        <p:spPr>
          <a:xfrm>
            <a:off x="3851920" y="3267547"/>
            <a:ext cx="360040" cy="307777"/>
          </a:xfrm>
          <a:prstGeom prst="rect">
            <a:avLst/>
          </a:prstGeom>
        </p:spPr>
        <p:txBody>
          <a:bodyPr wrap="square">
            <a:spAutoFit/>
          </a:bodyPr>
          <a:lstStyle/>
          <a:p>
            <a:r>
              <a:rPr lang="en-US" altLang="ko-KR" sz="1400" b="1" dirty="0" smtClean="0">
                <a:latin typeface="Calibri" pitchFamily="34" charset="0"/>
                <a:cs typeface="Calibri" pitchFamily="34" charset="0"/>
              </a:rPr>
              <a:t>4 </a:t>
            </a:r>
            <a:endParaRPr lang="ko-KR" altLang="en-US" sz="1400" b="1" dirty="0">
              <a:latin typeface="Calibri" pitchFamily="34" charset="0"/>
              <a:cs typeface="Calibri" pitchFamily="34" charset="0"/>
            </a:endParaRPr>
          </a:p>
        </p:txBody>
      </p:sp>
      <p:sp>
        <p:nvSpPr>
          <p:cNvPr id="70" name="오른쪽 화살표 69"/>
          <p:cNvSpPr/>
          <p:nvPr/>
        </p:nvSpPr>
        <p:spPr>
          <a:xfrm>
            <a:off x="2299603" y="3305929"/>
            <a:ext cx="1224136" cy="2160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0881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5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25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그룹 77"/>
          <p:cNvGrpSpPr/>
          <p:nvPr/>
        </p:nvGrpSpPr>
        <p:grpSpPr>
          <a:xfrm>
            <a:off x="399353" y="5013980"/>
            <a:ext cx="2581076" cy="760254"/>
            <a:chOff x="35124" y="1690846"/>
            <a:chExt cx="2581076" cy="760254"/>
          </a:xfrm>
        </p:grpSpPr>
        <p:grpSp>
          <p:nvGrpSpPr>
            <p:cNvPr id="76" name="그룹 75"/>
            <p:cNvGrpSpPr/>
            <p:nvPr/>
          </p:nvGrpSpPr>
          <p:grpSpPr>
            <a:xfrm>
              <a:off x="35124" y="1690846"/>
              <a:ext cx="1184076" cy="633254"/>
              <a:chOff x="35124" y="1690846"/>
              <a:chExt cx="1184076" cy="633254"/>
            </a:xfrm>
          </p:grpSpPr>
          <p:sp>
            <p:nvSpPr>
              <p:cNvPr id="74" name="모서리가 둥근 직사각형 73"/>
              <p:cNvSpPr/>
              <p:nvPr/>
            </p:nvSpPr>
            <p:spPr>
              <a:xfrm>
                <a:off x="35124" y="1690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71" name="한쪽 모서리가 잘린 사각형 70"/>
              <p:cNvSpPr/>
              <p:nvPr/>
            </p:nvSpPr>
            <p:spPr>
              <a:xfrm rot="10800000">
                <a:off x="130784" y="1790977"/>
                <a:ext cx="424092" cy="435062"/>
              </a:xfrm>
              <a:prstGeom prst="snip1Rect">
                <a:avLst/>
              </a:prstGeom>
              <a:pattFill prst="dkHorz">
                <a:fgClr>
                  <a:schemeClr val="accent2">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7" name="그룹 76"/>
            <p:cNvGrpSpPr/>
            <p:nvPr/>
          </p:nvGrpSpPr>
          <p:grpSpPr>
            <a:xfrm>
              <a:off x="1432124" y="1817846"/>
              <a:ext cx="1184076" cy="633254"/>
              <a:chOff x="1432124" y="1817846"/>
              <a:chExt cx="1184076" cy="633254"/>
            </a:xfrm>
          </p:grpSpPr>
          <p:sp>
            <p:nvSpPr>
              <p:cNvPr id="75" name="모서리가 둥근 직사각형 74"/>
              <p:cNvSpPr/>
              <p:nvPr/>
            </p:nvSpPr>
            <p:spPr>
              <a:xfrm>
                <a:off x="1432124" y="1817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73" name="한쪽 모서리가 잘린 사각형 72"/>
              <p:cNvSpPr/>
              <p:nvPr/>
            </p:nvSpPr>
            <p:spPr>
              <a:xfrm rot="10800000">
                <a:off x="2074629" y="1923574"/>
                <a:ext cx="424092" cy="435062"/>
              </a:xfrm>
              <a:prstGeom prst="snip1Rect">
                <a:avLst/>
              </a:prstGeom>
              <a:pattFill prst="dkHorz">
                <a:fgClr>
                  <a:schemeClr val="accent5">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제목 1"/>
          <p:cNvSpPr>
            <a:spLocks noGrp="1"/>
          </p:cNvSpPr>
          <p:nvPr>
            <p:ph type="title"/>
          </p:nvPr>
        </p:nvSpPr>
        <p:spPr/>
        <p:txBody>
          <a:bodyPr/>
          <a:lstStyle/>
          <a:p>
            <a:r>
              <a:rPr lang="en-US" altLang="ko-KR" dirty="0"/>
              <a:t>Motivation</a:t>
            </a:r>
            <a:endParaRPr lang="ko-KR" altLang="en-US" dirty="0"/>
          </a:p>
        </p:txBody>
      </p:sp>
      <p:sp>
        <p:nvSpPr>
          <p:cNvPr id="57" name="직사각형 56"/>
          <p:cNvSpPr/>
          <p:nvPr/>
        </p:nvSpPr>
        <p:spPr>
          <a:xfrm>
            <a:off x="4373760" y="2019408"/>
            <a:ext cx="4032448" cy="584775"/>
          </a:xfrm>
          <a:prstGeom prst="rect">
            <a:avLst/>
          </a:prstGeom>
        </p:spPr>
        <p:txBody>
          <a:bodyPr wrap="square">
            <a:spAutoFit/>
          </a:bodyPr>
          <a:lstStyle/>
          <a:p>
            <a:r>
              <a:rPr lang="en-US" altLang="ko-KR" sz="1600" dirty="0" smtClean="0"/>
              <a:t>PageRank</a:t>
            </a:r>
            <a:r>
              <a:rPr lang="en-US" altLang="ko-KR" sz="1600" dirty="0"/>
              <a:t>, improved PageRank methods, and semantic metadata</a:t>
            </a:r>
          </a:p>
        </p:txBody>
      </p:sp>
      <p:grpSp>
        <p:nvGrpSpPr>
          <p:cNvPr id="3" name="그룹 2"/>
          <p:cNvGrpSpPr/>
          <p:nvPr/>
        </p:nvGrpSpPr>
        <p:grpSpPr>
          <a:xfrm>
            <a:off x="583104" y="1243365"/>
            <a:ext cx="7661305" cy="1080120"/>
            <a:chOff x="583104" y="2996952"/>
            <a:chExt cx="7661305" cy="1080120"/>
          </a:xfrm>
        </p:grpSpPr>
        <p:sp>
          <p:nvSpPr>
            <p:cNvPr id="5" name="한쪽 모서리가 잘린 사각형 4"/>
            <p:cNvSpPr/>
            <p:nvPr/>
          </p:nvSpPr>
          <p:spPr>
            <a:xfrm rot="10800000">
              <a:off x="1418306" y="3642010"/>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한쪽 모서리가 잘린 사각형 5"/>
            <p:cNvSpPr/>
            <p:nvPr/>
          </p:nvSpPr>
          <p:spPr>
            <a:xfrm rot="10800000">
              <a:off x="583104" y="3501633"/>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p:cNvCxnSpPr>
              <a:stCxn id="6" idx="2"/>
              <a:endCxn id="5" idx="0"/>
            </p:cNvCxnSpPr>
            <p:nvPr/>
          </p:nvCxnSpPr>
          <p:spPr>
            <a:xfrm>
              <a:off x="1007196" y="3719164"/>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타원형 설명선 44"/>
            <p:cNvSpPr/>
            <p:nvPr/>
          </p:nvSpPr>
          <p:spPr>
            <a:xfrm>
              <a:off x="1885678" y="3072223"/>
              <a:ext cx="1094752" cy="834566"/>
            </a:xfrm>
            <a:prstGeom prst="wedgeEllipseCallout">
              <a:avLst>
                <a:gd name="adj1" fmla="val -63371"/>
                <a:gd name="adj2" fmla="val 42261"/>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1961353" y="3214172"/>
              <a:ext cx="946877" cy="526403"/>
              <a:chOff x="1861818" y="1910009"/>
              <a:chExt cx="946877" cy="526403"/>
            </a:xfrm>
          </p:grpSpPr>
          <p:sp>
            <p:nvSpPr>
              <p:cNvPr id="47" name="타원 46"/>
              <p:cNvSpPr/>
              <p:nvPr/>
            </p:nvSpPr>
            <p:spPr>
              <a:xfrm>
                <a:off x="2387551" y="1910009"/>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타원 47"/>
              <p:cNvSpPr/>
              <p:nvPr/>
            </p:nvSpPr>
            <p:spPr>
              <a:xfrm>
                <a:off x="2216681" y="228000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p:cNvSpPr/>
              <p:nvPr/>
            </p:nvSpPr>
            <p:spPr>
              <a:xfrm>
                <a:off x="2652287" y="214625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왼쪽/오른쪽 화살표 49"/>
              <p:cNvSpPr/>
              <p:nvPr/>
            </p:nvSpPr>
            <p:spPr>
              <a:xfrm rot="20666589" flipV="1">
                <a:off x="2030942" y="2031039"/>
                <a:ext cx="336929" cy="45720"/>
              </a:xfrm>
              <a:prstGeom prst="leftRightArrow">
                <a:avLst>
                  <a:gd name="adj1" fmla="val 50000"/>
                  <a:gd name="adj2" fmla="val 103459"/>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p:cNvSpPr/>
              <p:nvPr/>
            </p:nvSpPr>
            <p:spPr>
              <a:xfrm>
                <a:off x="1861818" y="2062285"/>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왼쪽/오른쪽 화살표 51"/>
              <p:cNvSpPr/>
              <p:nvPr/>
            </p:nvSpPr>
            <p:spPr>
              <a:xfrm rot="1690824" flipV="1">
                <a:off x="2006902" y="2250946"/>
                <a:ext cx="201671" cy="45720"/>
              </a:xfrm>
              <a:prstGeom prst="leftRightArrow">
                <a:avLst>
                  <a:gd name="adj1" fmla="val 50000"/>
                  <a:gd name="adj2" fmla="val 87246"/>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왼쪽/오른쪽 화살표 52"/>
              <p:cNvSpPr/>
              <p:nvPr/>
            </p:nvSpPr>
            <p:spPr>
              <a:xfrm rot="346809" flipV="1">
                <a:off x="2046522" y="2165312"/>
                <a:ext cx="585603" cy="45720"/>
              </a:xfrm>
              <a:prstGeom prst="leftRightArrow">
                <a:avLst>
                  <a:gd name="adj1" fmla="val 50000"/>
                  <a:gd name="adj2" fmla="val 90935"/>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왼쪽/오른쪽 화살표 53"/>
              <p:cNvSpPr/>
              <p:nvPr/>
            </p:nvSpPr>
            <p:spPr>
              <a:xfrm rot="20670505" flipV="1">
                <a:off x="2401459" y="2285352"/>
                <a:ext cx="238629" cy="45720"/>
              </a:xfrm>
              <a:prstGeom prst="leftRightArrow">
                <a:avLst>
                  <a:gd name="adj1" fmla="val 50000"/>
                  <a:gd name="adj2" fmla="val 85262"/>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직사각형 55"/>
            <p:cNvSpPr/>
            <p:nvPr/>
          </p:nvSpPr>
          <p:spPr>
            <a:xfrm>
              <a:off x="3672409" y="2996952"/>
              <a:ext cx="4572000" cy="713016"/>
            </a:xfrm>
            <a:prstGeom prst="rect">
              <a:avLst/>
            </a:prstGeom>
          </p:spPr>
          <p:txBody>
            <a:bodyPr>
              <a:spAutoFit/>
            </a:bodyPr>
            <a:lstStyle/>
            <a:p>
              <a:pPr>
                <a:lnSpc>
                  <a:spcPts val="2500"/>
                </a:lnSpc>
              </a:pPr>
              <a:r>
                <a:rPr lang="en-US" altLang="ko-KR" dirty="0">
                  <a:latin typeface="Open Sans" charset="0"/>
                  <a:ea typeface="Open Sans" charset="0"/>
                  <a:cs typeface="Open Sans" charset="0"/>
                </a:rPr>
                <a:t>How do we utilize semantics on the Web to improve ranking results</a:t>
              </a:r>
              <a:r>
                <a:rPr lang="en-US" altLang="ko-KR" dirty="0" smtClean="0">
                  <a:latin typeface="Open Sans" charset="0"/>
                  <a:ea typeface="Open Sans" charset="0"/>
                  <a:cs typeface="Open Sans" charset="0"/>
                </a:rPr>
                <a:t>?</a:t>
              </a:r>
              <a:endParaRPr lang="en-US" altLang="ko-KR" dirty="0">
                <a:latin typeface="Open Sans" charset="0"/>
                <a:ea typeface="Open Sans" charset="0"/>
                <a:cs typeface="Open Sans" charset="0"/>
              </a:endParaRPr>
            </a:p>
          </p:txBody>
        </p:sp>
        <p:sp>
          <p:nvSpPr>
            <p:cNvPr id="58" name="타원 57"/>
            <p:cNvSpPr/>
            <p:nvPr/>
          </p:nvSpPr>
          <p:spPr>
            <a:xfrm>
              <a:off x="3500389" y="3147612"/>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9" name="위로 굽은 화살표 58"/>
          <p:cNvSpPr/>
          <p:nvPr/>
        </p:nvSpPr>
        <p:spPr>
          <a:xfrm rot="5400000">
            <a:off x="3920901" y="1986129"/>
            <a:ext cx="265195" cy="487739"/>
          </a:xfrm>
          <a:prstGeom prst="bentUpArrow">
            <a:avLst>
              <a:gd name="adj1" fmla="val 25000"/>
              <a:gd name="adj2" fmla="val 25000"/>
              <a:gd name="adj3" fmla="val 4834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3500389" y="4737646"/>
            <a:ext cx="4905818" cy="733534"/>
            <a:chOff x="3284364" y="1414512"/>
            <a:chExt cx="4905818" cy="733534"/>
          </a:xfrm>
        </p:grpSpPr>
        <p:sp>
          <p:nvSpPr>
            <p:cNvPr id="60" name="타원 59"/>
            <p:cNvSpPr/>
            <p:nvPr/>
          </p:nvSpPr>
          <p:spPr>
            <a:xfrm>
              <a:off x="3284364" y="1556792"/>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p:cNvSpPr/>
            <p:nvPr/>
          </p:nvSpPr>
          <p:spPr>
            <a:xfrm>
              <a:off x="3456383" y="1414512"/>
              <a:ext cx="4733799" cy="733534"/>
            </a:xfrm>
            <a:prstGeom prst="rect">
              <a:avLst/>
            </a:prstGeom>
          </p:spPr>
          <p:txBody>
            <a:bodyPr wrap="square">
              <a:spAutoFit/>
            </a:bodyPr>
            <a:lstStyle/>
            <a:p>
              <a:pPr>
                <a:lnSpc>
                  <a:spcPts val="2500"/>
                </a:lnSpc>
              </a:pPr>
              <a:r>
                <a:rPr lang="en-US" altLang="ko-KR" dirty="0">
                  <a:latin typeface="Open Sans" charset="0"/>
                  <a:ea typeface="Open Sans" charset="0"/>
                  <a:cs typeface="Open Sans" charset="0"/>
                </a:rPr>
                <a:t>How do we have machine explore the Web like human without links?</a:t>
              </a:r>
            </a:p>
          </p:txBody>
        </p:sp>
      </p:grpSp>
      <p:sp>
        <p:nvSpPr>
          <p:cNvPr id="63" name="직사각형 62"/>
          <p:cNvSpPr/>
          <p:nvPr/>
        </p:nvSpPr>
        <p:spPr>
          <a:xfrm>
            <a:off x="4373759" y="5471180"/>
            <a:ext cx="4590729" cy="584775"/>
          </a:xfrm>
          <a:prstGeom prst="rect">
            <a:avLst/>
          </a:prstGeom>
        </p:spPr>
        <p:txBody>
          <a:bodyPr wrap="square">
            <a:spAutoFit/>
          </a:bodyPr>
          <a:lstStyle/>
          <a:p>
            <a:r>
              <a:rPr lang="en-US" altLang="ko-KR" sz="1600" dirty="0"/>
              <a:t>Topic </a:t>
            </a:r>
            <a:r>
              <a:rPr lang="en-US" altLang="ko-KR" sz="1600" dirty="0" smtClean="0"/>
              <a:t>model: </a:t>
            </a:r>
            <a:r>
              <a:rPr lang="en-US" altLang="ko-KR" sz="1600" dirty="0"/>
              <a:t>LSA, PLSA, </a:t>
            </a:r>
            <a:r>
              <a:rPr lang="en-US" altLang="ko-KR" sz="1600" dirty="0" smtClean="0"/>
              <a:t>..</a:t>
            </a:r>
            <a:endParaRPr lang="en-US" altLang="ko-KR" sz="1600" dirty="0"/>
          </a:p>
          <a:p>
            <a:r>
              <a:rPr lang="en-US" altLang="ko-KR" sz="1600" dirty="0"/>
              <a:t>Linear algebra, </a:t>
            </a:r>
            <a:r>
              <a:rPr lang="en-US" altLang="ko-KR" sz="1600" dirty="0" smtClean="0"/>
              <a:t>ML, </a:t>
            </a:r>
            <a:r>
              <a:rPr lang="en-US" altLang="ko-KR" sz="1600" dirty="0"/>
              <a:t>probabilistic inference</a:t>
            </a:r>
          </a:p>
        </p:txBody>
      </p:sp>
      <p:sp>
        <p:nvSpPr>
          <p:cNvPr id="64" name="위로 굽은 화살표 63"/>
          <p:cNvSpPr/>
          <p:nvPr/>
        </p:nvSpPr>
        <p:spPr>
          <a:xfrm rot="5400000">
            <a:off x="3920901" y="5437901"/>
            <a:ext cx="265195" cy="487739"/>
          </a:xfrm>
          <a:prstGeom prst="bentUpArrow">
            <a:avLst>
              <a:gd name="adj1" fmla="val 25000"/>
              <a:gd name="adj2" fmla="val 25000"/>
              <a:gd name="adj3" fmla="val 4834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한쪽 모서리가 잘린 사각형 66"/>
          <p:cNvSpPr/>
          <p:nvPr/>
        </p:nvSpPr>
        <p:spPr>
          <a:xfrm rot="10800000">
            <a:off x="1887944" y="5251351"/>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한쪽 모서리가 잘린 사각형 67"/>
          <p:cNvSpPr/>
          <p:nvPr/>
        </p:nvSpPr>
        <p:spPr>
          <a:xfrm rot="10800000">
            <a:off x="1052742" y="5110974"/>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화살표 연결선 68"/>
          <p:cNvCxnSpPr>
            <a:stCxn id="68" idx="2"/>
            <a:endCxn id="67" idx="0"/>
          </p:cNvCxnSpPr>
          <p:nvPr/>
        </p:nvCxnSpPr>
        <p:spPr>
          <a:xfrm>
            <a:off x="1476834" y="5328505"/>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그룹 82"/>
          <p:cNvGrpSpPr/>
          <p:nvPr/>
        </p:nvGrpSpPr>
        <p:grpSpPr>
          <a:xfrm>
            <a:off x="2707748" y="4974213"/>
            <a:ext cx="424093" cy="966787"/>
            <a:chOff x="470886" y="4358643"/>
            <a:chExt cx="424093" cy="966787"/>
          </a:xfrm>
        </p:grpSpPr>
        <p:sp>
          <p:nvSpPr>
            <p:cNvPr id="81" name="한쪽 모서리가 잘린 사각형 80"/>
            <p:cNvSpPr/>
            <p:nvPr/>
          </p:nvSpPr>
          <p:spPr>
            <a:xfrm rot="10800000">
              <a:off x="470887" y="4358643"/>
              <a:ext cx="424092" cy="435062"/>
            </a:xfrm>
            <a:prstGeom prst="snip1Rect">
              <a:avLst/>
            </a:prstGeom>
            <a:pattFill prst="dkHorz">
              <a:fgClr>
                <a:schemeClr val="accent2">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한쪽 모서리가 잘린 사각형 81"/>
            <p:cNvSpPr/>
            <p:nvPr/>
          </p:nvSpPr>
          <p:spPr>
            <a:xfrm rot="10800000">
              <a:off x="470886" y="4890368"/>
              <a:ext cx="424092" cy="435062"/>
            </a:xfrm>
            <a:prstGeom prst="snip1Rect">
              <a:avLst/>
            </a:prstGeom>
            <a:pattFill prst="dkHorz">
              <a:fgClr>
                <a:schemeClr val="accent5">
                  <a:lumMod val="40000"/>
                  <a:lumOff val="60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4" name="그룹 83"/>
          <p:cNvGrpSpPr/>
          <p:nvPr/>
        </p:nvGrpSpPr>
        <p:grpSpPr>
          <a:xfrm>
            <a:off x="3500389" y="3003481"/>
            <a:ext cx="4905818" cy="733534"/>
            <a:chOff x="3284364" y="1414512"/>
            <a:chExt cx="4905818" cy="733534"/>
          </a:xfrm>
        </p:grpSpPr>
        <p:sp>
          <p:nvSpPr>
            <p:cNvPr id="85" name="타원 84"/>
            <p:cNvSpPr/>
            <p:nvPr/>
          </p:nvSpPr>
          <p:spPr>
            <a:xfrm>
              <a:off x="3284364" y="1556792"/>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p:cNvSpPr/>
            <p:nvPr/>
          </p:nvSpPr>
          <p:spPr>
            <a:xfrm>
              <a:off x="3456383" y="1414512"/>
              <a:ext cx="4733799" cy="733534"/>
            </a:xfrm>
            <a:prstGeom prst="rect">
              <a:avLst/>
            </a:prstGeom>
          </p:spPr>
          <p:txBody>
            <a:bodyPr wrap="square">
              <a:spAutoFit/>
            </a:bodyPr>
            <a:lstStyle/>
            <a:p>
              <a:pPr>
                <a:lnSpc>
                  <a:spcPts val="2500"/>
                </a:lnSpc>
              </a:pPr>
              <a:r>
                <a:rPr lang="en-US" altLang="ko-KR" dirty="0">
                  <a:latin typeface="Open Sans" charset="0"/>
                  <a:ea typeface="Open Sans" charset="0"/>
                  <a:cs typeface="Open Sans" charset="0"/>
                </a:rPr>
                <a:t>How do we reduce large data computation time?</a:t>
              </a:r>
            </a:p>
          </p:txBody>
        </p:sp>
      </p:grpSp>
      <p:sp>
        <p:nvSpPr>
          <p:cNvPr id="87" name="직사각형 86"/>
          <p:cNvSpPr/>
          <p:nvPr/>
        </p:nvSpPr>
        <p:spPr>
          <a:xfrm>
            <a:off x="4373759" y="3737015"/>
            <a:ext cx="4590729" cy="584775"/>
          </a:xfrm>
          <a:prstGeom prst="rect">
            <a:avLst/>
          </a:prstGeom>
        </p:spPr>
        <p:txBody>
          <a:bodyPr wrap="square">
            <a:spAutoFit/>
          </a:bodyPr>
          <a:lstStyle/>
          <a:p>
            <a:r>
              <a:rPr lang="en-US" altLang="ko-KR" sz="1600" dirty="0" err="1"/>
              <a:t>MapReduce</a:t>
            </a:r>
            <a:r>
              <a:rPr lang="en-US" altLang="ko-KR" sz="1600" dirty="0"/>
              <a:t> framework and optimization algorithms</a:t>
            </a:r>
          </a:p>
        </p:txBody>
      </p:sp>
      <p:sp>
        <p:nvSpPr>
          <p:cNvPr id="88" name="위로 굽은 화살표 87"/>
          <p:cNvSpPr/>
          <p:nvPr/>
        </p:nvSpPr>
        <p:spPr>
          <a:xfrm rot="5400000">
            <a:off x="3920901" y="3703736"/>
            <a:ext cx="265195" cy="487739"/>
          </a:xfrm>
          <a:prstGeom prst="bentUpArrow">
            <a:avLst>
              <a:gd name="adj1" fmla="val 25000"/>
              <a:gd name="adj2" fmla="val 25000"/>
              <a:gd name="adj3" fmla="val 4834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7" name="그룹 166"/>
          <p:cNvGrpSpPr/>
          <p:nvPr/>
        </p:nvGrpSpPr>
        <p:grpSpPr>
          <a:xfrm>
            <a:off x="918255" y="3184878"/>
            <a:ext cx="1521028" cy="986354"/>
            <a:chOff x="793636" y="4844860"/>
            <a:chExt cx="1780941" cy="1154902"/>
          </a:xfrm>
        </p:grpSpPr>
        <p:sp>
          <p:nvSpPr>
            <p:cNvPr id="89" name="타원 88"/>
            <p:cNvSpPr/>
            <p:nvPr/>
          </p:nvSpPr>
          <p:spPr>
            <a:xfrm>
              <a:off x="793636" y="4844860"/>
              <a:ext cx="1780941" cy="1154902"/>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타원 89"/>
            <p:cNvSpPr/>
            <p:nvPr/>
          </p:nvSpPr>
          <p:spPr>
            <a:xfrm>
              <a:off x="1220629" y="5129689"/>
              <a:ext cx="73342" cy="733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p:cNvSpPr/>
            <p:nvPr/>
          </p:nvSpPr>
          <p:spPr>
            <a:xfrm>
              <a:off x="1280160" y="5644994"/>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p:cNvSpPr/>
            <p:nvPr/>
          </p:nvSpPr>
          <p:spPr>
            <a:xfrm>
              <a:off x="1661246" y="5376591"/>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타원 93"/>
            <p:cNvSpPr/>
            <p:nvPr/>
          </p:nvSpPr>
          <p:spPr>
            <a:xfrm>
              <a:off x="2050291" y="583379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타원 94"/>
            <p:cNvSpPr/>
            <p:nvPr/>
          </p:nvSpPr>
          <p:spPr>
            <a:xfrm>
              <a:off x="2155535" y="522920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타원 96"/>
            <p:cNvSpPr/>
            <p:nvPr/>
          </p:nvSpPr>
          <p:spPr>
            <a:xfrm>
              <a:off x="2326405" y="54906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97"/>
            <p:cNvSpPr/>
            <p:nvPr/>
          </p:nvSpPr>
          <p:spPr>
            <a:xfrm>
              <a:off x="1624104" y="5750939"/>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타원 98"/>
            <p:cNvSpPr/>
            <p:nvPr/>
          </p:nvSpPr>
          <p:spPr>
            <a:xfrm>
              <a:off x="1249505" y="5349870"/>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p:cNvSpPr/>
            <p:nvPr/>
          </p:nvSpPr>
          <p:spPr>
            <a:xfrm>
              <a:off x="2063049" y="500846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타원 100"/>
            <p:cNvSpPr/>
            <p:nvPr/>
          </p:nvSpPr>
          <p:spPr>
            <a:xfrm>
              <a:off x="1954105" y="549431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타원 101"/>
            <p:cNvSpPr/>
            <p:nvPr/>
          </p:nvSpPr>
          <p:spPr>
            <a:xfrm flipH="1" flipV="1">
              <a:off x="913874" y="52892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타원 103"/>
            <p:cNvSpPr/>
            <p:nvPr/>
          </p:nvSpPr>
          <p:spPr>
            <a:xfrm>
              <a:off x="1616768" y="4956861"/>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5" name="직선 연결선 104"/>
            <p:cNvCxnSpPr>
              <a:stCxn id="104" idx="3"/>
              <a:endCxn id="99" idx="7"/>
            </p:cNvCxnSpPr>
            <p:nvPr/>
          </p:nvCxnSpPr>
          <p:spPr>
            <a:xfrm flipH="1">
              <a:off x="1336952" y="5044308"/>
              <a:ext cx="294819" cy="320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107"/>
            <p:cNvCxnSpPr>
              <a:stCxn id="104" idx="6"/>
              <a:endCxn id="100" idx="2"/>
            </p:cNvCxnSpPr>
            <p:nvPr/>
          </p:nvCxnSpPr>
          <p:spPr>
            <a:xfrm>
              <a:off x="1719218" y="5008086"/>
              <a:ext cx="343831" cy="375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a:stCxn id="104" idx="2"/>
              <a:endCxn id="90" idx="7"/>
            </p:cNvCxnSpPr>
            <p:nvPr/>
          </p:nvCxnSpPr>
          <p:spPr>
            <a:xfrm flipH="1">
              <a:off x="1283230" y="5008086"/>
              <a:ext cx="333538" cy="1323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a:stCxn id="90" idx="2"/>
              <a:endCxn id="102" idx="3"/>
            </p:cNvCxnSpPr>
            <p:nvPr/>
          </p:nvCxnSpPr>
          <p:spPr>
            <a:xfrm flipH="1">
              <a:off x="952898" y="5166360"/>
              <a:ext cx="267731" cy="12953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a:stCxn id="93" idx="1"/>
              <a:endCxn id="90" idx="5"/>
            </p:cNvCxnSpPr>
            <p:nvPr/>
          </p:nvCxnSpPr>
          <p:spPr>
            <a:xfrm flipH="1" flipV="1">
              <a:off x="1283230" y="5192290"/>
              <a:ext cx="384712" cy="1909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a:stCxn id="95" idx="2"/>
              <a:endCxn id="93" idx="6"/>
            </p:cNvCxnSpPr>
            <p:nvPr/>
          </p:nvCxnSpPr>
          <p:spPr>
            <a:xfrm flipH="1">
              <a:off x="1706966" y="5252060"/>
              <a:ext cx="448569" cy="14739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직선 연결선 122"/>
            <p:cNvCxnSpPr>
              <a:stCxn id="97" idx="1"/>
              <a:endCxn id="104" idx="5"/>
            </p:cNvCxnSpPr>
            <p:nvPr/>
          </p:nvCxnSpPr>
          <p:spPr>
            <a:xfrm flipH="1" flipV="1">
              <a:off x="1704215" y="5044308"/>
              <a:ext cx="628886" cy="45299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직선 연결선 123"/>
            <p:cNvCxnSpPr>
              <a:stCxn id="101" idx="3"/>
              <a:endCxn id="98" idx="7"/>
            </p:cNvCxnSpPr>
            <p:nvPr/>
          </p:nvCxnSpPr>
          <p:spPr>
            <a:xfrm flipH="1">
              <a:off x="1687509" y="5557716"/>
              <a:ext cx="277475" cy="20410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p:cNvCxnSpPr>
              <a:stCxn id="98" idx="2"/>
              <a:endCxn id="92" idx="5"/>
            </p:cNvCxnSpPr>
            <p:nvPr/>
          </p:nvCxnSpPr>
          <p:spPr>
            <a:xfrm flipH="1" flipV="1">
              <a:off x="1319184" y="5684018"/>
              <a:ext cx="304920" cy="1040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p:cNvCxnSpPr>
              <a:stCxn id="94" idx="2"/>
              <a:endCxn id="98" idx="6"/>
            </p:cNvCxnSpPr>
            <p:nvPr/>
          </p:nvCxnSpPr>
          <p:spPr>
            <a:xfrm flipH="1" flipV="1">
              <a:off x="1698388" y="5788081"/>
              <a:ext cx="351903" cy="685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p:cNvCxnSpPr>
              <a:stCxn id="101" idx="4"/>
              <a:endCxn id="94" idx="0"/>
            </p:cNvCxnSpPr>
            <p:nvPr/>
          </p:nvCxnSpPr>
          <p:spPr>
            <a:xfrm>
              <a:off x="1991247" y="5568595"/>
              <a:ext cx="81904" cy="26519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직선 연결선 140"/>
            <p:cNvCxnSpPr>
              <a:stCxn id="101" idx="1"/>
              <a:endCxn id="93" idx="6"/>
            </p:cNvCxnSpPr>
            <p:nvPr/>
          </p:nvCxnSpPr>
          <p:spPr>
            <a:xfrm flipH="1" flipV="1">
              <a:off x="1706966" y="5399451"/>
              <a:ext cx="258018" cy="1057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p:cNvCxnSpPr>
              <a:stCxn id="98" idx="1"/>
              <a:endCxn id="99" idx="5"/>
            </p:cNvCxnSpPr>
            <p:nvPr/>
          </p:nvCxnSpPr>
          <p:spPr>
            <a:xfrm flipH="1" flipV="1">
              <a:off x="1336952" y="5437317"/>
              <a:ext cx="298031" cy="3245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직선 연결선 146"/>
            <p:cNvCxnSpPr>
              <a:stCxn id="100" idx="4"/>
              <a:endCxn id="95" idx="1"/>
            </p:cNvCxnSpPr>
            <p:nvPr/>
          </p:nvCxnSpPr>
          <p:spPr>
            <a:xfrm>
              <a:off x="2100191" y="5082745"/>
              <a:ext cx="62040" cy="1531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49"/>
            <p:cNvCxnSpPr>
              <a:stCxn id="97" idx="2"/>
              <a:endCxn id="101" idx="6"/>
            </p:cNvCxnSpPr>
            <p:nvPr/>
          </p:nvCxnSpPr>
          <p:spPr>
            <a:xfrm flipH="1">
              <a:off x="2028389" y="5513462"/>
              <a:ext cx="298016" cy="1799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직선 연결선 152"/>
            <p:cNvCxnSpPr>
              <a:stCxn id="90" idx="1"/>
              <a:endCxn id="89" idx="1"/>
            </p:cNvCxnSpPr>
            <p:nvPr/>
          </p:nvCxnSpPr>
          <p:spPr>
            <a:xfrm flipH="1" flipV="1">
              <a:off x="1054449" y="5013991"/>
              <a:ext cx="176921" cy="1264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직선 연결선 155"/>
            <p:cNvCxnSpPr>
              <a:stCxn id="90" idx="0"/>
            </p:cNvCxnSpPr>
            <p:nvPr/>
          </p:nvCxnSpPr>
          <p:spPr>
            <a:xfrm flipV="1">
              <a:off x="1257300" y="4869160"/>
              <a:ext cx="157027" cy="26052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p:cNvCxnSpPr/>
            <p:nvPr/>
          </p:nvCxnSpPr>
          <p:spPr>
            <a:xfrm flipH="1" flipV="1">
              <a:off x="2063050" y="4913010"/>
              <a:ext cx="27877" cy="9507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직선 연결선 161"/>
            <p:cNvCxnSpPr>
              <a:stCxn id="104" idx="0"/>
            </p:cNvCxnSpPr>
            <p:nvPr/>
          </p:nvCxnSpPr>
          <p:spPr>
            <a:xfrm flipV="1">
              <a:off x="1667993" y="4869160"/>
              <a:ext cx="223140" cy="8770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직선 연결선 167"/>
            <p:cNvCxnSpPr>
              <a:endCxn id="95" idx="7"/>
            </p:cNvCxnSpPr>
            <p:nvPr/>
          </p:nvCxnSpPr>
          <p:spPr>
            <a:xfrm flipH="1">
              <a:off x="2194559" y="5082745"/>
              <a:ext cx="209724" cy="15315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타원 175"/>
            <p:cNvSpPr/>
            <p:nvPr/>
          </p:nvSpPr>
          <p:spPr>
            <a:xfrm>
              <a:off x="1649233" y="5554313"/>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9" name="직선 연결선 178"/>
            <p:cNvCxnSpPr>
              <a:stCxn id="93" idx="4"/>
              <a:endCxn id="176" idx="0"/>
            </p:cNvCxnSpPr>
            <p:nvPr/>
          </p:nvCxnSpPr>
          <p:spPr>
            <a:xfrm flipH="1">
              <a:off x="1672093" y="5422311"/>
              <a:ext cx="12013" cy="13200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4" name="직선 연결선 183"/>
            <p:cNvCxnSpPr>
              <a:stCxn id="176" idx="3"/>
              <a:endCxn id="92" idx="6"/>
            </p:cNvCxnSpPr>
            <p:nvPr/>
          </p:nvCxnSpPr>
          <p:spPr>
            <a:xfrm flipH="1">
              <a:off x="1325880" y="5593337"/>
              <a:ext cx="330049" cy="7451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 186"/>
            <p:cNvCxnSpPr>
              <a:stCxn id="99" idx="5"/>
              <a:endCxn id="176" idx="1"/>
            </p:cNvCxnSpPr>
            <p:nvPr/>
          </p:nvCxnSpPr>
          <p:spPr>
            <a:xfrm>
              <a:off x="1336952" y="5437317"/>
              <a:ext cx="318977" cy="12369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직선 연결선 192"/>
            <p:cNvCxnSpPr>
              <a:stCxn id="99" idx="3"/>
              <a:endCxn id="204" idx="3"/>
            </p:cNvCxnSpPr>
            <p:nvPr/>
          </p:nvCxnSpPr>
          <p:spPr>
            <a:xfrm flipH="1">
              <a:off x="991922" y="5437317"/>
              <a:ext cx="272586" cy="15374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직선 연결선 198"/>
            <p:cNvCxnSpPr>
              <a:stCxn id="99" idx="2"/>
              <a:endCxn id="102" idx="2"/>
            </p:cNvCxnSpPr>
            <p:nvPr/>
          </p:nvCxnSpPr>
          <p:spPr>
            <a:xfrm flipH="1" flipV="1">
              <a:off x="959594" y="5312062"/>
              <a:ext cx="289911" cy="890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4" name="타원 203"/>
            <p:cNvSpPr/>
            <p:nvPr/>
          </p:nvSpPr>
          <p:spPr>
            <a:xfrm flipH="1" flipV="1">
              <a:off x="952898" y="5584368"/>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 name="직선 연결선 204"/>
            <p:cNvCxnSpPr>
              <a:stCxn id="102" idx="0"/>
            </p:cNvCxnSpPr>
            <p:nvPr/>
          </p:nvCxnSpPr>
          <p:spPr>
            <a:xfrm>
              <a:off x="936734" y="5334922"/>
              <a:ext cx="39024" cy="24944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직선 연결선 207"/>
            <p:cNvCxnSpPr>
              <a:stCxn id="204" idx="2"/>
              <a:endCxn id="92" idx="2"/>
            </p:cNvCxnSpPr>
            <p:nvPr/>
          </p:nvCxnSpPr>
          <p:spPr>
            <a:xfrm>
              <a:off x="998618" y="5607228"/>
              <a:ext cx="281542" cy="606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직선 연결선 211"/>
            <p:cNvCxnSpPr>
              <a:stCxn id="92" idx="3"/>
              <a:endCxn id="89" idx="3"/>
            </p:cNvCxnSpPr>
            <p:nvPr/>
          </p:nvCxnSpPr>
          <p:spPr>
            <a:xfrm flipH="1">
              <a:off x="1054449" y="5684018"/>
              <a:ext cx="232407" cy="14661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p:cNvCxnSpPr>
              <a:stCxn id="102" idx="6"/>
              <a:endCxn id="89" idx="2"/>
            </p:cNvCxnSpPr>
            <p:nvPr/>
          </p:nvCxnSpPr>
          <p:spPr>
            <a:xfrm flipH="1">
              <a:off x="793636" y="5312062"/>
              <a:ext cx="120238" cy="11024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8" name="직선 연결선 217"/>
            <p:cNvCxnSpPr>
              <a:stCxn id="95" idx="4"/>
              <a:endCxn id="94" idx="7"/>
            </p:cNvCxnSpPr>
            <p:nvPr/>
          </p:nvCxnSpPr>
          <p:spPr>
            <a:xfrm flipH="1">
              <a:off x="2089315" y="5274920"/>
              <a:ext cx="89080" cy="56556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p:cNvCxnSpPr>
              <a:stCxn id="94" idx="6"/>
              <a:endCxn id="89" idx="5"/>
            </p:cNvCxnSpPr>
            <p:nvPr/>
          </p:nvCxnSpPr>
          <p:spPr>
            <a:xfrm flipV="1">
              <a:off x="2096011" y="5830631"/>
              <a:ext cx="217753" cy="2601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p:cNvCxnSpPr>
              <a:stCxn id="98" idx="4"/>
            </p:cNvCxnSpPr>
            <p:nvPr/>
          </p:nvCxnSpPr>
          <p:spPr>
            <a:xfrm flipH="1">
              <a:off x="1426369" y="5825223"/>
              <a:ext cx="234877" cy="1493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타원 230"/>
            <p:cNvSpPr/>
            <p:nvPr/>
          </p:nvSpPr>
          <p:spPr>
            <a:xfrm>
              <a:off x="1310720" y="584364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2" name="직선 연결선 231"/>
            <p:cNvCxnSpPr>
              <a:stCxn id="92" idx="4"/>
              <a:endCxn id="231" idx="0"/>
            </p:cNvCxnSpPr>
            <p:nvPr/>
          </p:nvCxnSpPr>
          <p:spPr>
            <a:xfrm>
              <a:off x="1303020" y="5690714"/>
              <a:ext cx="30560" cy="1529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p:cNvCxnSpPr>
              <a:endCxn id="97" idx="7"/>
            </p:cNvCxnSpPr>
            <p:nvPr/>
          </p:nvCxnSpPr>
          <p:spPr>
            <a:xfrm flipH="1">
              <a:off x="2365429" y="5287788"/>
              <a:ext cx="170368" cy="20951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0" name="타원 249"/>
            <p:cNvSpPr/>
            <p:nvPr/>
          </p:nvSpPr>
          <p:spPr>
            <a:xfrm>
              <a:off x="952898" y="5562425"/>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3" name="타원 252"/>
            <p:cNvSpPr/>
            <p:nvPr/>
          </p:nvSpPr>
          <p:spPr>
            <a:xfrm>
              <a:off x="2004213" y="525444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445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25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25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500"/>
                                        <p:tgtEl>
                                          <p:spTgt spid="87"/>
                                        </p:tgtEl>
                                      </p:cBhvr>
                                    </p:animEffect>
                                  </p:childTnLst>
                                </p:cTn>
                              </p:par>
                              <p:par>
                                <p:cTn id="22" presetID="10" presetClass="entr" presetSubtype="0" fill="hold" nodeType="with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par>
                                <p:cTn id="33" presetID="10"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xit" presetSubtype="32" fill="hold" nodeType="clickEffect">
                                  <p:stCondLst>
                                    <p:cond delay="0"/>
                                  </p:stCondLst>
                                  <p:childTnLst>
                                    <p:anim calcmode="lin" valueType="num">
                                      <p:cBhvr>
                                        <p:cTn id="42" dur="500"/>
                                        <p:tgtEl>
                                          <p:spTgt spid="69"/>
                                        </p:tgtEl>
                                        <p:attrNameLst>
                                          <p:attrName>ppt_w</p:attrName>
                                        </p:attrNameLst>
                                      </p:cBhvr>
                                      <p:tavLst>
                                        <p:tav tm="0">
                                          <p:val>
                                            <p:strVal val="ppt_w"/>
                                          </p:val>
                                        </p:tav>
                                        <p:tav tm="100000">
                                          <p:val>
                                            <p:fltVal val="0"/>
                                          </p:val>
                                        </p:tav>
                                      </p:tavLst>
                                    </p:anim>
                                    <p:anim calcmode="lin" valueType="num">
                                      <p:cBhvr>
                                        <p:cTn id="43" dur="500"/>
                                        <p:tgtEl>
                                          <p:spTgt spid="69"/>
                                        </p:tgtEl>
                                        <p:attrNameLst>
                                          <p:attrName>ppt_h</p:attrName>
                                        </p:attrNameLst>
                                      </p:cBhvr>
                                      <p:tavLst>
                                        <p:tav tm="0">
                                          <p:val>
                                            <p:strVal val="ppt_h"/>
                                          </p:val>
                                        </p:tav>
                                        <p:tav tm="100000">
                                          <p:val>
                                            <p:fltVal val="0"/>
                                          </p:val>
                                        </p:tav>
                                      </p:tavLst>
                                    </p:anim>
                                    <p:animEffect transition="out" filter="fade">
                                      <p:cBhvr>
                                        <p:cTn id="44" dur="500"/>
                                        <p:tgtEl>
                                          <p:spTgt spid="69"/>
                                        </p:tgtEl>
                                      </p:cBhvr>
                                    </p:animEffect>
                                    <p:set>
                                      <p:cBhvr>
                                        <p:cTn id="45" dur="1" fill="hold">
                                          <p:stCondLst>
                                            <p:cond delay="499"/>
                                          </p:stCondLst>
                                        </p:cTn>
                                        <p:tgtEl>
                                          <p:spTgt spid="6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250"/>
                                        <p:tgtEl>
                                          <p:spTgt spid="83"/>
                                        </p:tgtEl>
                                      </p:cBhvr>
                                    </p:animEffect>
                                  </p:childTnLst>
                                </p:cTn>
                              </p:par>
                            </p:childTnLst>
                          </p:cTn>
                        </p:par>
                        <p:par>
                          <p:cTn id="51" fill="hold">
                            <p:stCondLst>
                              <p:cond delay="250"/>
                            </p:stCondLst>
                            <p:childTnLst>
                              <p:par>
                                <p:cTn id="52" presetID="1" presetClass="emph" presetSubtype="2" fill="hold" nodeType="afterEffect">
                                  <p:stCondLst>
                                    <p:cond delay="500"/>
                                  </p:stCondLst>
                                  <p:childTnLst>
                                    <p:animClr clrSpc="rgb" dir="cw">
                                      <p:cBhvr>
                                        <p:cTn id="53" dur="500" fill="hold"/>
                                        <p:tgtEl>
                                          <p:spTgt spid="68"/>
                                        </p:tgtEl>
                                        <p:attrNameLst>
                                          <p:attrName>fillcolor</p:attrName>
                                        </p:attrNameLst>
                                      </p:cBhvr>
                                      <p:to>
                                        <a:srgbClr val="F2DCDB"/>
                                      </p:to>
                                    </p:animClr>
                                    <p:set>
                                      <p:cBhvr>
                                        <p:cTn id="54" dur="500" fill="hold"/>
                                        <p:tgtEl>
                                          <p:spTgt spid="68"/>
                                        </p:tgtEl>
                                        <p:attrNameLst>
                                          <p:attrName>fill.type</p:attrName>
                                        </p:attrNameLst>
                                      </p:cBhvr>
                                      <p:to>
                                        <p:strVal val="solid"/>
                                      </p:to>
                                    </p:set>
                                    <p:set>
                                      <p:cBhvr>
                                        <p:cTn id="55" dur="500" fill="hold"/>
                                        <p:tgtEl>
                                          <p:spTgt spid="68"/>
                                        </p:tgtEl>
                                        <p:attrNameLst>
                                          <p:attrName>fill.on</p:attrName>
                                        </p:attrNameLst>
                                      </p:cBhvr>
                                      <p:to>
                                        <p:strVal val="true"/>
                                      </p:to>
                                    </p:set>
                                  </p:childTnLst>
                                </p:cTn>
                              </p:par>
                              <p:par>
                                <p:cTn id="56" presetID="1" presetClass="emph" presetSubtype="2" fill="hold" nodeType="withEffect">
                                  <p:stCondLst>
                                    <p:cond delay="500"/>
                                  </p:stCondLst>
                                  <p:childTnLst>
                                    <p:animClr clrSpc="rgb" dir="cw">
                                      <p:cBhvr>
                                        <p:cTn id="57" dur="500" fill="hold"/>
                                        <p:tgtEl>
                                          <p:spTgt spid="67"/>
                                        </p:tgtEl>
                                        <p:attrNameLst>
                                          <p:attrName>fillcolor</p:attrName>
                                        </p:attrNameLst>
                                      </p:cBhvr>
                                      <p:to>
                                        <a:srgbClr val="DBEEF3"/>
                                      </p:to>
                                    </p:animClr>
                                    <p:set>
                                      <p:cBhvr>
                                        <p:cTn id="58" dur="500" fill="hold"/>
                                        <p:tgtEl>
                                          <p:spTgt spid="67"/>
                                        </p:tgtEl>
                                        <p:attrNameLst>
                                          <p:attrName>fill.type</p:attrName>
                                        </p:attrNameLst>
                                      </p:cBhvr>
                                      <p:to>
                                        <p:strVal val="solid"/>
                                      </p:to>
                                    </p:set>
                                    <p:set>
                                      <p:cBhvr>
                                        <p:cTn id="59" dur="500" fill="hold"/>
                                        <p:tgtEl>
                                          <p:spTgt spid="67"/>
                                        </p:tgtEl>
                                        <p:attrNameLst>
                                          <p:attrName>fill.on</p:attrName>
                                        </p:attrNameLst>
                                      </p:cBhvr>
                                      <p:to>
                                        <p:strVal val="true"/>
                                      </p:to>
                                    </p:set>
                                  </p:childTnLst>
                                </p:cTn>
                              </p:par>
                            </p:childTnLst>
                          </p:cTn>
                        </p:par>
                        <p:par>
                          <p:cTn id="60" fill="hold">
                            <p:stCondLst>
                              <p:cond delay="1250"/>
                            </p:stCondLst>
                            <p:childTnLst>
                              <p:par>
                                <p:cTn id="61" presetID="22" presetClass="exit" presetSubtype="2" fill="hold" nodeType="afterEffect">
                                  <p:stCondLst>
                                    <p:cond delay="500"/>
                                  </p:stCondLst>
                                  <p:childTnLst>
                                    <p:animEffect transition="out" filter="wipe(right)">
                                      <p:cBhvr>
                                        <p:cTn id="62" dur="500"/>
                                        <p:tgtEl>
                                          <p:spTgt spid="83"/>
                                        </p:tgtEl>
                                      </p:cBhvr>
                                    </p:animEffect>
                                    <p:set>
                                      <p:cBhvr>
                                        <p:cTn id="63" dur="1" fill="hold">
                                          <p:stCondLst>
                                            <p:cond delay="499"/>
                                          </p:stCondLst>
                                        </p:cTn>
                                        <p:tgtEl>
                                          <p:spTgt spid="83"/>
                                        </p:tgtEl>
                                        <p:attrNameLst>
                                          <p:attrName>style.visibility</p:attrName>
                                        </p:attrNameLst>
                                      </p:cBhvr>
                                      <p:to>
                                        <p:strVal val="hidden"/>
                                      </p:to>
                                    </p:set>
                                  </p:childTnLst>
                                </p:cTn>
                              </p:par>
                              <p:par>
                                <p:cTn id="64" presetID="10" presetClass="entr" presetSubtype="0" fill="hold" nodeType="withEffect">
                                  <p:stCondLst>
                                    <p:cond delay="50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par>
                          <p:cTn id="67" fill="hold">
                            <p:stCondLst>
                              <p:cond delay="2250"/>
                            </p:stCondLst>
                            <p:childTnLst>
                              <p:par>
                                <p:cTn id="68" presetID="10" presetClass="entr" presetSubtype="0" fill="hold" grpId="0" nodeType="afterEffect">
                                  <p:stCondLst>
                                    <p:cond delay="50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animBg="1"/>
      <p:bldP spid="63" grpId="0"/>
      <p:bldP spid="64" grpId="0" animBg="1"/>
      <p:bldP spid="67" grpId="0" animBg="1"/>
      <p:bldP spid="68" grpId="0" animBg="1"/>
      <p:bldP spid="87" grpId="0"/>
      <p:bldP spid="8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PLSA: EM Algorithm</a:t>
            </a:r>
            <a:r>
              <a:rPr lang="en-US" altLang="ko-KR" baseline="30000" dirty="0"/>
              <a:t>*</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Expectation</a:t>
                </a:r>
              </a:p>
              <a:p>
                <a:pPr lvl="1"/>
                <a14:m>
                  <m:oMath xmlns:m="http://schemas.openxmlformats.org/officeDocument/2006/math">
                    <m:r>
                      <a:rPr lang="en-US" altLang="ko-KR" i="1" smtClean="0">
                        <a:solidFill>
                          <a:srgbClr val="053296"/>
                        </a:solidFill>
                        <a:latin typeface="Cambria Math"/>
                      </a:rPr>
                      <m:t>𝑃</m:t>
                    </m:r>
                    <m:d>
                      <m:dPr>
                        <m:ctrlPr>
                          <a:rPr lang="en-US" altLang="ko-KR" i="1">
                            <a:solidFill>
                              <a:srgbClr val="053296"/>
                            </a:solidFill>
                            <a:latin typeface="Cambria Math"/>
                          </a:rPr>
                        </m:ctrlPr>
                      </m:dPr>
                      <m:e>
                        <m:sSub>
                          <m:sSubPr>
                            <m:ctrlPr>
                              <a:rPr lang="en-US" altLang="ko-KR" i="1">
                                <a:solidFill>
                                  <a:srgbClr val="053296"/>
                                </a:solidFill>
                                <a:latin typeface="Cambria Math"/>
                              </a:rPr>
                            </m:ctrlPr>
                          </m:sSubPr>
                          <m:e>
                            <m:r>
                              <a:rPr lang="en-US" altLang="ko-KR" i="1">
                                <a:solidFill>
                                  <a:srgbClr val="053296"/>
                                </a:solidFill>
                                <a:latin typeface="Cambria Math"/>
                              </a:rPr>
                              <m:t>𝑧</m:t>
                            </m:r>
                          </m:e>
                          <m:sub>
                            <m:r>
                              <a:rPr lang="en-US" altLang="ko-KR" i="1">
                                <a:solidFill>
                                  <a:srgbClr val="053296"/>
                                </a:solidFill>
                                <a:latin typeface="Cambria Math"/>
                              </a:rPr>
                              <m:t>𝑘</m:t>
                            </m:r>
                          </m:sub>
                        </m:sSub>
                      </m:e>
                      <m:e>
                        <m:sSub>
                          <m:sSubPr>
                            <m:ctrlPr>
                              <a:rPr lang="en-US" altLang="ko-KR" i="1">
                                <a:solidFill>
                                  <a:srgbClr val="053296"/>
                                </a:solidFill>
                                <a:latin typeface="Cambria Math"/>
                              </a:rPr>
                            </m:ctrlPr>
                          </m:sSubPr>
                          <m:e>
                            <m:r>
                              <a:rPr lang="en-US" altLang="ko-KR" i="1">
                                <a:solidFill>
                                  <a:srgbClr val="053296"/>
                                </a:solidFill>
                                <a:latin typeface="Cambria Math"/>
                              </a:rPr>
                              <m:t>𝑤</m:t>
                            </m:r>
                          </m:e>
                          <m:sub>
                            <m:r>
                              <a:rPr lang="en-US" altLang="ko-KR" i="1">
                                <a:solidFill>
                                  <a:srgbClr val="053296"/>
                                </a:solidFill>
                                <a:latin typeface="Cambria Math"/>
                              </a:rPr>
                              <m:t>𝑖</m:t>
                            </m:r>
                          </m:sub>
                        </m:sSub>
                        <m:sSub>
                          <m:sSubPr>
                            <m:ctrlPr>
                              <a:rPr lang="en-US" altLang="ko-KR" i="1">
                                <a:solidFill>
                                  <a:srgbClr val="053296"/>
                                </a:solidFill>
                                <a:latin typeface="Cambria Math"/>
                              </a:rPr>
                            </m:ctrlPr>
                          </m:sSubPr>
                          <m:e>
                            <m:r>
                              <a:rPr lang="en-US" altLang="ko-KR" i="1">
                                <a:solidFill>
                                  <a:srgbClr val="053296"/>
                                </a:solidFill>
                                <a:latin typeface="Cambria Math"/>
                              </a:rPr>
                              <m:t>𝑑</m:t>
                            </m:r>
                          </m:e>
                          <m:sub>
                            <m:r>
                              <a:rPr lang="en-US" altLang="ko-KR" i="1">
                                <a:solidFill>
                                  <a:srgbClr val="053296"/>
                                </a:solidFill>
                                <a:latin typeface="Cambria Math"/>
                              </a:rPr>
                              <m:t>𝑗</m:t>
                            </m:r>
                          </m:sub>
                        </m:sSub>
                      </m:e>
                    </m:d>
                    <m:r>
                      <a:rPr lang="en-US" altLang="ko-KR" i="1">
                        <a:latin typeface="Cambria Math"/>
                      </a:rPr>
                      <m:t>=</m:t>
                    </m:r>
                    <m:f>
                      <m:fPr>
                        <m:ctrlPr>
                          <a:rPr lang="en-US" altLang="ko-KR" i="1">
                            <a:latin typeface="Cambria Math"/>
                          </a:rPr>
                        </m:ctrlPr>
                      </m:fPr>
                      <m:num>
                        <m:r>
                          <a:rPr lang="en-US" altLang="ko-KR" i="1" smtClean="0">
                            <a:solidFill>
                              <a:srgbClr val="961414"/>
                            </a:solidFill>
                            <a:latin typeface="Cambria Math"/>
                          </a:rPr>
                          <m:t>𝑃</m:t>
                        </m:r>
                        <m:r>
                          <a:rPr lang="en-US" altLang="ko-KR" i="1" smtClean="0">
                            <a:solidFill>
                              <a:srgbClr val="961414"/>
                            </a:solidFill>
                            <a:latin typeface="Cambria Math"/>
                          </a:rPr>
                          <m:t>(</m:t>
                        </m:r>
                        <m:sSub>
                          <m:sSubPr>
                            <m:ctrlPr>
                              <a:rPr lang="en-US" altLang="ko-KR" i="1">
                                <a:solidFill>
                                  <a:srgbClr val="961414"/>
                                </a:solidFill>
                                <a:latin typeface="Cambria Math"/>
                              </a:rPr>
                            </m:ctrlPr>
                          </m:sSubPr>
                          <m:e>
                            <m:r>
                              <a:rPr lang="en-US" altLang="ko-KR" i="1">
                                <a:solidFill>
                                  <a:srgbClr val="961414"/>
                                </a:solidFill>
                                <a:latin typeface="Cambria Math"/>
                              </a:rPr>
                              <m:t>𝑤</m:t>
                            </m:r>
                          </m:e>
                          <m:sub>
                            <m:r>
                              <a:rPr lang="en-US" altLang="ko-KR" i="1">
                                <a:solidFill>
                                  <a:srgbClr val="961414"/>
                                </a:solidFill>
                                <a:latin typeface="Cambria Math"/>
                              </a:rPr>
                              <m:t>𝑖</m:t>
                            </m:r>
                          </m:sub>
                        </m:sSub>
                        <m:r>
                          <a:rPr lang="en-US" altLang="ko-KR" i="1">
                            <a:solidFill>
                              <a:srgbClr val="961414"/>
                            </a:solidFill>
                            <a:latin typeface="Cambria Math"/>
                          </a:rPr>
                          <m:t>|</m:t>
                        </m:r>
                        <m:sSub>
                          <m:sSubPr>
                            <m:ctrlPr>
                              <a:rPr lang="en-US" altLang="ko-KR" i="1">
                                <a:solidFill>
                                  <a:srgbClr val="961414"/>
                                </a:solidFill>
                                <a:latin typeface="Cambria Math"/>
                              </a:rPr>
                            </m:ctrlPr>
                          </m:sSubPr>
                          <m:e>
                            <m:r>
                              <a:rPr lang="en-US" altLang="ko-KR" i="1">
                                <a:solidFill>
                                  <a:srgbClr val="961414"/>
                                </a:solidFill>
                                <a:latin typeface="Cambria Math"/>
                              </a:rPr>
                              <m:t>𝑧</m:t>
                            </m:r>
                          </m:e>
                          <m:sub>
                            <m:r>
                              <a:rPr lang="en-US" altLang="ko-KR" i="1">
                                <a:solidFill>
                                  <a:srgbClr val="961414"/>
                                </a:solidFill>
                                <a:latin typeface="Cambria Math"/>
                              </a:rPr>
                              <m:t>𝑘</m:t>
                            </m:r>
                          </m:sub>
                        </m:sSub>
                        <m:r>
                          <a:rPr lang="en-US" altLang="ko-KR" i="1">
                            <a:solidFill>
                              <a:srgbClr val="961414"/>
                            </a:solidFill>
                            <a:latin typeface="Cambria Math"/>
                          </a:rPr>
                          <m:t>)</m:t>
                        </m:r>
                        <m:r>
                          <a:rPr lang="en-US" altLang="ko-KR" i="1">
                            <a:solidFill>
                              <a:srgbClr val="961414"/>
                            </a:solidFill>
                            <a:latin typeface="Cambria Math"/>
                          </a:rPr>
                          <m:t>𝑃</m:t>
                        </m:r>
                        <m:r>
                          <a:rPr lang="en-US" altLang="ko-KR" i="1">
                            <a:solidFill>
                              <a:srgbClr val="961414"/>
                            </a:solidFill>
                            <a:latin typeface="Cambria Math"/>
                          </a:rPr>
                          <m:t>(</m:t>
                        </m:r>
                        <m:sSub>
                          <m:sSubPr>
                            <m:ctrlPr>
                              <a:rPr lang="en-US" altLang="ko-KR" i="1">
                                <a:solidFill>
                                  <a:srgbClr val="961414"/>
                                </a:solidFill>
                                <a:latin typeface="Cambria Math"/>
                              </a:rPr>
                            </m:ctrlPr>
                          </m:sSubPr>
                          <m:e>
                            <m:r>
                              <a:rPr lang="en-US" altLang="ko-KR" i="1">
                                <a:solidFill>
                                  <a:srgbClr val="961414"/>
                                </a:solidFill>
                                <a:latin typeface="Cambria Math"/>
                              </a:rPr>
                              <m:t>𝑑</m:t>
                            </m:r>
                          </m:e>
                          <m:sub>
                            <m:r>
                              <a:rPr lang="en-US" altLang="ko-KR" i="1">
                                <a:solidFill>
                                  <a:srgbClr val="961414"/>
                                </a:solidFill>
                                <a:latin typeface="Cambria Math"/>
                              </a:rPr>
                              <m:t>𝑗</m:t>
                            </m:r>
                          </m:sub>
                        </m:sSub>
                        <m:r>
                          <a:rPr lang="en-US" altLang="ko-KR" i="1">
                            <a:solidFill>
                              <a:srgbClr val="961414"/>
                            </a:solidFill>
                            <a:latin typeface="Cambria Math"/>
                          </a:rPr>
                          <m:t>|</m:t>
                        </m:r>
                        <m:sSub>
                          <m:sSubPr>
                            <m:ctrlPr>
                              <a:rPr lang="en-US" altLang="ko-KR" i="1">
                                <a:solidFill>
                                  <a:srgbClr val="961414"/>
                                </a:solidFill>
                                <a:latin typeface="Cambria Math"/>
                              </a:rPr>
                            </m:ctrlPr>
                          </m:sSubPr>
                          <m:e>
                            <m:r>
                              <a:rPr lang="en-US" altLang="ko-KR" i="1">
                                <a:solidFill>
                                  <a:srgbClr val="961414"/>
                                </a:solidFill>
                                <a:latin typeface="Cambria Math"/>
                              </a:rPr>
                              <m:t>𝑧</m:t>
                            </m:r>
                          </m:e>
                          <m:sub>
                            <m:r>
                              <a:rPr lang="en-US" altLang="ko-KR" i="1">
                                <a:solidFill>
                                  <a:srgbClr val="961414"/>
                                </a:solidFill>
                                <a:latin typeface="Cambria Math"/>
                              </a:rPr>
                              <m:t>𝑘</m:t>
                            </m:r>
                          </m:sub>
                        </m:sSub>
                        <m:r>
                          <a:rPr lang="en-US" altLang="ko-KR" i="1">
                            <a:solidFill>
                              <a:srgbClr val="961414"/>
                            </a:solidFill>
                            <a:latin typeface="Cambria Math"/>
                          </a:rPr>
                          <m:t>)</m:t>
                        </m:r>
                        <m:r>
                          <a:rPr lang="en-US" altLang="ko-KR" i="1">
                            <a:solidFill>
                              <a:srgbClr val="961414"/>
                            </a:solidFill>
                            <a:latin typeface="Cambria Math"/>
                          </a:rPr>
                          <m:t>𝑃</m:t>
                        </m:r>
                        <m:r>
                          <a:rPr lang="en-US" altLang="ko-KR" i="1">
                            <a:solidFill>
                              <a:srgbClr val="961414"/>
                            </a:solidFill>
                            <a:latin typeface="Cambria Math"/>
                          </a:rPr>
                          <m:t>(</m:t>
                        </m:r>
                        <m:sSub>
                          <m:sSubPr>
                            <m:ctrlPr>
                              <a:rPr lang="en-US" altLang="ko-KR" i="1">
                                <a:solidFill>
                                  <a:srgbClr val="961414"/>
                                </a:solidFill>
                                <a:latin typeface="Cambria Math"/>
                              </a:rPr>
                            </m:ctrlPr>
                          </m:sSubPr>
                          <m:e>
                            <m:r>
                              <a:rPr lang="en-US" altLang="ko-KR" i="1">
                                <a:solidFill>
                                  <a:srgbClr val="961414"/>
                                </a:solidFill>
                                <a:latin typeface="Cambria Math"/>
                              </a:rPr>
                              <m:t>𝑧</m:t>
                            </m:r>
                          </m:e>
                          <m:sub>
                            <m:r>
                              <a:rPr lang="en-US" altLang="ko-KR" i="1">
                                <a:solidFill>
                                  <a:srgbClr val="961414"/>
                                </a:solidFill>
                                <a:latin typeface="Cambria Math"/>
                              </a:rPr>
                              <m:t>𝑘</m:t>
                            </m:r>
                          </m:sub>
                        </m:sSub>
                        <m:r>
                          <a:rPr lang="en-US" altLang="ko-KR" i="1">
                            <a:solidFill>
                              <a:srgbClr val="961414"/>
                            </a:solidFill>
                            <a:latin typeface="Cambria Math"/>
                          </a:rPr>
                          <m:t>)</m:t>
                        </m:r>
                      </m:num>
                      <m:den>
                        <m:nary>
                          <m:naryPr>
                            <m:chr m:val="∑"/>
                            <m:ctrlPr>
                              <a:rPr lang="en-US" altLang="ko-KR" i="1">
                                <a:latin typeface="Cambria Math"/>
                              </a:rPr>
                            </m:ctrlPr>
                          </m:naryPr>
                          <m:sub>
                            <m:r>
                              <m:rPr>
                                <m:brk m:alnAt="23"/>
                              </m:rPr>
                              <a:rPr lang="en-US" altLang="ko-KR" i="1">
                                <a:latin typeface="Cambria Math"/>
                              </a:rPr>
                              <m:t>𝑘</m:t>
                            </m:r>
                            <m:r>
                              <a:rPr lang="en-US" altLang="ko-KR" i="1">
                                <a:latin typeface="Cambria Math"/>
                              </a:rPr>
                              <m:t>=1</m:t>
                            </m:r>
                          </m:sub>
                          <m:sup>
                            <m:r>
                              <a:rPr lang="en-US" altLang="ko-KR" i="1">
                                <a:latin typeface="Cambria Math"/>
                              </a:rPr>
                              <m:t>𝐾</m:t>
                            </m:r>
                          </m:sup>
                          <m:e>
                            <m:r>
                              <a:rPr lang="en-US" altLang="ko-KR" i="1" smtClean="0">
                                <a:solidFill>
                                  <a:srgbClr val="961414"/>
                                </a:solidFill>
                                <a:latin typeface="Cambria Math"/>
                              </a:rPr>
                              <m:t>𝑃</m:t>
                            </m:r>
                            <m:r>
                              <a:rPr lang="en-US" altLang="ko-KR" i="1" smtClean="0">
                                <a:solidFill>
                                  <a:srgbClr val="961414"/>
                                </a:solidFill>
                                <a:latin typeface="Cambria Math"/>
                              </a:rPr>
                              <m:t>(</m:t>
                            </m:r>
                            <m:r>
                              <a:rPr lang="en-US" altLang="ko-KR" i="1" smtClean="0">
                                <a:solidFill>
                                  <a:srgbClr val="961414"/>
                                </a:solidFill>
                                <a:latin typeface="Cambria Math"/>
                              </a:rPr>
                              <m:t>𝑤</m:t>
                            </m:r>
                            <m:r>
                              <a:rPr lang="en-US" altLang="ko-KR" i="1" smtClean="0">
                                <a:solidFill>
                                  <a:srgbClr val="961414"/>
                                </a:solidFill>
                                <a:latin typeface="Cambria Math"/>
                              </a:rPr>
                              <m:t>|</m:t>
                            </m:r>
                            <m:sSub>
                              <m:sSubPr>
                                <m:ctrlPr>
                                  <a:rPr lang="en-US" altLang="ko-KR" i="1">
                                    <a:solidFill>
                                      <a:srgbClr val="961414"/>
                                    </a:solidFill>
                                    <a:latin typeface="Cambria Math"/>
                                  </a:rPr>
                                </m:ctrlPr>
                              </m:sSubPr>
                              <m:e>
                                <m:r>
                                  <a:rPr lang="en-US" altLang="ko-KR" i="1">
                                    <a:solidFill>
                                      <a:srgbClr val="961414"/>
                                    </a:solidFill>
                                    <a:latin typeface="Cambria Math"/>
                                  </a:rPr>
                                  <m:t>𝑧</m:t>
                                </m:r>
                              </m:e>
                              <m:sub>
                                <m:r>
                                  <a:rPr lang="en-US" altLang="ko-KR" i="1">
                                    <a:solidFill>
                                      <a:srgbClr val="961414"/>
                                    </a:solidFill>
                                    <a:latin typeface="Cambria Math"/>
                                  </a:rPr>
                                  <m:t>𝑘</m:t>
                                </m:r>
                              </m:sub>
                            </m:sSub>
                            <m:r>
                              <a:rPr lang="en-US" altLang="ko-KR" i="1">
                                <a:solidFill>
                                  <a:srgbClr val="961414"/>
                                </a:solidFill>
                                <a:latin typeface="Cambria Math"/>
                              </a:rPr>
                              <m:t>)</m:t>
                            </m:r>
                            <m:r>
                              <a:rPr lang="en-US" altLang="ko-KR" i="1">
                                <a:solidFill>
                                  <a:srgbClr val="961414"/>
                                </a:solidFill>
                                <a:latin typeface="Cambria Math"/>
                              </a:rPr>
                              <m:t>𝑃</m:t>
                            </m:r>
                            <m:r>
                              <a:rPr lang="en-US" altLang="ko-KR" i="1">
                                <a:solidFill>
                                  <a:srgbClr val="961414"/>
                                </a:solidFill>
                                <a:latin typeface="Cambria Math"/>
                              </a:rPr>
                              <m:t>(</m:t>
                            </m:r>
                            <m:r>
                              <a:rPr lang="en-US" altLang="ko-KR" i="1">
                                <a:solidFill>
                                  <a:srgbClr val="961414"/>
                                </a:solidFill>
                                <a:latin typeface="Cambria Math"/>
                              </a:rPr>
                              <m:t>𝑑</m:t>
                            </m:r>
                            <m:r>
                              <a:rPr lang="en-US" altLang="ko-KR" i="1">
                                <a:solidFill>
                                  <a:srgbClr val="961414"/>
                                </a:solidFill>
                                <a:latin typeface="Cambria Math"/>
                              </a:rPr>
                              <m:t>|</m:t>
                            </m:r>
                            <m:sSub>
                              <m:sSubPr>
                                <m:ctrlPr>
                                  <a:rPr lang="en-US" altLang="ko-KR" i="1">
                                    <a:solidFill>
                                      <a:srgbClr val="961414"/>
                                    </a:solidFill>
                                    <a:latin typeface="Cambria Math"/>
                                  </a:rPr>
                                </m:ctrlPr>
                              </m:sSubPr>
                              <m:e>
                                <m:r>
                                  <a:rPr lang="en-US" altLang="ko-KR" i="1">
                                    <a:solidFill>
                                      <a:srgbClr val="961414"/>
                                    </a:solidFill>
                                    <a:latin typeface="Cambria Math"/>
                                  </a:rPr>
                                  <m:t>𝑧</m:t>
                                </m:r>
                              </m:e>
                              <m:sub>
                                <m:r>
                                  <a:rPr lang="en-US" altLang="ko-KR" i="1">
                                    <a:solidFill>
                                      <a:srgbClr val="961414"/>
                                    </a:solidFill>
                                    <a:latin typeface="Cambria Math"/>
                                  </a:rPr>
                                  <m:t>𝑘</m:t>
                                </m:r>
                              </m:sub>
                            </m:sSub>
                            <m:r>
                              <a:rPr lang="en-US" altLang="ko-KR" i="1">
                                <a:solidFill>
                                  <a:srgbClr val="961414"/>
                                </a:solidFill>
                                <a:latin typeface="Cambria Math"/>
                              </a:rPr>
                              <m:t>)</m:t>
                            </m:r>
                            <m:r>
                              <a:rPr lang="en-US" altLang="ko-KR" i="1">
                                <a:solidFill>
                                  <a:srgbClr val="961414"/>
                                </a:solidFill>
                                <a:latin typeface="Cambria Math"/>
                              </a:rPr>
                              <m:t>𝑃</m:t>
                            </m:r>
                            <m:r>
                              <a:rPr lang="en-US" altLang="ko-KR" i="1">
                                <a:solidFill>
                                  <a:srgbClr val="961414"/>
                                </a:solidFill>
                                <a:latin typeface="Cambria Math"/>
                              </a:rPr>
                              <m:t>(</m:t>
                            </m:r>
                            <m:sSub>
                              <m:sSubPr>
                                <m:ctrlPr>
                                  <a:rPr lang="en-US" altLang="ko-KR" i="1">
                                    <a:solidFill>
                                      <a:srgbClr val="961414"/>
                                    </a:solidFill>
                                    <a:latin typeface="Cambria Math"/>
                                  </a:rPr>
                                </m:ctrlPr>
                              </m:sSubPr>
                              <m:e>
                                <m:r>
                                  <a:rPr lang="en-US" altLang="ko-KR" i="1">
                                    <a:solidFill>
                                      <a:srgbClr val="961414"/>
                                    </a:solidFill>
                                    <a:latin typeface="Cambria Math"/>
                                  </a:rPr>
                                  <m:t>𝑧</m:t>
                                </m:r>
                              </m:e>
                              <m:sub>
                                <m:r>
                                  <a:rPr lang="en-US" altLang="ko-KR" i="1">
                                    <a:solidFill>
                                      <a:srgbClr val="961414"/>
                                    </a:solidFill>
                                    <a:latin typeface="Cambria Math"/>
                                  </a:rPr>
                                  <m:t>𝑘</m:t>
                                </m:r>
                              </m:sub>
                            </m:sSub>
                            <m:r>
                              <a:rPr lang="en-US" altLang="ko-KR" i="1">
                                <a:solidFill>
                                  <a:srgbClr val="961414"/>
                                </a:solidFill>
                                <a:latin typeface="Cambria Math"/>
                              </a:rPr>
                              <m:t>)</m:t>
                            </m:r>
                          </m:e>
                        </m:nary>
                      </m:den>
                    </m:f>
                  </m:oMath>
                </a14:m>
                <a:endParaRPr lang="en-US" altLang="ko-KR" dirty="0" smtClean="0"/>
              </a:p>
              <a:p>
                <a:endParaRPr lang="en-US" altLang="ko-KR" dirty="0" smtClean="0"/>
              </a:p>
              <a:p>
                <a:r>
                  <a:rPr lang="en-US" altLang="ko-KR" dirty="0" smtClean="0"/>
                  <a:t>Maximization</a:t>
                </a:r>
              </a:p>
              <a:p>
                <a:pPr lvl="1"/>
                <a14:m>
                  <m:oMath xmlns:m="http://schemas.openxmlformats.org/officeDocument/2006/math">
                    <m:r>
                      <a:rPr lang="en-US" altLang="ko-KR" i="1" smtClean="0">
                        <a:solidFill>
                          <a:srgbClr val="961414"/>
                        </a:solidFill>
                        <a:latin typeface="Cambria Math"/>
                      </a:rPr>
                      <m:t>𝑃</m:t>
                    </m:r>
                    <m:d>
                      <m:dPr>
                        <m:ctrlPr>
                          <a:rPr lang="en-US" altLang="ko-KR" i="1">
                            <a:solidFill>
                              <a:srgbClr val="961414"/>
                            </a:solidFill>
                            <a:latin typeface="Cambria Math"/>
                          </a:rPr>
                        </m:ctrlPr>
                      </m:dPr>
                      <m:e>
                        <m:sSub>
                          <m:sSubPr>
                            <m:ctrlPr>
                              <a:rPr lang="en-US" altLang="ko-KR" i="1">
                                <a:solidFill>
                                  <a:srgbClr val="961414"/>
                                </a:solidFill>
                                <a:latin typeface="Cambria Math"/>
                              </a:rPr>
                            </m:ctrlPr>
                          </m:sSubPr>
                          <m:e>
                            <m:r>
                              <a:rPr lang="en-US" altLang="ko-KR" i="1">
                                <a:solidFill>
                                  <a:srgbClr val="961414"/>
                                </a:solidFill>
                                <a:latin typeface="Cambria Math"/>
                              </a:rPr>
                              <m:t>𝑧</m:t>
                            </m:r>
                          </m:e>
                          <m:sub>
                            <m:r>
                              <a:rPr lang="en-US" altLang="ko-KR" i="1">
                                <a:solidFill>
                                  <a:srgbClr val="961414"/>
                                </a:solidFill>
                                <a:latin typeface="Cambria Math"/>
                              </a:rPr>
                              <m:t>𝑘</m:t>
                            </m:r>
                          </m:sub>
                        </m:sSub>
                      </m:e>
                    </m:d>
                    <m:r>
                      <a:rPr lang="en-US" altLang="ko-KR" i="1">
                        <a:latin typeface="Cambria Math"/>
                      </a:rPr>
                      <m:t>=</m:t>
                    </m:r>
                    <m:f>
                      <m:fPr>
                        <m:ctrlPr>
                          <a:rPr lang="en-US" altLang="ko-KR" i="1">
                            <a:latin typeface="Cambria Math"/>
                          </a:rPr>
                        </m:ctrlPr>
                      </m:fPr>
                      <m:num>
                        <m:nary>
                          <m:naryPr>
                            <m:chr m:val="∑"/>
                            <m:ctrlPr>
                              <a:rPr lang="en-US" altLang="ko-KR" i="1">
                                <a:latin typeface="Cambria Math"/>
                              </a:rPr>
                            </m:ctrlPr>
                          </m:naryPr>
                          <m:sub>
                            <m:r>
                              <m:rPr>
                                <m:brk m:alnAt="23"/>
                              </m:rPr>
                              <a:rPr lang="en-US" altLang="ko-KR" i="1">
                                <a:latin typeface="Cambria Math"/>
                              </a:rPr>
                              <m:t>𝑖</m:t>
                            </m:r>
                            <m:r>
                              <a:rPr lang="en-US" altLang="ko-KR" i="1">
                                <a:latin typeface="Cambria Math"/>
                              </a:rPr>
                              <m:t>=1</m:t>
                            </m:r>
                          </m:sub>
                          <m:sup>
                            <m:r>
                              <a:rPr lang="en-US" altLang="ko-KR" i="1">
                                <a:latin typeface="Cambria Math"/>
                              </a:rPr>
                              <m:t>𝑀</m:t>
                            </m:r>
                          </m:sup>
                          <m:e>
                            <m:nary>
                              <m:naryPr>
                                <m:chr m:val="∑"/>
                                <m:ctrlPr>
                                  <a:rPr lang="en-US" altLang="ko-KR" i="1">
                                    <a:latin typeface="Cambria Math"/>
                                  </a:rPr>
                                </m:ctrlPr>
                              </m:naryPr>
                              <m:sub>
                                <m:r>
                                  <m:rPr>
                                    <m:brk m:alnAt="23"/>
                                  </m:rPr>
                                  <a:rPr lang="en-US" altLang="ko-KR" i="1">
                                    <a:latin typeface="Cambria Math"/>
                                  </a:rPr>
                                  <m:t>𝑗</m:t>
                                </m:r>
                                <m:r>
                                  <a:rPr lang="en-US" altLang="ko-KR" i="1">
                                    <a:latin typeface="Cambria Math"/>
                                  </a:rPr>
                                  <m:t>=1</m:t>
                                </m:r>
                              </m:sub>
                              <m:sup>
                                <m:r>
                                  <a:rPr lang="en-US" altLang="ko-KR" i="1">
                                    <a:latin typeface="Cambria Math"/>
                                  </a:rPr>
                                  <m:t>𝑁</m:t>
                                </m:r>
                              </m:sup>
                              <m:e>
                                <m:r>
                                  <a:rPr lang="en-US" altLang="ko-KR" i="1">
                                    <a:latin typeface="Cambria Math"/>
                                  </a:rPr>
                                  <m:t>𝑛</m:t>
                                </m:r>
                                <m:r>
                                  <a:rPr lang="en-US" altLang="ko-KR" i="1">
                                    <a:latin typeface="Cambria Math"/>
                                  </a:rPr>
                                  <m:t>(</m:t>
                                </m:r>
                                <m:sSub>
                                  <m:sSubPr>
                                    <m:ctrlPr>
                                      <a:rPr lang="en-US" altLang="ko-KR" i="1">
                                        <a:latin typeface="Cambria Math"/>
                                      </a:rPr>
                                    </m:ctrlPr>
                                  </m:sSubPr>
                                  <m:e>
                                    <m:r>
                                      <a:rPr lang="en-US" altLang="ko-KR" i="1">
                                        <a:latin typeface="Cambria Math"/>
                                      </a:rPr>
                                      <m:t>𝑤</m:t>
                                    </m:r>
                                  </m:e>
                                  <m:sub>
                                    <m:r>
                                      <a:rPr lang="en-US" altLang="ko-KR" i="1">
                                        <a:latin typeface="Cambria Math"/>
                                      </a:rPr>
                                      <m:t>𝑖</m:t>
                                    </m:r>
                                  </m:sub>
                                </m:sSub>
                                <m:r>
                                  <a:rPr lang="en-US" altLang="ko-KR" i="1">
                                    <a:latin typeface="Cambria Math"/>
                                  </a:rPr>
                                  <m:t>,</m:t>
                                </m:r>
                                <m:sSub>
                                  <m:sSubPr>
                                    <m:ctrlPr>
                                      <a:rPr lang="en-US" altLang="ko-KR" i="1">
                                        <a:latin typeface="Cambria Math"/>
                                      </a:rPr>
                                    </m:ctrlPr>
                                  </m:sSubPr>
                                  <m:e>
                                    <m:r>
                                      <a:rPr lang="en-US" altLang="ko-KR" i="1">
                                        <a:latin typeface="Cambria Math"/>
                                      </a:rPr>
                                      <m:t>𝑑</m:t>
                                    </m:r>
                                  </m:e>
                                  <m:sub>
                                    <m:r>
                                      <a:rPr lang="en-US" altLang="ko-KR" i="1">
                                        <a:latin typeface="Cambria Math"/>
                                      </a:rPr>
                                      <m:t>𝑗</m:t>
                                    </m:r>
                                  </m:sub>
                                </m:sSub>
                                <m:r>
                                  <a:rPr lang="en-US" altLang="ko-KR" i="1">
                                    <a:latin typeface="Cambria Math"/>
                                  </a:rPr>
                                  <m:t>)</m:t>
                                </m:r>
                                <m:r>
                                  <a:rPr lang="en-US" altLang="ko-KR" i="1" smtClean="0">
                                    <a:solidFill>
                                      <a:srgbClr val="053296"/>
                                    </a:solidFill>
                                    <a:latin typeface="Cambria Math"/>
                                  </a:rPr>
                                  <m:t>𝑃</m:t>
                                </m:r>
                                <m:r>
                                  <a:rPr lang="en-US" altLang="ko-KR" i="1" smtClean="0">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𝑧</m:t>
                                    </m:r>
                                  </m:e>
                                  <m:sub>
                                    <m:r>
                                      <a:rPr lang="en-US" altLang="ko-KR" i="1">
                                        <a:solidFill>
                                          <a:srgbClr val="053296"/>
                                        </a:solidFill>
                                        <a:latin typeface="Cambria Math"/>
                                      </a:rPr>
                                      <m:t>𝑘</m:t>
                                    </m:r>
                                  </m:sub>
                                </m:sSub>
                                <m:r>
                                  <a:rPr lang="en-US" altLang="ko-KR" i="1">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𝑤</m:t>
                                    </m:r>
                                  </m:e>
                                  <m:sub>
                                    <m:r>
                                      <a:rPr lang="en-US" altLang="ko-KR" i="1">
                                        <a:solidFill>
                                          <a:srgbClr val="053296"/>
                                        </a:solidFill>
                                        <a:latin typeface="Cambria Math"/>
                                      </a:rPr>
                                      <m:t>𝑖</m:t>
                                    </m:r>
                                  </m:sub>
                                </m:sSub>
                                <m:sSub>
                                  <m:sSubPr>
                                    <m:ctrlPr>
                                      <a:rPr lang="en-US" altLang="ko-KR" i="1">
                                        <a:solidFill>
                                          <a:srgbClr val="053296"/>
                                        </a:solidFill>
                                        <a:latin typeface="Cambria Math"/>
                                      </a:rPr>
                                    </m:ctrlPr>
                                  </m:sSubPr>
                                  <m:e>
                                    <m:r>
                                      <a:rPr lang="en-US" altLang="ko-KR" i="1">
                                        <a:solidFill>
                                          <a:srgbClr val="053296"/>
                                        </a:solidFill>
                                        <a:latin typeface="Cambria Math"/>
                                      </a:rPr>
                                      <m:t>𝑑</m:t>
                                    </m:r>
                                  </m:e>
                                  <m:sub>
                                    <m:r>
                                      <a:rPr lang="en-US" altLang="ko-KR" i="1">
                                        <a:solidFill>
                                          <a:srgbClr val="053296"/>
                                        </a:solidFill>
                                        <a:latin typeface="Cambria Math"/>
                                      </a:rPr>
                                      <m:t>𝑗</m:t>
                                    </m:r>
                                  </m:sub>
                                </m:sSub>
                                <m:r>
                                  <a:rPr lang="en-US" altLang="ko-KR" i="1">
                                    <a:solidFill>
                                      <a:srgbClr val="053296"/>
                                    </a:solidFill>
                                    <a:latin typeface="Cambria Math"/>
                                  </a:rPr>
                                  <m:t>)</m:t>
                                </m:r>
                              </m:e>
                            </m:nary>
                          </m:e>
                        </m:nary>
                      </m:num>
                      <m:den>
                        <m:nary>
                          <m:naryPr>
                            <m:chr m:val="∑"/>
                            <m:ctrlPr>
                              <a:rPr lang="en-US" altLang="ko-KR" i="1">
                                <a:latin typeface="Cambria Math"/>
                              </a:rPr>
                            </m:ctrlPr>
                          </m:naryPr>
                          <m:sub>
                            <m:r>
                              <m:rPr>
                                <m:brk m:alnAt="23"/>
                              </m:rPr>
                              <a:rPr lang="en-US" altLang="ko-KR" i="1">
                                <a:latin typeface="Cambria Math"/>
                              </a:rPr>
                              <m:t>𝑖</m:t>
                            </m:r>
                            <m:r>
                              <a:rPr lang="en-US" altLang="ko-KR" i="1">
                                <a:latin typeface="Cambria Math"/>
                              </a:rPr>
                              <m:t>=1</m:t>
                            </m:r>
                          </m:sub>
                          <m:sup>
                            <m:r>
                              <a:rPr lang="en-US" altLang="ko-KR" i="1">
                                <a:latin typeface="Cambria Math"/>
                              </a:rPr>
                              <m:t>𝑀</m:t>
                            </m:r>
                          </m:sup>
                          <m:e>
                            <m:nary>
                              <m:naryPr>
                                <m:chr m:val="∑"/>
                                <m:ctrlPr>
                                  <a:rPr lang="en-US" altLang="ko-KR" i="1">
                                    <a:latin typeface="Cambria Math"/>
                                  </a:rPr>
                                </m:ctrlPr>
                              </m:naryPr>
                              <m:sub>
                                <m:r>
                                  <m:rPr>
                                    <m:brk m:alnAt="23"/>
                                  </m:rPr>
                                  <a:rPr lang="en-US" altLang="ko-KR" i="1">
                                    <a:latin typeface="Cambria Math"/>
                                  </a:rPr>
                                  <m:t>𝑗</m:t>
                                </m:r>
                                <m:r>
                                  <a:rPr lang="en-US" altLang="ko-KR" i="1">
                                    <a:latin typeface="Cambria Math"/>
                                  </a:rPr>
                                  <m:t>=1</m:t>
                                </m:r>
                              </m:sub>
                              <m:sup>
                                <m:r>
                                  <a:rPr lang="en-US" altLang="ko-KR" i="1">
                                    <a:latin typeface="Cambria Math"/>
                                  </a:rPr>
                                  <m:t>𝑁</m:t>
                                </m:r>
                              </m:sup>
                              <m:e>
                                <m:r>
                                  <a:rPr lang="en-US" altLang="ko-KR" i="1">
                                    <a:latin typeface="Cambria Math"/>
                                  </a:rPr>
                                  <m:t>𝑛</m:t>
                                </m:r>
                                <m:r>
                                  <a:rPr lang="en-US" altLang="ko-KR" i="1">
                                    <a:latin typeface="Cambria Math"/>
                                  </a:rPr>
                                  <m:t>(</m:t>
                                </m:r>
                                <m:sSub>
                                  <m:sSubPr>
                                    <m:ctrlPr>
                                      <a:rPr lang="en-US" altLang="ko-KR" i="1">
                                        <a:latin typeface="Cambria Math"/>
                                      </a:rPr>
                                    </m:ctrlPr>
                                  </m:sSubPr>
                                  <m:e>
                                    <m:r>
                                      <a:rPr lang="en-US" altLang="ko-KR" i="1">
                                        <a:latin typeface="Cambria Math"/>
                                      </a:rPr>
                                      <m:t>𝑤</m:t>
                                    </m:r>
                                  </m:e>
                                  <m:sub>
                                    <m:r>
                                      <a:rPr lang="en-US" altLang="ko-KR" i="1">
                                        <a:latin typeface="Cambria Math"/>
                                      </a:rPr>
                                      <m:t>𝑖</m:t>
                                    </m:r>
                                  </m:sub>
                                </m:sSub>
                                <m:r>
                                  <a:rPr lang="en-US" altLang="ko-KR" i="1">
                                    <a:latin typeface="Cambria Math"/>
                                  </a:rPr>
                                  <m:t>,</m:t>
                                </m:r>
                                <m:sSub>
                                  <m:sSubPr>
                                    <m:ctrlPr>
                                      <a:rPr lang="en-US" altLang="ko-KR" i="1">
                                        <a:latin typeface="Cambria Math"/>
                                      </a:rPr>
                                    </m:ctrlPr>
                                  </m:sSubPr>
                                  <m:e>
                                    <m:r>
                                      <a:rPr lang="en-US" altLang="ko-KR" i="1">
                                        <a:latin typeface="Cambria Math"/>
                                      </a:rPr>
                                      <m:t>𝑑</m:t>
                                    </m:r>
                                  </m:e>
                                  <m:sub>
                                    <m:r>
                                      <a:rPr lang="en-US" altLang="ko-KR" i="1">
                                        <a:latin typeface="Cambria Math"/>
                                      </a:rPr>
                                      <m:t>𝑗</m:t>
                                    </m:r>
                                  </m:sub>
                                </m:sSub>
                                <m:r>
                                  <a:rPr lang="en-US" altLang="ko-KR" i="1">
                                    <a:latin typeface="Cambria Math"/>
                                  </a:rPr>
                                  <m:t>) </m:t>
                                </m:r>
                              </m:e>
                            </m:nary>
                          </m:e>
                        </m:nary>
                      </m:den>
                    </m:f>
                  </m:oMath>
                </a14:m>
                <a:endParaRPr lang="en-US" altLang="ko-KR" dirty="0" smtClean="0"/>
              </a:p>
              <a:p>
                <a:pPr lvl="1"/>
                <a14:m>
                  <m:oMath xmlns:m="http://schemas.openxmlformats.org/officeDocument/2006/math">
                    <m:r>
                      <a:rPr lang="en-US" altLang="ko-KR" i="1" smtClean="0">
                        <a:solidFill>
                          <a:srgbClr val="961414"/>
                        </a:solidFill>
                        <a:latin typeface="Cambria Math"/>
                      </a:rPr>
                      <m:t>𝑃</m:t>
                    </m:r>
                    <m:d>
                      <m:dPr>
                        <m:ctrlPr>
                          <a:rPr lang="en-US" altLang="ko-KR" i="1">
                            <a:solidFill>
                              <a:srgbClr val="961414"/>
                            </a:solidFill>
                            <a:latin typeface="Cambria Math"/>
                          </a:rPr>
                        </m:ctrlPr>
                      </m:dPr>
                      <m:e>
                        <m:sSub>
                          <m:sSubPr>
                            <m:ctrlPr>
                              <a:rPr lang="en-US" altLang="ko-KR" i="1">
                                <a:solidFill>
                                  <a:srgbClr val="961414"/>
                                </a:solidFill>
                                <a:latin typeface="Cambria Math"/>
                              </a:rPr>
                            </m:ctrlPr>
                          </m:sSubPr>
                          <m:e>
                            <m:r>
                              <a:rPr lang="en-US" altLang="ko-KR" i="1">
                                <a:solidFill>
                                  <a:srgbClr val="961414"/>
                                </a:solidFill>
                                <a:latin typeface="Cambria Math"/>
                              </a:rPr>
                              <m:t>𝑤</m:t>
                            </m:r>
                          </m:e>
                          <m:sub>
                            <m:r>
                              <a:rPr lang="en-US" altLang="ko-KR" i="1">
                                <a:solidFill>
                                  <a:srgbClr val="961414"/>
                                </a:solidFill>
                                <a:latin typeface="Cambria Math"/>
                              </a:rPr>
                              <m:t>𝑖</m:t>
                            </m:r>
                          </m:sub>
                        </m:sSub>
                      </m:e>
                      <m:e>
                        <m:sSub>
                          <m:sSubPr>
                            <m:ctrlPr>
                              <a:rPr lang="en-US" altLang="ko-KR" i="1">
                                <a:solidFill>
                                  <a:srgbClr val="961414"/>
                                </a:solidFill>
                                <a:latin typeface="Cambria Math"/>
                              </a:rPr>
                            </m:ctrlPr>
                          </m:sSubPr>
                          <m:e>
                            <m:r>
                              <a:rPr lang="en-US" altLang="ko-KR" i="1">
                                <a:solidFill>
                                  <a:srgbClr val="961414"/>
                                </a:solidFill>
                                <a:latin typeface="Cambria Math"/>
                              </a:rPr>
                              <m:t>𝑧</m:t>
                            </m:r>
                          </m:e>
                          <m:sub>
                            <m:r>
                              <a:rPr lang="en-US" altLang="ko-KR" i="1">
                                <a:solidFill>
                                  <a:srgbClr val="961414"/>
                                </a:solidFill>
                                <a:latin typeface="Cambria Math"/>
                              </a:rPr>
                              <m:t>𝑘</m:t>
                            </m:r>
                          </m:sub>
                        </m:sSub>
                      </m:e>
                    </m:d>
                    <m:r>
                      <a:rPr lang="en-US" altLang="ko-KR" i="1">
                        <a:latin typeface="Cambria Math"/>
                      </a:rPr>
                      <m:t>=</m:t>
                    </m:r>
                    <m:f>
                      <m:fPr>
                        <m:ctrlPr>
                          <a:rPr lang="en-US" altLang="ko-KR" i="1">
                            <a:latin typeface="Cambria Math"/>
                          </a:rPr>
                        </m:ctrlPr>
                      </m:fPr>
                      <m:num>
                        <m:nary>
                          <m:naryPr>
                            <m:chr m:val="∑"/>
                            <m:ctrlPr>
                              <a:rPr lang="en-US" altLang="ko-KR" i="1">
                                <a:latin typeface="Cambria Math"/>
                              </a:rPr>
                            </m:ctrlPr>
                          </m:naryPr>
                          <m:sub>
                            <m:r>
                              <m:rPr>
                                <m:brk m:alnAt="23"/>
                              </m:rPr>
                              <a:rPr lang="en-US" altLang="ko-KR" i="1">
                                <a:latin typeface="Cambria Math"/>
                              </a:rPr>
                              <m:t>𝑗</m:t>
                            </m:r>
                            <m:r>
                              <a:rPr lang="en-US" altLang="ko-KR" i="1">
                                <a:latin typeface="Cambria Math"/>
                              </a:rPr>
                              <m:t>=1</m:t>
                            </m:r>
                          </m:sub>
                          <m:sup>
                            <m:r>
                              <a:rPr lang="en-US" altLang="ko-KR" i="1">
                                <a:latin typeface="Cambria Math"/>
                              </a:rPr>
                              <m:t>𝑁</m:t>
                            </m:r>
                          </m:sup>
                          <m:e>
                            <m:r>
                              <a:rPr lang="en-US" altLang="ko-KR" i="1">
                                <a:latin typeface="Cambria Math"/>
                              </a:rPr>
                              <m:t>𝑛</m:t>
                            </m:r>
                            <m:r>
                              <a:rPr lang="en-US" altLang="ko-KR" i="1">
                                <a:latin typeface="Cambria Math"/>
                              </a:rPr>
                              <m:t>(</m:t>
                            </m:r>
                            <m:sSub>
                              <m:sSubPr>
                                <m:ctrlPr>
                                  <a:rPr lang="en-US" altLang="ko-KR" i="1">
                                    <a:latin typeface="Cambria Math"/>
                                  </a:rPr>
                                </m:ctrlPr>
                              </m:sSubPr>
                              <m:e>
                                <m:r>
                                  <a:rPr lang="en-US" altLang="ko-KR" i="1">
                                    <a:latin typeface="Cambria Math"/>
                                  </a:rPr>
                                  <m:t>𝑤</m:t>
                                </m:r>
                              </m:e>
                              <m:sub>
                                <m:r>
                                  <a:rPr lang="en-US" altLang="ko-KR" i="1">
                                    <a:latin typeface="Cambria Math"/>
                                  </a:rPr>
                                  <m:t>𝑖</m:t>
                                </m:r>
                              </m:sub>
                            </m:sSub>
                            <m:r>
                              <a:rPr lang="en-US" altLang="ko-KR" i="1">
                                <a:latin typeface="Cambria Math"/>
                              </a:rPr>
                              <m:t>,</m:t>
                            </m:r>
                            <m:sSub>
                              <m:sSubPr>
                                <m:ctrlPr>
                                  <a:rPr lang="en-US" altLang="ko-KR" i="1">
                                    <a:latin typeface="Cambria Math"/>
                                  </a:rPr>
                                </m:ctrlPr>
                              </m:sSubPr>
                              <m:e>
                                <m:r>
                                  <a:rPr lang="en-US" altLang="ko-KR" i="1">
                                    <a:latin typeface="Cambria Math"/>
                                  </a:rPr>
                                  <m:t>𝑑</m:t>
                                </m:r>
                              </m:e>
                              <m:sub>
                                <m:r>
                                  <a:rPr lang="en-US" altLang="ko-KR" i="1">
                                    <a:latin typeface="Cambria Math"/>
                                  </a:rPr>
                                  <m:t>𝑗</m:t>
                                </m:r>
                              </m:sub>
                            </m:sSub>
                            <m:r>
                              <a:rPr lang="en-US" altLang="ko-KR" i="1">
                                <a:latin typeface="Cambria Math"/>
                              </a:rPr>
                              <m:t>)</m:t>
                            </m:r>
                            <m:r>
                              <a:rPr lang="en-US" altLang="ko-KR" i="1" smtClean="0">
                                <a:solidFill>
                                  <a:srgbClr val="053296"/>
                                </a:solidFill>
                                <a:latin typeface="Cambria Math"/>
                              </a:rPr>
                              <m:t>𝑃</m:t>
                            </m:r>
                            <m:r>
                              <a:rPr lang="en-US" altLang="ko-KR" i="1" smtClean="0">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𝑧</m:t>
                                </m:r>
                              </m:e>
                              <m:sub>
                                <m:r>
                                  <a:rPr lang="en-US" altLang="ko-KR" i="1">
                                    <a:solidFill>
                                      <a:srgbClr val="053296"/>
                                    </a:solidFill>
                                    <a:latin typeface="Cambria Math"/>
                                  </a:rPr>
                                  <m:t>𝑘</m:t>
                                </m:r>
                              </m:sub>
                            </m:sSub>
                            <m:r>
                              <a:rPr lang="en-US" altLang="ko-KR" i="1">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𝑤</m:t>
                                </m:r>
                              </m:e>
                              <m:sub>
                                <m:r>
                                  <a:rPr lang="en-US" altLang="ko-KR" i="1">
                                    <a:solidFill>
                                      <a:srgbClr val="053296"/>
                                    </a:solidFill>
                                    <a:latin typeface="Cambria Math"/>
                                  </a:rPr>
                                  <m:t>𝑖</m:t>
                                </m:r>
                              </m:sub>
                            </m:sSub>
                            <m:sSub>
                              <m:sSubPr>
                                <m:ctrlPr>
                                  <a:rPr lang="en-US" altLang="ko-KR" i="1">
                                    <a:solidFill>
                                      <a:srgbClr val="053296"/>
                                    </a:solidFill>
                                    <a:latin typeface="Cambria Math"/>
                                  </a:rPr>
                                </m:ctrlPr>
                              </m:sSubPr>
                              <m:e>
                                <m:r>
                                  <a:rPr lang="en-US" altLang="ko-KR" i="1">
                                    <a:solidFill>
                                      <a:srgbClr val="053296"/>
                                    </a:solidFill>
                                    <a:latin typeface="Cambria Math"/>
                                  </a:rPr>
                                  <m:t>𝑑</m:t>
                                </m:r>
                              </m:e>
                              <m:sub>
                                <m:r>
                                  <a:rPr lang="en-US" altLang="ko-KR" i="1">
                                    <a:solidFill>
                                      <a:srgbClr val="053296"/>
                                    </a:solidFill>
                                    <a:latin typeface="Cambria Math"/>
                                  </a:rPr>
                                  <m:t>𝑗</m:t>
                                </m:r>
                              </m:sub>
                            </m:sSub>
                            <m:r>
                              <a:rPr lang="en-US" altLang="ko-KR" i="1">
                                <a:solidFill>
                                  <a:srgbClr val="053296"/>
                                </a:solidFill>
                                <a:latin typeface="Cambria Math"/>
                              </a:rPr>
                              <m:t>)</m:t>
                            </m:r>
                          </m:e>
                        </m:nary>
                      </m:num>
                      <m:den>
                        <m:nary>
                          <m:naryPr>
                            <m:chr m:val="∑"/>
                            <m:ctrlPr>
                              <a:rPr lang="en-US" altLang="ko-KR" i="1">
                                <a:latin typeface="Cambria Math"/>
                              </a:rPr>
                            </m:ctrlPr>
                          </m:naryPr>
                          <m:sub>
                            <m:r>
                              <m:rPr>
                                <m:brk m:alnAt="23"/>
                              </m:rPr>
                              <a:rPr lang="en-US" altLang="ko-KR" i="1">
                                <a:latin typeface="Cambria Math"/>
                              </a:rPr>
                              <m:t>𝑖</m:t>
                            </m:r>
                            <m:r>
                              <a:rPr lang="en-US" altLang="ko-KR" i="1">
                                <a:latin typeface="Cambria Math"/>
                              </a:rPr>
                              <m:t>=1</m:t>
                            </m:r>
                          </m:sub>
                          <m:sup>
                            <m:r>
                              <a:rPr lang="en-US" altLang="ko-KR" i="1">
                                <a:latin typeface="Cambria Math"/>
                              </a:rPr>
                              <m:t>𝑀</m:t>
                            </m:r>
                          </m:sup>
                          <m:e>
                            <m:nary>
                              <m:naryPr>
                                <m:chr m:val="∑"/>
                                <m:ctrlPr>
                                  <a:rPr lang="en-US" altLang="ko-KR" i="1">
                                    <a:latin typeface="Cambria Math"/>
                                  </a:rPr>
                                </m:ctrlPr>
                              </m:naryPr>
                              <m:sub>
                                <m:r>
                                  <m:rPr>
                                    <m:brk m:alnAt="23"/>
                                  </m:rPr>
                                  <a:rPr lang="en-US" altLang="ko-KR" i="1">
                                    <a:latin typeface="Cambria Math"/>
                                  </a:rPr>
                                  <m:t>𝑗</m:t>
                                </m:r>
                                <m:r>
                                  <a:rPr lang="en-US" altLang="ko-KR" i="1">
                                    <a:latin typeface="Cambria Math"/>
                                  </a:rPr>
                                  <m:t>=1</m:t>
                                </m:r>
                              </m:sub>
                              <m:sup>
                                <m:r>
                                  <a:rPr lang="en-US" altLang="ko-KR" i="1">
                                    <a:latin typeface="Cambria Math"/>
                                  </a:rPr>
                                  <m:t>𝑁</m:t>
                                </m:r>
                              </m:sup>
                              <m:e>
                                <m:r>
                                  <a:rPr lang="en-US" altLang="ko-KR" i="1">
                                    <a:latin typeface="Cambria Math"/>
                                  </a:rPr>
                                  <m:t>𝑛</m:t>
                                </m:r>
                                <m:r>
                                  <a:rPr lang="en-US" altLang="ko-KR" i="1">
                                    <a:latin typeface="Cambria Math"/>
                                  </a:rPr>
                                  <m:t>(</m:t>
                                </m:r>
                                <m:sSub>
                                  <m:sSubPr>
                                    <m:ctrlPr>
                                      <a:rPr lang="en-US" altLang="ko-KR" i="1">
                                        <a:latin typeface="Cambria Math"/>
                                      </a:rPr>
                                    </m:ctrlPr>
                                  </m:sSubPr>
                                  <m:e>
                                    <m:r>
                                      <a:rPr lang="en-US" altLang="ko-KR" i="1">
                                        <a:latin typeface="Cambria Math"/>
                                      </a:rPr>
                                      <m:t>𝑤</m:t>
                                    </m:r>
                                  </m:e>
                                  <m:sub>
                                    <m:r>
                                      <a:rPr lang="en-US" altLang="ko-KR" i="1">
                                        <a:latin typeface="Cambria Math"/>
                                      </a:rPr>
                                      <m:t>𝑖</m:t>
                                    </m:r>
                                  </m:sub>
                                </m:sSub>
                                <m:r>
                                  <a:rPr lang="en-US" altLang="ko-KR" i="1">
                                    <a:latin typeface="Cambria Math"/>
                                  </a:rPr>
                                  <m:t>,</m:t>
                                </m:r>
                                <m:sSub>
                                  <m:sSubPr>
                                    <m:ctrlPr>
                                      <a:rPr lang="en-US" altLang="ko-KR" i="1">
                                        <a:latin typeface="Cambria Math"/>
                                      </a:rPr>
                                    </m:ctrlPr>
                                  </m:sSubPr>
                                  <m:e>
                                    <m:r>
                                      <a:rPr lang="en-US" altLang="ko-KR" i="1">
                                        <a:latin typeface="Cambria Math"/>
                                      </a:rPr>
                                      <m:t>𝑑</m:t>
                                    </m:r>
                                  </m:e>
                                  <m:sub>
                                    <m:r>
                                      <a:rPr lang="en-US" altLang="ko-KR" i="1">
                                        <a:latin typeface="Cambria Math"/>
                                      </a:rPr>
                                      <m:t>𝑗</m:t>
                                    </m:r>
                                  </m:sub>
                                </m:sSub>
                                <m:r>
                                  <a:rPr lang="en-US" altLang="ko-KR" i="1">
                                    <a:latin typeface="Cambria Math"/>
                                  </a:rPr>
                                  <m:t>)</m:t>
                                </m:r>
                                <m:r>
                                  <a:rPr lang="en-US" altLang="ko-KR" i="1" smtClean="0">
                                    <a:solidFill>
                                      <a:srgbClr val="053296"/>
                                    </a:solidFill>
                                    <a:latin typeface="Cambria Math"/>
                                  </a:rPr>
                                  <m:t>𝑃</m:t>
                                </m:r>
                                <m:r>
                                  <a:rPr lang="en-US" altLang="ko-KR" i="1" smtClean="0">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𝑧</m:t>
                                    </m:r>
                                  </m:e>
                                  <m:sub>
                                    <m:r>
                                      <a:rPr lang="en-US" altLang="ko-KR" i="1">
                                        <a:solidFill>
                                          <a:srgbClr val="053296"/>
                                        </a:solidFill>
                                        <a:latin typeface="Cambria Math"/>
                                      </a:rPr>
                                      <m:t>𝑘</m:t>
                                    </m:r>
                                  </m:sub>
                                </m:sSub>
                                <m:r>
                                  <a:rPr lang="en-US" altLang="ko-KR" i="1">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𝑤</m:t>
                                    </m:r>
                                  </m:e>
                                  <m:sub>
                                    <m:r>
                                      <a:rPr lang="en-US" altLang="ko-KR" i="1">
                                        <a:solidFill>
                                          <a:srgbClr val="053296"/>
                                        </a:solidFill>
                                        <a:latin typeface="Cambria Math"/>
                                      </a:rPr>
                                      <m:t>𝑖</m:t>
                                    </m:r>
                                  </m:sub>
                                </m:sSub>
                                <m:sSub>
                                  <m:sSubPr>
                                    <m:ctrlPr>
                                      <a:rPr lang="en-US" altLang="ko-KR" i="1">
                                        <a:solidFill>
                                          <a:srgbClr val="053296"/>
                                        </a:solidFill>
                                        <a:latin typeface="Cambria Math"/>
                                      </a:rPr>
                                    </m:ctrlPr>
                                  </m:sSubPr>
                                  <m:e>
                                    <m:r>
                                      <a:rPr lang="en-US" altLang="ko-KR" i="1">
                                        <a:solidFill>
                                          <a:srgbClr val="053296"/>
                                        </a:solidFill>
                                        <a:latin typeface="Cambria Math"/>
                                      </a:rPr>
                                      <m:t>𝑑</m:t>
                                    </m:r>
                                  </m:e>
                                  <m:sub>
                                    <m:r>
                                      <a:rPr lang="en-US" altLang="ko-KR" i="1">
                                        <a:solidFill>
                                          <a:srgbClr val="053296"/>
                                        </a:solidFill>
                                        <a:latin typeface="Cambria Math"/>
                                      </a:rPr>
                                      <m:t>𝑗</m:t>
                                    </m:r>
                                  </m:sub>
                                </m:sSub>
                                <m:r>
                                  <a:rPr lang="en-US" altLang="ko-KR" i="1">
                                    <a:solidFill>
                                      <a:srgbClr val="053296"/>
                                    </a:solidFill>
                                    <a:latin typeface="Cambria Math"/>
                                  </a:rPr>
                                  <m:t>)</m:t>
                                </m:r>
                              </m:e>
                            </m:nary>
                          </m:e>
                        </m:nary>
                      </m:den>
                    </m:f>
                  </m:oMath>
                </a14:m>
                <a:endParaRPr lang="en-US" altLang="ko-KR" dirty="0" smtClean="0"/>
              </a:p>
              <a:p>
                <a:pPr lvl="1"/>
                <a14:m>
                  <m:oMath xmlns:m="http://schemas.openxmlformats.org/officeDocument/2006/math">
                    <m:r>
                      <a:rPr lang="en-US" altLang="ko-KR" i="1" smtClean="0">
                        <a:solidFill>
                          <a:srgbClr val="961414"/>
                        </a:solidFill>
                        <a:latin typeface="Cambria Math"/>
                      </a:rPr>
                      <m:t>𝑃</m:t>
                    </m:r>
                    <m:d>
                      <m:dPr>
                        <m:ctrlPr>
                          <a:rPr lang="en-US" altLang="ko-KR" i="1">
                            <a:solidFill>
                              <a:srgbClr val="961414"/>
                            </a:solidFill>
                            <a:latin typeface="Cambria Math"/>
                          </a:rPr>
                        </m:ctrlPr>
                      </m:dPr>
                      <m:e>
                        <m:sSub>
                          <m:sSubPr>
                            <m:ctrlPr>
                              <a:rPr lang="en-US" altLang="ko-KR" i="1">
                                <a:solidFill>
                                  <a:srgbClr val="961414"/>
                                </a:solidFill>
                                <a:latin typeface="Cambria Math"/>
                              </a:rPr>
                            </m:ctrlPr>
                          </m:sSubPr>
                          <m:e>
                            <m:r>
                              <a:rPr lang="en-US" altLang="ko-KR" i="1">
                                <a:solidFill>
                                  <a:srgbClr val="961414"/>
                                </a:solidFill>
                                <a:latin typeface="Cambria Math"/>
                              </a:rPr>
                              <m:t>𝑑</m:t>
                            </m:r>
                          </m:e>
                          <m:sub>
                            <m:r>
                              <a:rPr lang="en-US" altLang="ko-KR" i="1">
                                <a:solidFill>
                                  <a:srgbClr val="961414"/>
                                </a:solidFill>
                                <a:latin typeface="Cambria Math"/>
                              </a:rPr>
                              <m:t>𝑗</m:t>
                            </m:r>
                          </m:sub>
                        </m:sSub>
                      </m:e>
                      <m:e>
                        <m:sSub>
                          <m:sSubPr>
                            <m:ctrlPr>
                              <a:rPr lang="en-US" altLang="ko-KR" i="1">
                                <a:solidFill>
                                  <a:srgbClr val="961414"/>
                                </a:solidFill>
                                <a:latin typeface="Cambria Math"/>
                              </a:rPr>
                            </m:ctrlPr>
                          </m:sSubPr>
                          <m:e>
                            <m:r>
                              <a:rPr lang="en-US" altLang="ko-KR" i="1">
                                <a:solidFill>
                                  <a:srgbClr val="961414"/>
                                </a:solidFill>
                                <a:latin typeface="Cambria Math"/>
                              </a:rPr>
                              <m:t>𝑧</m:t>
                            </m:r>
                          </m:e>
                          <m:sub>
                            <m:r>
                              <a:rPr lang="en-US" altLang="ko-KR" i="1">
                                <a:solidFill>
                                  <a:srgbClr val="961414"/>
                                </a:solidFill>
                                <a:latin typeface="Cambria Math"/>
                              </a:rPr>
                              <m:t>𝑘</m:t>
                            </m:r>
                          </m:sub>
                        </m:sSub>
                      </m:e>
                    </m:d>
                    <m:r>
                      <a:rPr lang="en-US" altLang="ko-KR" i="1">
                        <a:latin typeface="Cambria Math"/>
                      </a:rPr>
                      <m:t>=</m:t>
                    </m:r>
                    <m:f>
                      <m:fPr>
                        <m:ctrlPr>
                          <a:rPr lang="en-US" altLang="ko-KR" i="1">
                            <a:latin typeface="Cambria Math"/>
                          </a:rPr>
                        </m:ctrlPr>
                      </m:fPr>
                      <m:num>
                        <m:nary>
                          <m:naryPr>
                            <m:chr m:val="∑"/>
                            <m:ctrlPr>
                              <a:rPr lang="en-US" altLang="ko-KR" i="1">
                                <a:latin typeface="Cambria Math"/>
                              </a:rPr>
                            </m:ctrlPr>
                          </m:naryPr>
                          <m:sub>
                            <m:r>
                              <a:rPr lang="en-US" altLang="ko-KR" i="1">
                                <a:latin typeface="Cambria Math"/>
                              </a:rPr>
                              <m:t>𝑖</m:t>
                            </m:r>
                            <m:r>
                              <a:rPr lang="en-US" altLang="ko-KR" i="1">
                                <a:latin typeface="Cambria Math"/>
                              </a:rPr>
                              <m:t>=1</m:t>
                            </m:r>
                          </m:sub>
                          <m:sup>
                            <m:r>
                              <a:rPr lang="en-US" altLang="ko-KR" i="1">
                                <a:latin typeface="Cambria Math"/>
                              </a:rPr>
                              <m:t>𝑀</m:t>
                            </m:r>
                          </m:sup>
                          <m:e>
                            <m:r>
                              <a:rPr lang="en-US" altLang="ko-KR" i="1">
                                <a:latin typeface="Cambria Math"/>
                              </a:rPr>
                              <m:t>𝑛</m:t>
                            </m:r>
                            <m:r>
                              <a:rPr lang="en-US" altLang="ko-KR" i="1">
                                <a:latin typeface="Cambria Math"/>
                              </a:rPr>
                              <m:t>(</m:t>
                            </m:r>
                            <m:sSub>
                              <m:sSubPr>
                                <m:ctrlPr>
                                  <a:rPr lang="en-US" altLang="ko-KR" i="1">
                                    <a:latin typeface="Cambria Math"/>
                                  </a:rPr>
                                </m:ctrlPr>
                              </m:sSubPr>
                              <m:e>
                                <m:r>
                                  <a:rPr lang="en-US" altLang="ko-KR" i="1">
                                    <a:latin typeface="Cambria Math"/>
                                  </a:rPr>
                                  <m:t>𝑤</m:t>
                                </m:r>
                              </m:e>
                              <m:sub>
                                <m:r>
                                  <a:rPr lang="en-US" altLang="ko-KR" i="1">
                                    <a:latin typeface="Cambria Math"/>
                                  </a:rPr>
                                  <m:t>𝑖</m:t>
                                </m:r>
                              </m:sub>
                            </m:sSub>
                            <m:r>
                              <a:rPr lang="en-US" altLang="ko-KR" i="1">
                                <a:latin typeface="Cambria Math"/>
                              </a:rPr>
                              <m:t>,</m:t>
                            </m:r>
                            <m:sSub>
                              <m:sSubPr>
                                <m:ctrlPr>
                                  <a:rPr lang="en-US" altLang="ko-KR" i="1">
                                    <a:latin typeface="Cambria Math"/>
                                  </a:rPr>
                                </m:ctrlPr>
                              </m:sSubPr>
                              <m:e>
                                <m:r>
                                  <a:rPr lang="en-US" altLang="ko-KR" i="1">
                                    <a:latin typeface="Cambria Math"/>
                                  </a:rPr>
                                  <m:t>𝑑</m:t>
                                </m:r>
                              </m:e>
                              <m:sub>
                                <m:r>
                                  <a:rPr lang="en-US" altLang="ko-KR" i="1">
                                    <a:latin typeface="Cambria Math"/>
                                  </a:rPr>
                                  <m:t>𝑗</m:t>
                                </m:r>
                              </m:sub>
                            </m:sSub>
                            <m:r>
                              <a:rPr lang="en-US" altLang="ko-KR" i="1">
                                <a:latin typeface="Cambria Math"/>
                              </a:rPr>
                              <m:t>)</m:t>
                            </m:r>
                            <m:r>
                              <a:rPr lang="en-US" altLang="ko-KR" i="1" smtClean="0">
                                <a:solidFill>
                                  <a:srgbClr val="053296"/>
                                </a:solidFill>
                                <a:latin typeface="Cambria Math"/>
                              </a:rPr>
                              <m:t>𝑃</m:t>
                            </m:r>
                            <m:r>
                              <a:rPr lang="en-US" altLang="ko-KR" i="1" smtClean="0">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𝑧</m:t>
                                </m:r>
                              </m:e>
                              <m:sub>
                                <m:r>
                                  <a:rPr lang="en-US" altLang="ko-KR" i="1">
                                    <a:solidFill>
                                      <a:srgbClr val="053296"/>
                                    </a:solidFill>
                                    <a:latin typeface="Cambria Math"/>
                                  </a:rPr>
                                  <m:t>𝑘</m:t>
                                </m:r>
                              </m:sub>
                            </m:sSub>
                            <m:r>
                              <a:rPr lang="en-US" altLang="ko-KR" i="1">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𝑤</m:t>
                                </m:r>
                              </m:e>
                              <m:sub>
                                <m:r>
                                  <a:rPr lang="en-US" altLang="ko-KR" i="1">
                                    <a:solidFill>
                                      <a:srgbClr val="053296"/>
                                    </a:solidFill>
                                    <a:latin typeface="Cambria Math"/>
                                  </a:rPr>
                                  <m:t>𝑖</m:t>
                                </m:r>
                              </m:sub>
                            </m:sSub>
                            <m:sSub>
                              <m:sSubPr>
                                <m:ctrlPr>
                                  <a:rPr lang="en-US" altLang="ko-KR" i="1">
                                    <a:solidFill>
                                      <a:srgbClr val="053296"/>
                                    </a:solidFill>
                                    <a:latin typeface="Cambria Math"/>
                                  </a:rPr>
                                </m:ctrlPr>
                              </m:sSubPr>
                              <m:e>
                                <m:r>
                                  <a:rPr lang="en-US" altLang="ko-KR" i="1">
                                    <a:solidFill>
                                      <a:srgbClr val="053296"/>
                                    </a:solidFill>
                                    <a:latin typeface="Cambria Math"/>
                                  </a:rPr>
                                  <m:t>𝑑</m:t>
                                </m:r>
                              </m:e>
                              <m:sub>
                                <m:r>
                                  <a:rPr lang="en-US" altLang="ko-KR" i="1">
                                    <a:solidFill>
                                      <a:srgbClr val="053296"/>
                                    </a:solidFill>
                                    <a:latin typeface="Cambria Math"/>
                                  </a:rPr>
                                  <m:t>𝑗</m:t>
                                </m:r>
                              </m:sub>
                            </m:sSub>
                            <m:r>
                              <a:rPr lang="en-US" altLang="ko-KR" i="1">
                                <a:solidFill>
                                  <a:srgbClr val="053296"/>
                                </a:solidFill>
                                <a:latin typeface="Cambria Math"/>
                              </a:rPr>
                              <m:t>)</m:t>
                            </m:r>
                          </m:e>
                        </m:nary>
                      </m:num>
                      <m:den>
                        <m:nary>
                          <m:naryPr>
                            <m:chr m:val="∑"/>
                            <m:ctrlPr>
                              <a:rPr lang="en-US" altLang="ko-KR" i="1">
                                <a:latin typeface="Cambria Math"/>
                              </a:rPr>
                            </m:ctrlPr>
                          </m:naryPr>
                          <m:sub>
                            <m:r>
                              <a:rPr lang="en-US" altLang="ko-KR" i="1">
                                <a:latin typeface="Cambria Math"/>
                              </a:rPr>
                              <m:t>𝑗</m:t>
                            </m:r>
                            <m:r>
                              <a:rPr lang="en-US" altLang="ko-KR" i="1">
                                <a:latin typeface="Cambria Math"/>
                              </a:rPr>
                              <m:t>=1</m:t>
                            </m:r>
                          </m:sub>
                          <m:sup>
                            <m:r>
                              <a:rPr lang="en-US" altLang="ko-KR" i="1">
                                <a:latin typeface="Cambria Math"/>
                              </a:rPr>
                              <m:t>𝑁</m:t>
                            </m:r>
                          </m:sup>
                          <m:e>
                            <m:nary>
                              <m:naryPr>
                                <m:chr m:val="∑"/>
                                <m:ctrlPr>
                                  <a:rPr lang="en-US" altLang="ko-KR" i="1">
                                    <a:latin typeface="Cambria Math"/>
                                  </a:rPr>
                                </m:ctrlPr>
                              </m:naryPr>
                              <m:sub>
                                <m:r>
                                  <a:rPr lang="en-US" altLang="ko-KR" i="1">
                                    <a:latin typeface="Cambria Math"/>
                                  </a:rPr>
                                  <m:t>𝑖</m:t>
                                </m:r>
                                <m:r>
                                  <a:rPr lang="en-US" altLang="ko-KR" i="1">
                                    <a:latin typeface="Cambria Math"/>
                                  </a:rPr>
                                  <m:t>=1</m:t>
                                </m:r>
                              </m:sub>
                              <m:sup>
                                <m:r>
                                  <a:rPr lang="en-US" altLang="ko-KR" i="1">
                                    <a:latin typeface="Cambria Math"/>
                                  </a:rPr>
                                  <m:t>𝑀</m:t>
                                </m:r>
                              </m:sup>
                              <m:e>
                                <m:r>
                                  <a:rPr lang="en-US" altLang="ko-KR" i="1">
                                    <a:latin typeface="Cambria Math"/>
                                  </a:rPr>
                                  <m:t>𝑛</m:t>
                                </m:r>
                                <m:r>
                                  <a:rPr lang="en-US" altLang="ko-KR" i="1">
                                    <a:latin typeface="Cambria Math"/>
                                  </a:rPr>
                                  <m:t>(</m:t>
                                </m:r>
                                <m:sSub>
                                  <m:sSubPr>
                                    <m:ctrlPr>
                                      <a:rPr lang="en-US" altLang="ko-KR" i="1">
                                        <a:latin typeface="Cambria Math"/>
                                      </a:rPr>
                                    </m:ctrlPr>
                                  </m:sSubPr>
                                  <m:e>
                                    <m:r>
                                      <a:rPr lang="en-US" altLang="ko-KR" i="1">
                                        <a:latin typeface="Cambria Math"/>
                                      </a:rPr>
                                      <m:t>𝑤</m:t>
                                    </m:r>
                                  </m:e>
                                  <m:sub>
                                    <m:r>
                                      <a:rPr lang="en-US" altLang="ko-KR" i="1">
                                        <a:latin typeface="Cambria Math"/>
                                      </a:rPr>
                                      <m:t>𝑖</m:t>
                                    </m:r>
                                  </m:sub>
                                </m:sSub>
                                <m:r>
                                  <a:rPr lang="en-US" altLang="ko-KR" i="1">
                                    <a:latin typeface="Cambria Math"/>
                                  </a:rPr>
                                  <m:t>,</m:t>
                                </m:r>
                                <m:sSub>
                                  <m:sSubPr>
                                    <m:ctrlPr>
                                      <a:rPr lang="en-US" altLang="ko-KR" i="1">
                                        <a:latin typeface="Cambria Math"/>
                                      </a:rPr>
                                    </m:ctrlPr>
                                  </m:sSubPr>
                                  <m:e>
                                    <m:r>
                                      <a:rPr lang="en-US" altLang="ko-KR" i="1">
                                        <a:latin typeface="Cambria Math"/>
                                      </a:rPr>
                                      <m:t>𝑑</m:t>
                                    </m:r>
                                  </m:e>
                                  <m:sub>
                                    <m:r>
                                      <a:rPr lang="en-US" altLang="ko-KR" i="1">
                                        <a:latin typeface="Cambria Math"/>
                                      </a:rPr>
                                      <m:t>𝑗</m:t>
                                    </m:r>
                                  </m:sub>
                                </m:sSub>
                                <m:r>
                                  <a:rPr lang="en-US" altLang="ko-KR" i="1">
                                    <a:latin typeface="Cambria Math"/>
                                  </a:rPr>
                                  <m:t>)</m:t>
                                </m:r>
                                <m:r>
                                  <a:rPr lang="en-US" altLang="ko-KR" i="1" smtClean="0">
                                    <a:solidFill>
                                      <a:srgbClr val="053296"/>
                                    </a:solidFill>
                                    <a:latin typeface="Cambria Math"/>
                                  </a:rPr>
                                  <m:t>𝑃</m:t>
                                </m:r>
                                <m:r>
                                  <a:rPr lang="en-US" altLang="ko-KR" i="1" smtClean="0">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𝑧</m:t>
                                    </m:r>
                                  </m:e>
                                  <m:sub>
                                    <m:r>
                                      <a:rPr lang="en-US" altLang="ko-KR" i="1">
                                        <a:solidFill>
                                          <a:srgbClr val="053296"/>
                                        </a:solidFill>
                                        <a:latin typeface="Cambria Math"/>
                                      </a:rPr>
                                      <m:t>𝑘</m:t>
                                    </m:r>
                                  </m:sub>
                                </m:sSub>
                                <m:r>
                                  <a:rPr lang="en-US" altLang="ko-KR" i="1">
                                    <a:solidFill>
                                      <a:srgbClr val="053296"/>
                                    </a:solidFill>
                                    <a:latin typeface="Cambria Math"/>
                                  </a:rPr>
                                  <m:t>|</m:t>
                                </m:r>
                                <m:sSub>
                                  <m:sSubPr>
                                    <m:ctrlPr>
                                      <a:rPr lang="en-US" altLang="ko-KR" i="1">
                                        <a:solidFill>
                                          <a:srgbClr val="053296"/>
                                        </a:solidFill>
                                        <a:latin typeface="Cambria Math"/>
                                      </a:rPr>
                                    </m:ctrlPr>
                                  </m:sSubPr>
                                  <m:e>
                                    <m:r>
                                      <a:rPr lang="en-US" altLang="ko-KR" i="1">
                                        <a:solidFill>
                                          <a:srgbClr val="053296"/>
                                        </a:solidFill>
                                        <a:latin typeface="Cambria Math"/>
                                      </a:rPr>
                                      <m:t>𝑤</m:t>
                                    </m:r>
                                  </m:e>
                                  <m:sub>
                                    <m:r>
                                      <a:rPr lang="en-US" altLang="ko-KR" i="1">
                                        <a:solidFill>
                                          <a:srgbClr val="053296"/>
                                        </a:solidFill>
                                        <a:latin typeface="Cambria Math"/>
                                      </a:rPr>
                                      <m:t>𝑖</m:t>
                                    </m:r>
                                  </m:sub>
                                </m:sSub>
                                <m:sSub>
                                  <m:sSubPr>
                                    <m:ctrlPr>
                                      <a:rPr lang="en-US" altLang="ko-KR" i="1">
                                        <a:solidFill>
                                          <a:srgbClr val="053296"/>
                                        </a:solidFill>
                                        <a:latin typeface="Cambria Math"/>
                                      </a:rPr>
                                    </m:ctrlPr>
                                  </m:sSubPr>
                                  <m:e>
                                    <m:r>
                                      <a:rPr lang="en-US" altLang="ko-KR" i="1">
                                        <a:solidFill>
                                          <a:srgbClr val="053296"/>
                                        </a:solidFill>
                                        <a:latin typeface="Cambria Math"/>
                                      </a:rPr>
                                      <m:t>𝑑</m:t>
                                    </m:r>
                                  </m:e>
                                  <m:sub>
                                    <m:r>
                                      <a:rPr lang="en-US" altLang="ko-KR" i="1">
                                        <a:solidFill>
                                          <a:srgbClr val="053296"/>
                                        </a:solidFill>
                                        <a:latin typeface="Cambria Math"/>
                                      </a:rPr>
                                      <m:t>𝑗</m:t>
                                    </m:r>
                                  </m:sub>
                                </m:sSub>
                                <m:r>
                                  <a:rPr lang="en-US" altLang="ko-KR" i="1">
                                    <a:solidFill>
                                      <a:srgbClr val="053296"/>
                                    </a:solidFill>
                                    <a:latin typeface="Cambria Math"/>
                                  </a:rPr>
                                  <m:t>)</m:t>
                                </m:r>
                              </m:e>
                            </m:nary>
                          </m:e>
                        </m:nary>
                      </m:den>
                    </m:f>
                  </m:oMath>
                </a14:m>
                <a:endParaRPr lang="en-US" altLang="ko-KR" dirty="0" smtClean="0"/>
              </a:p>
              <a:p>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t="-686"/>
                </a:stretch>
              </a:blipFill>
            </p:spPr>
            <p:txBody>
              <a:bodyPr/>
              <a:lstStyle/>
              <a:p>
                <a:r>
                  <a:rPr lang="ko-KR" altLang="en-US">
                    <a:noFill/>
                  </a:rPr>
                  <a:t> </a:t>
                </a:r>
              </a:p>
            </p:txBody>
          </p:sp>
        </mc:Fallback>
      </mc:AlternateContent>
      <p:graphicFrame>
        <p:nvGraphicFramePr>
          <p:cNvPr id="4" name="표 3"/>
          <p:cNvGraphicFramePr>
            <a:graphicFrameLocks noGrp="1"/>
          </p:cNvGraphicFramePr>
          <p:nvPr>
            <p:extLst>
              <p:ext uri="{D42A27DB-BD31-4B8C-83A1-F6EECF244321}">
                <p14:modId xmlns:p14="http://schemas.microsoft.com/office/powerpoint/2010/main" val="2201798223"/>
              </p:ext>
            </p:extLst>
          </p:nvPr>
        </p:nvGraphicFramePr>
        <p:xfrm>
          <a:off x="-36512" y="6147008"/>
          <a:ext cx="8964488" cy="594360"/>
        </p:xfrm>
        <a:graphic>
          <a:graphicData uri="http://schemas.openxmlformats.org/drawingml/2006/table">
            <a:tbl>
              <a:tblPr firstRow="1" bandRow="1">
                <a:tableStyleId>{2D5ABB26-0587-4C30-8999-92F81FD0307C}</a:tableStyleId>
              </a:tblPr>
              <a:tblGrid>
                <a:gridCol w="342044"/>
                <a:gridCol w="8622444"/>
              </a:tblGrid>
              <a:tr h="295531">
                <a:tc>
                  <a:txBody>
                    <a:bodyPr/>
                    <a:lstStyle/>
                    <a:p>
                      <a:pPr algn="r" latinLnBrk="1"/>
                      <a:r>
                        <a:rPr lang="en-US" altLang="ko-KR" sz="1050" dirty="0" smtClean="0">
                          <a:latin typeface="Times New Roman" pitchFamily="18" charset="0"/>
                          <a:cs typeface="Times New Roman" pitchFamily="18" charset="0"/>
                        </a:rPr>
                        <a:t>*</a:t>
                      </a:r>
                      <a:endParaRPr lang="ko-KR" altLang="en-US" sz="1050" dirty="0">
                        <a:latin typeface="Times New Roman" pitchFamily="18" charset="0"/>
                        <a:cs typeface="Times New Roman" pitchFamily="18" charset="0"/>
                      </a:endParaRPr>
                    </a:p>
                  </a:txBody>
                  <a:tcPr marL="0" anchor="ctr">
                    <a:noFill/>
                  </a:tcPr>
                </a:tc>
                <a:tc>
                  <a:txBody>
                    <a:bodyPr/>
                    <a:lstStyle/>
                    <a:p>
                      <a:r>
                        <a:rPr lang="en-US" altLang="ko-KR" sz="1100" dirty="0" smtClean="0">
                          <a:latin typeface="Times New Roman" pitchFamily="18" charset="0"/>
                          <a:cs typeface="Times New Roman" pitchFamily="18" charset="0"/>
                        </a:rPr>
                        <a:t>L. Hong, "A Tutorial on Probabilistic Latent Semantic Analysis," available form: http://arxiv.org/pdf/1212.3900.pdf [Accessed: 7 May 2015].</a:t>
                      </a:r>
                    </a:p>
                    <a:p>
                      <a:r>
                        <a:rPr lang="en-US" altLang="ko-KR" sz="1100" dirty="0" smtClean="0">
                          <a:latin typeface="Times New Roman" pitchFamily="18" charset="0"/>
                          <a:cs typeface="Times New Roman" pitchFamily="18" charset="0"/>
                        </a:rPr>
                        <a:t>J.M. Marin, K. </a:t>
                      </a:r>
                      <a:r>
                        <a:rPr lang="en-US" altLang="ko-KR" sz="1100" dirty="0" err="1" smtClean="0">
                          <a:latin typeface="Times New Roman" pitchFamily="18" charset="0"/>
                          <a:cs typeface="Times New Roman" pitchFamily="18" charset="0"/>
                        </a:rPr>
                        <a:t>Mengersen</a:t>
                      </a:r>
                      <a:r>
                        <a:rPr lang="en-US" altLang="ko-KR" sz="1100" dirty="0" smtClean="0">
                          <a:latin typeface="Times New Roman" pitchFamily="18" charset="0"/>
                          <a:cs typeface="Times New Roman" pitchFamily="18" charset="0"/>
                        </a:rPr>
                        <a:t>, and C.P. Robert, "Bayesian </a:t>
                      </a:r>
                      <a:r>
                        <a:rPr lang="en-US" altLang="ko-KR" sz="1100" dirty="0" err="1" smtClean="0">
                          <a:latin typeface="Times New Roman" pitchFamily="18" charset="0"/>
                          <a:cs typeface="Times New Roman" pitchFamily="18" charset="0"/>
                        </a:rPr>
                        <a:t>modelling</a:t>
                      </a:r>
                      <a:r>
                        <a:rPr lang="en-US" altLang="ko-KR" sz="1100" dirty="0" smtClean="0">
                          <a:latin typeface="Times New Roman" pitchFamily="18" charset="0"/>
                          <a:cs typeface="Times New Roman" pitchFamily="18" charset="0"/>
                        </a:rPr>
                        <a:t> and inference on mixtures of distributions," In </a:t>
                      </a:r>
                      <a:r>
                        <a:rPr lang="en-US" altLang="ko-KR" sz="1100" dirty="0" err="1" smtClean="0">
                          <a:latin typeface="Times New Roman" pitchFamily="18" charset="0"/>
                          <a:cs typeface="Times New Roman" pitchFamily="18" charset="0"/>
                        </a:rPr>
                        <a:t>Dey</a:t>
                      </a:r>
                      <a:r>
                        <a:rPr lang="en-US" altLang="ko-KR" sz="1100" dirty="0" smtClean="0">
                          <a:latin typeface="Times New Roman" pitchFamily="18" charset="0"/>
                          <a:cs typeface="Times New Roman" pitchFamily="18" charset="0"/>
                        </a:rPr>
                        <a:t>, D. &amp; </a:t>
                      </a:r>
                      <a:r>
                        <a:rPr lang="en-US" altLang="ko-KR" sz="1100" dirty="0" err="1" smtClean="0">
                          <a:latin typeface="Times New Roman" pitchFamily="18" charset="0"/>
                          <a:cs typeface="Times New Roman" pitchFamily="18" charset="0"/>
                        </a:rPr>
                        <a:t>Rao</a:t>
                      </a:r>
                      <a:r>
                        <a:rPr lang="en-US" altLang="ko-KR" sz="1100" dirty="0" smtClean="0">
                          <a:latin typeface="Times New Roman" pitchFamily="18" charset="0"/>
                          <a:cs typeface="Times New Roman" pitchFamily="18" charset="0"/>
                        </a:rPr>
                        <a:t>, C.R. (Eds.) Handbook of Statistics, Vol. 25, 2011.</a:t>
                      </a:r>
                    </a:p>
                  </a:txBody>
                  <a:tcPr marL="0" anchor="ctr">
                    <a:noFill/>
                  </a:tcPr>
                </a:tc>
              </a:tr>
            </a:tbl>
          </a:graphicData>
        </a:graphic>
      </p:graphicFrame>
    </p:spTree>
    <p:extLst>
      <p:ext uri="{BB962C8B-B14F-4D97-AF65-F5344CB8AC3E}">
        <p14:creationId xmlns:p14="http://schemas.microsoft.com/office/powerpoint/2010/main" val="16217658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Bag-of-Words</a:t>
            </a:r>
            <a:endParaRPr lang="ko-KR" altLang="en-US" dirty="0"/>
          </a:p>
        </p:txBody>
      </p:sp>
      <p:sp>
        <p:nvSpPr>
          <p:cNvPr id="3" name="내용 개체 틀 2"/>
          <p:cNvSpPr>
            <a:spLocks noGrp="1"/>
          </p:cNvSpPr>
          <p:nvPr>
            <p:ph idx="1"/>
          </p:nvPr>
        </p:nvSpPr>
        <p:spPr/>
        <p:txBody>
          <a:bodyPr/>
          <a:lstStyle/>
          <a:p>
            <a:r>
              <a:rPr lang="en-US" altLang="ko-KR" dirty="0" smtClean="0"/>
              <a:t>Assumes order of words has no significance</a:t>
            </a:r>
          </a:p>
          <a:p>
            <a:pPr lvl="1"/>
            <a:r>
              <a:rPr lang="en-US" altLang="ko-KR" dirty="0" smtClean="0"/>
              <a:t>e.g., the term “home made” has the same probability as “made home”</a:t>
            </a:r>
          </a:p>
          <a:p>
            <a:endParaRPr lang="en-US" altLang="ko-KR" dirty="0"/>
          </a:p>
          <a:p>
            <a:r>
              <a:rPr lang="en-US" altLang="ko-KR" dirty="0" smtClean="0"/>
              <a:t>It is a simplifying assumption used in natural language processing and information retrieval</a:t>
            </a:r>
            <a:endParaRPr lang="ko-KR" altLang="en-US" dirty="0"/>
          </a:p>
        </p:txBody>
      </p:sp>
      <p:sp>
        <p:nvSpPr>
          <p:cNvPr id="4" name="직사각형 3"/>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948878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Topic Model for Information Retrieval</a:t>
            </a:r>
            <a:endParaRPr lang="ko-KR" altLang="en-US" dirty="0"/>
          </a:p>
        </p:txBody>
      </p:sp>
      <p:sp>
        <p:nvSpPr>
          <p:cNvPr id="3" name="내용 개체 틀 2"/>
          <p:cNvSpPr>
            <a:spLocks noGrp="1"/>
          </p:cNvSpPr>
          <p:nvPr>
            <p:ph idx="1"/>
          </p:nvPr>
        </p:nvSpPr>
        <p:spPr>
          <a:xfrm>
            <a:off x="179512" y="908720"/>
            <a:ext cx="8784976" cy="5832648"/>
          </a:xfrm>
        </p:spPr>
        <p:txBody>
          <a:bodyPr>
            <a:noAutofit/>
          </a:bodyPr>
          <a:lstStyle/>
          <a:p>
            <a:pPr>
              <a:spcBef>
                <a:spcPts val="200"/>
              </a:spcBef>
              <a:spcAft>
                <a:spcPts val="200"/>
              </a:spcAft>
            </a:pPr>
            <a:r>
              <a:rPr lang="en-US" altLang="ko-KR" sz="1400" dirty="0"/>
              <a:t>Topic Model for IR</a:t>
            </a:r>
          </a:p>
          <a:p>
            <a:pPr lvl="1">
              <a:spcBef>
                <a:spcPts val="200"/>
              </a:spcBef>
              <a:spcAft>
                <a:spcPts val="200"/>
              </a:spcAft>
            </a:pPr>
            <a:r>
              <a:rPr lang="en-US" altLang="ko-KR" sz="1100" dirty="0"/>
              <a:t>J.M. Ponte and W.B. Croft, "A language modeling approach to information retrieval," In Proceedings of the 21st Annual International ACM SIGIR Conference on Research </a:t>
            </a:r>
            <a:r>
              <a:rPr lang="en-US" altLang="ko-KR" sz="1100" dirty="0" err="1"/>
              <a:t>andDevelopment</a:t>
            </a:r>
            <a:r>
              <a:rPr lang="en-US" altLang="ko-KR" sz="1100" dirty="0"/>
              <a:t> in Information Retrieval, pp. 275-281, 1998.</a:t>
            </a:r>
          </a:p>
          <a:p>
            <a:pPr lvl="1">
              <a:spcBef>
                <a:spcPts val="200"/>
              </a:spcBef>
              <a:spcAft>
                <a:spcPts val="200"/>
              </a:spcAft>
            </a:pPr>
            <a:r>
              <a:rPr lang="en-US" altLang="ko-KR" sz="1100" dirty="0"/>
              <a:t>C. </a:t>
            </a:r>
            <a:r>
              <a:rPr lang="en-US" altLang="ko-KR" sz="1100" dirty="0" err="1"/>
              <a:t>Zhai</a:t>
            </a:r>
            <a:r>
              <a:rPr lang="en-US" altLang="ko-KR" sz="1100" dirty="0"/>
              <a:t> and J. Lafferty, "A study of smoothing methods for language models applied to ad hoc information retrieval," In Proceedings of the 24th Annual International ACM SIGIR Conference on Research and Development in Information Retrieval, pp. 334-342, 2001.</a:t>
            </a:r>
          </a:p>
          <a:p>
            <a:pPr lvl="1">
              <a:spcBef>
                <a:spcPts val="200"/>
              </a:spcBef>
              <a:spcAft>
                <a:spcPts val="200"/>
              </a:spcAft>
            </a:pPr>
            <a:r>
              <a:rPr lang="en-US" altLang="ko-KR" sz="1100" dirty="0"/>
              <a:t>M. </a:t>
            </a:r>
            <a:r>
              <a:rPr lang="en-US" altLang="ko-KR" sz="1100" dirty="0" err="1"/>
              <a:t>Steyvers</a:t>
            </a:r>
            <a:r>
              <a:rPr lang="en-US" altLang="ko-KR" sz="1100" dirty="0"/>
              <a:t>, P. Smyth, and T. Griffiths, "Probabilistic author-topic models for information discovery," In Proceeding of the 10th ACM SIGKDD conference on knowledge discovery and data mining, pp. 306-315, 2004.</a:t>
            </a:r>
          </a:p>
          <a:p>
            <a:pPr lvl="1">
              <a:spcBef>
                <a:spcPts val="200"/>
              </a:spcBef>
              <a:spcAft>
                <a:spcPts val="200"/>
              </a:spcAft>
            </a:pPr>
            <a:r>
              <a:rPr lang="en-US" altLang="ko-KR" sz="1100" dirty="0"/>
              <a:t>L. </a:t>
            </a:r>
            <a:r>
              <a:rPr lang="en-US" altLang="ko-KR" sz="1100" dirty="0" err="1"/>
              <a:t>Nie</a:t>
            </a:r>
            <a:r>
              <a:rPr lang="en-US" altLang="ko-KR" sz="1100" dirty="0"/>
              <a:t>, B.D. Davison, and X. Qi, "Topical link analysis for web search," In Proceedings of the 29th Annual International ACM SIGIR Conference on Research and Development in Information Retrieval, pp. 91-98, 2006</a:t>
            </a:r>
            <a:r>
              <a:rPr lang="en-US" altLang="ko-KR" sz="1100" dirty="0" smtClean="0"/>
              <a:t>.</a:t>
            </a:r>
          </a:p>
          <a:p>
            <a:pPr lvl="1">
              <a:spcBef>
                <a:spcPts val="200"/>
              </a:spcBef>
              <a:spcAft>
                <a:spcPts val="200"/>
              </a:spcAft>
            </a:pPr>
            <a:endParaRPr lang="en-US" altLang="ko-KR" sz="1100" dirty="0"/>
          </a:p>
          <a:p>
            <a:pPr>
              <a:spcBef>
                <a:spcPts val="200"/>
              </a:spcBef>
              <a:spcAft>
                <a:spcPts val="200"/>
              </a:spcAft>
            </a:pPr>
            <a:r>
              <a:rPr lang="en-US" altLang="ko-KR" sz="1400" dirty="0" smtClean="0"/>
              <a:t>Topic-Based </a:t>
            </a:r>
            <a:r>
              <a:rPr lang="en-US" altLang="ko-KR" sz="1400" dirty="0"/>
              <a:t>Ranking</a:t>
            </a:r>
          </a:p>
          <a:p>
            <a:pPr lvl="1">
              <a:spcBef>
                <a:spcPts val="200"/>
              </a:spcBef>
              <a:spcAft>
                <a:spcPts val="200"/>
              </a:spcAft>
            </a:pPr>
            <a:r>
              <a:rPr lang="en-US" altLang="ko-KR" sz="1100" dirty="0" err="1"/>
              <a:t>S.K.Pal</a:t>
            </a:r>
            <a:r>
              <a:rPr lang="en-US" altLang="ko-KR" sz="1100" dirty="0"/>
              <a:t> and B. Narayan, "A web surfer model incorporating topic continuity," IEEE Transactions on Knowledge and Data Engineering, Vol. 17, pp. 726-729, 2005.</a:t>
            </a:r>
          </a:p>
          <a:p>
            <a:pPr lvl="1">
              <a:spcBef>
                <a:spcPts val="200"/>
              </a:spcBef>
              <a:spcAft>
                <a:spcPts val="200"/>
              </a:spcAft>
            </a:pPr>
            <a:r>
              <a:rPr lang="en-US" altLang="ko-KR" sz="1100" dirty="0"/>
              <a:t>J. Tang, R. Jin, and J. Zhang, "A topic modeling approach and its integration into the random walk framework for academic search," In Proceedings of 2008 IEEE International Conference on Data Mining (ICDM2008), pp. 1055-1060), 2008.</a:t>
            </a:r>
          </a:p>
          <a:p>
            <a:pPr lvl="1">
              <a:spcBef>
                <a:spcPts val="200"/>
              </a:spcBef>
              <a:spcAft>
                <a:spcPts val="200"/>
              </a:spcAft>
            </a:pPr>
            <a:r>
              <a:rPr lang="en-US" altLang="ko-KR" sz="1100" dirty="0"/>
              <a:t>Z. Yang, J. Tang, , Zhang, J. and J. Li, "Topic-level random walk through probabilistic model," In Proceedings of Joint International Conferences of </a:t>
            </a:r>
            <a:r>
              <a:rPr lang="en-US" altLang="ko-KR" sz="1100" dirty="0" err="1"/>
              <a:t>APWeb</a:t>
            </a:r>
            <a:r>
              <a:rPr lang="en-US" altLang="ko-KR" sz="1100" dirty="0"/>
              <a:t>/WAIM, pp. 162-173), 2009.</a:t>
            </a:r>
          </a:p>
          <a:p>
            <a:pPr lvl="1">
              <a:spcBef>
                <a:spcPts val="200"/>
              </a:spcBef>
              <a:spcAft>
                <a:spcPts val="200"/>
              </a:spcAft>
            </a:pPr>
            <a:r>
              <a:rPr lang="en-US" altLang="ko-KR" sz="1100" dirty="0"/>
              <a:t>D. </a:t>
            </a:r>
            <a:r>
              <a:rPr lang="en-US" altLang="ko-KR" sz="1100" dirty="0" err="1"/>
              <a:t>Duan</a:t>
            </a:r>
            <a:r>
              <a:rPr lang="en-US" altLang="ko-KR" sz="1100" dirty="0"/>
              <a:t> et al, "</a:t>
            </a:r>
            <a:r>
              <a:rPr lang="en-US" altLang="ko-KR" sz="1100" dirty="0" err="1"/>
              <a:t>RankTopic</a:t>
            </a:r>
            <a:r>
              <a:rPr lang="en-US" altLang="ko-KR" sz="1100" dirty="0"/>
              <a:t>: Ranking Based Topic Modeling," ICDM. 2012</a:t>
            </a:r>
            <a:r>
              <a:rPr lang="en-US" altLang="ko-KR" sz="1100" dirty="0" smtClean="0"/>
              <a:t>.</a:t>
            </a:r>
          </a:p>
          <a:p>
            <a:pPr lvl="1">
              <a:spcBef>
                <a:spcPts val="200"/>
              </a:spcBef>
              <a:spcAft>
                <a:spcPts val="200"/>
              </a:spcAft>
            </a:pPr>
            <a:endParaRPr lang="en-US" altLang="ko-KR" sz="1100" dirty="0"/>
          </a:p>
          <a:p>
            <a:pPr>
              <a:spcBef>
                <a:spcPts val="200"/>
              </a:spcBef>
              <a:spcAft>
                <a:spcPts val="200"/>
              </a:spcAft>
            </a:pPr>
            <a:r>
              <a:rPr lang="en-US" altLang="ko-KR" sz="1400" dirty="0" smtClean="0"/>
              <a:t>Social </a:t>
            </a:r>
            <a:r>
              <a:rPr lang="en-US" altLang="ko-KR" sz="1400" dirty="0"/>
              <a:t>Network</a:t>
            </a:r>
          </a:p>
          <a:p>
            <a:pPr lvl="1">
              <a:spcBef>
                <a:spcPts val="200"/>
              </a:spcBef>
              <a:spcAft>
                <a:spcPts val="200"/>
              </a:spcAft>
            </a:pPr>
            <a:r>
              <a:rPr lang="en-US" altLang="ko-KR" sz="1100" dirty="0" err="1"/>
              <a:t>Weng</a:t>
            </a:r>
            <a:r>
              <a:rPr lang="en-US" altLang="ko-KR" sz="1100" dirty="0"/>
              <a:t>, </a:t>
            </a:r>
            <a:r>
              <a:rPr lang="en-US" altLang="ko-KR" sz="1100" dirty="0" err="1"/>
              <a:t>Jianshu</a:t>
            </a:r>
            <a:r>
              <a:rPr lang="en-US" altLang="ko-KR" sz="1100" dirty="0"/>
              <a:t>, et al. "</a:t>
            </a:r>
            <a:r>
              <a:rPr lang="en-US" altLang="ko-KR" sz="1100" dirty="0" err="1"/>
              <a:t>Twitterrank</a:t>
            </a:r>
            <a:r>
              <a:rPr lang="en-US" altLang="ko-KR" sz="1100" dirty="0"/>
              <a:t>: finding topic-sensitive influential </a:t>
            </a:r>
            <a:r>
              <a:rPr lang="en-US" altLang="ko-KR" sz="1100" dirty="0" err="1"/>
              <a:t>twitterers</a:t>
            </a:r>
            <a:r>
              <a:rPr lang="en-US" altLang="ko-KR" sz="1100" dirty="0"/>
              <a:t>," Proceedings of the third ACM international conference on Web search and data mining. ACM, 2010</a:t>
            </a:r>
            <a:r>
              <a:rPr lang="en-US" altLang="ko-KR" sz="1100" dirty="0" smtClean="0"/>
              <a:t>.</a:t>
            </a:r>
          </a:p>
          <a:p>
            <a:pPr lvl="1">
              <a:spcBef>
                <a:spcPts val="200"/>
              </a:spcBef>
              <a:spcAft>
                <a:spcPts val="200"/>
              </a:spcAft>
            </a:pPr>
            <a:endParaRPr lang="en-US" altLang="ko-KR" sz="1100" dirty="0"/>
          </a:p>
          <a:p>
            <a:pPr>
              <a:spcBef>
                <a:spcPts val="200"/>
              </a:spcBef>
              <a:spcAft>
                <a:spcPts val="200"/>
              </a:spcAft>
            </a:pPr>
            <a:r>
              <a:rPr lang="en-US" altLang="ko-KR" sz="1400" dirty="0" smtClean="0"/>
              <a:t>Author </a:t>
            </a:r>
            <a:r>
              <a:rPr lang="en-US" altLang="ko-KR" sz="1400" dirty="0"/>
              <a:t>Citation Network</a:t>
            </a:r>
          </a:p>
          <a:p>
            <a:pPr lvl="1">
              <a:spcBef>
                <a:spcPts val="200"/>
              </a:spcBef>
              <a:spcAft>
                <a:spcPts val="200"/>
              </a:spcAft>
            </a:pPr>
            <a:r>
              <a:rPr lang="en-US" altLang="ko-KR" sz="1100" dirty="0"/>
              <a:t>Ding, Ying. "Topic-based PageRank on author </a:t>
            </a:r>
            <a:r>
              <a:rPr lang="en-US" altLang="ko-KR" sz="1100" dirty="0" err="1"/>
              <a:t>cocitation</a:t>
            </a:r>
            <a:r>
              <a:rPr lang="en-US" altLang="ko-KR" sz="1100" dirty="0"/>
              <a:t> networks," Journal of the American Society for Information Science and Technology, Vol.  62 (3), pp. 449-466, 2011</a:t>
            </a:r>
            <a:r>
              <a:rPr lang="en-US" altLang="ko-KR" sz="1100" dirty="0" smtClean="0"/>
              <a:t>.</a:t>
            </a:r>
            <a:endParaRPr lang="en-US" altLang="ko-KR" sz="1100" dirty="0"/>
          </a:p>
        </p:txBody>
      </p:sp>
    </p:spTree>
    <p:extLst>
      <p:ext uri="{BB962C8B-B14F-4D97-AF65-F5344CB8AC3E}">
        <p14:creationId xmlns:p14="http://schemas.microsoft.com/office/powerpoint/2010/main" val="5930563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cs typeface="Gisha" pitchFamily="34" charset="-79"/>
              </a:rPr>
              <a:t>Text-based Retrieval Method</a:t>
            </a:r>
            <a:endParaRPr lang="ko-KR" altLang="en-US" dirty="0">
              <a:cs typeface="Gisha" pitchFamily="34" charset="-79"/>
            </a:endParaRPr>
          </a:p>
        </p:txBody>
      </p:sp>
      <p:sp>
        <p:nvSpPr>
          <p:cNvPr id="3" name="내용 개체 틀 2"/>
          <p:cNvSpPr>
            <a:spLocks noGrp="1"/>
          </p:cNvSpPr>
          <p:nvPr>
            <p:ph idx="1"/>
          </p:nvPr>
        </p:nvSpPr>
        <p:spPr/>
        <p:txBody>
          <a:bodyPr/>
          <a:lstStyle/>
          <a:p>
            <a:r>
              <a:rPr lang="en-US" altLang="ko-KR" dirty="0" smtClean="0"/>
              <a:t>Fundamental Approaches for Web information retrieval</a:t>
            </a:r>
          </a:p>
          <a:p>
            <a:pPr marL="0" indent="0">
              <a:buNone/>
            </a:pPr>
            <a:endParaRPr lang="en-US" altLang="ko-KR" dirty="0"/>
          </a:p>
        </p:txBody>
      </p:sp>
      <p:sp>
        <p:nvSpPr>
          <p:cNvPr id="6" name="직사각형 5"/>
          <p:cNvSpPr/>
          <p:nvPr/>
        </p:nvSpPr>
        <p:spPr>
          <a:xfrm>
            <a:off x="863588" y="2461419"/>
            <a:ext cx="1404156"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Web document</a:t>
            </a:r>
          </a:p>
        </p:txBody>
      </p:sp>
      <p:sp>
        <p:nvSpPr>
          <p:cNvPr id="8" name="한쪽 모서리가 잘린 사각형 7"/>
          <p:cNvSpPr/>
          <p:nvPr/>
        </p:nvSpPr>
        <p:spPr>
          <a:xfrm rot="10800000">
            <a:off x="568886" y="3017568"/>
            <a:ext cx="525214" cy="660383"/>
          </a:xfrm>
          <a:prstGeom prst="snip1Rect">
            <a:avLst>
              <a:gd name="adj" fmla="val 9740"/>
            </a:avLst>
          </a:prstGeom>
          <a:solidFill>
            <a:schemeClr val="bg1"/>
          </a:solidFill>
          <a:ln w="1270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618619" y="3165946"/>
            <a:ext cx="526330"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page1 </a:t>
            </a:r>
          </a:p>
        </p:txBody>
      </p:sp>
      <p:sp>
        <p:nvSpPr>
          <p:cNvPr id="12" name="한쪽 모서리가 잘린 사각형 11"/>
          <p:cNvSpPr/>
          <p:nvPr/>
        </p:nvSpPr>
        <p:spPr>
          <a:xfrm rot="10800000">
            <a:off x="1163391" y="3356788"/>
            <a:ext cx="525214" cy="660383"/>
          </a:xfrm>
          <a:prstGeom prst="snip1Rect">
            <a:avLst>
              <a:gd name="adj" fmla="val 9740"/>
            </a:avLst>
          </a:prstGeom>
          <a:solidFill>
            <a:schemeClr val="bg1"/>
          </a:solidFill>
          <a:ln w="1270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한쪽 모서리가 잘린 사각형 12"/>
          <p:cNvSpPr/>
          <p:nvPr/>
        </p:nvSpPr>
        <p:spPr>
          <a:xfrm rot="10800000">
            <a:off x="1763689" y="3659184"/>
            <a:ext cx="525214" cy="660383"/>
          </a:xfrm>
          <a:prstGeom prst="snip1Rect">
            <a:avLst>
              <a:gd name="adj" fmla="val 9740"/>
            </a:avLst>
          </a:prstGeom>
          <a:solidFill>
            <a:schemeClr val="bg1"/>
          </a:solidFill>
          <a:ln w="1270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206401" y="3519932"/>
            <a:ext cx="533053"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page2  </a:t>
            </a:r>
          </a:p>
        </p:txBody>
      </p:sp>
      <p:sp>
        <p:nvSpPr>
          <p:cNvPr id="11" name="직사각형 10"/>
          <p:cNvSpPr/>
          <p:nvPr/>
        </p:nvSpPr>
        <p:spPr>
          <a:xfrm>
            <a:off x="1800969" y="3810889"/>
            <a:ext cx="538783"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page3   </a:t>
            </a:r>
          </a:p>
        </p:txBody>
      </p:sp>
      <p:sp>
        <p:nvSpPr>
          <p:cNvPr id="14" name="직사각형 13"/>
          <p:cNvSpPr/>
          <p:nvPr/>
        </p:nvSpPr>
        <p:spPr>
          <a:xfrm>
            <a:off x="3672329" y="2920865"/>
            <a:ext cx="936104"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(1, 1, 1, 1)</a:t>
            </a:r>
          </a:p>
        </p:txBody>
      </p:sp>
      <p:sp>
        <p:nvSpPr>
          <p:cNvPr id="15" name="직사각형 14"/>
          <p:cNvSpPr/>
          <p:nvPr/>
        </p:nvSpPr>
        <p:spPr>
          <a:xfrm>
            <a:off x="3672329" y="3379090"/>
            <a:ext cx="936104"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(0, 1, 0, 0)</a:t>
            </a:r>
          </a:p>
        </p:txBody>
      </p:sp>
      <p:sp>
        <p:nvSpPr>
          <p:cNvPr id="16" name="직사각형 15"/>
          <p:cNvSpPr/>
          <p:nvPr/>
        </p:nvSpPr>
        <p:spPr>
          <a:xfrm>
            <a:off x="3672329" y="3868701"/>
            <a:ext cx="936104"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(1, 1, 1, 0)</a:t>
            </a:r>
          </a:p>
        </p:txBody>
      </p:sp>
      <p:sp>
        <p:nvSpPr>
          <p:cNvPr id="4" name="오른쪽 화살표 3"/>
          <p:cNvSpPr/>
          <p:nvPr/>
        </p:nvSpPr>
        <p:spPr>
          <a:xfrm>
            <a:off x="2939777" y="3603733"/>
            <a:ext cx="518229" cy="3048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9" name="직사각형 18"/>
          <p:cNvSpPr/>
          <p:nvPr/>
        </p:nvSpPr>
        <p:spPr>
          <a:xfrm>
            <a:off x="3250845" y="2473077"/>
            <a:ext cx="1647287"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Vector Space Model</a:t>
            </a:r>
            <a:r>
              <a:rPr lang="en-US" altLang="ko-KR" sz="1400" b="1" baseline="30000" dirty="0" smtClean="0">
                <a:latin typeface="Calibri" pitchFamily="34" charset="0"/>
                <a:cs typeface="Calibri" pitchFamily="34" charset="0"/>
              </a:rPr>
              <a:t>*</a:t>
            </a:r>
          </a:p>
        </p:txBody>
      </p:sp>
      <p:sp>
        <p:nvSpPr>
          <p:cNvPr id="20" name="오른쪽 화살표 19"/>
          <p:cNvSpPr/>
          <p:nvPr/>
        </p:nvSpPr>
        <p:spPr>
          <a:xfrm>
            <a:off x="4557827" y="3603733"/>
            <a:ext cx="518229" cy="3048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grpSp>
        <p:nvGrpSpPr>
          <p:cNvPr id="21" name="그룹 20"/>
          <p:cNvGrpSpPr/>
          <p:nvPr/>
        </p:nvGrpSpPr>
        <p:grpSpPr>
          <a:xfrm>
            <a:off x="5205899" y="2516819"/>
            <a:ext cx="3838902" cy="990518"/>
            <a:chOff x="539550" y="2535040"/>
            <a:chExt cx="3838902" cy="990518"/>
          </a:xfrm>
        </p:grpSpPr>
        <p:sp>
          <p:nvSpPr>
            <p:cNvPr id="22" name="직사각형 21"/>
            <p:cNvSpPr/>
            <p:nvPr/>
          </p:nvSpPr>
          <p:spPr>
            <a:xfrm>
              <a:off x="539550" y="2535040"/>
              <a:ext cx="3838902" cy="990518"/>
            </a:xfrm>
            <a:prstGeom prst="rect">
              <a:avLst/>
            </a:prstGeom>
            <a:solidFill>
              <a:schemeClr val="bg1"/>
            </a:solidFill>
            <a:ln w="9525">
              <a:solidFill>
                <a:schemeClr val="tx1">
                  <a:lumMod val="50000"/>
                  <a:lumOff val="50000"/>
                </a:schemeClr>
              </a:solidFill>
            </a:ln>
            <a:effectLst>
              <a:outerShdw blurRad="50800" dist="38100" dir="12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p:cNvSpPr/>
                <p:nvPr/>
              </p:nvSpPr>
              <p:spPr>
                <a:xfrm>
                  <a:off x="818060" y="2782742"/>
                  <a:ext cx="2232248" cy="46397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200" b="0" i="1" smtClean="0">
                            <a:latin typeface="Cambria Math"/>
                            <a:cs typeface="Calibri" pitchFamily="34" charset="0"/>
                          </a:rPr>
                          <m:t>𝑠𝑖𝑚</m:t>
                        </m:r>
                        <m:d>
                          <m:dPr>
                            <m:ctrlPr>
                              <a:rPr lang="en-US" altLang="ko-KR" sz="1200" b="0" i="1" smtClean="0">
                                <a:latin typeface="Cambria Math"/>
                                <a:cs typeface="Calibri" pitchFamily="34" charset="0"/>
                              </a:rPr>
                            </m:ctrlPr>
                          </m:dPr>
                          <m:e>
                            <m:r>
                              <a:rPr lang="en-US" altLang="ko-KR" sz="1200" b="0" i="1" smtClean="0">
                                <a:latin typeface="Cambria Math"/>
                                <a:cs typeface="Calibri" pitchFamily="34" charset="0"/>
                              </a:rPr>
                              <m:t>𝐴</m:t>
                            </m:r>
                            <m:r>
                              <a:rPr lang="en-US" altLang="ko-KR" sz="1200" b="0" i="1" smtClean="0">
                                <a:latin typeface="Cambria Math"/>
                                <a:cs typeface="Calibri" pitchFamily="34" charset="0"/>
                              </a:rPr>
                              <m:t>,</m:t>
                            </m:r>
                            <m:r>
                              <a:rPr lang="en-US" altLang="ko-KR" sz="1200" b="0" i="1" smtClean="0">
                                <a:latin typeface="Cambria Math"/>
                                <a:cs typeface="Calibri" pitchFamily="34" charset="0"/>
                              </a:rPr>
                              <m:t>𝐵</m:t>
                            </m:r>
                          </m:e>
                        </m:d>
                        <m:r>
                          <a:rPr lang="en-US" altLang="ko-KR" sz="1200" b="0" i="1" smtClean="0">
                            <a:latin typeface="Cambria Math"/>
                            <a:cs typeface="Calibri" pitchFamily="34" charset="0"/>
                          </a:rPr>
                          <m:t>=</m:t>
                        </m:r>
                        <m:func>
                          <m:funcPr>
                            <m:ctrlPr>
                              <a:rPr lang="en-US" altLang="ko-KR" sz="1200" b="0" i="1" smtClean="0">
                                <a:latin typeface="Cambria Math"/>
                                <a:cs typeface="Calibri" pitchFamily="34" charset="0"/>
                              </a:rPr>
                            </m:ctrlPr>
                          </m:funcPr>
                          <m:fName>
                            <m:r>
                              <m:rPr>
                                <m:sty m:val="p"/>
                              </m:rPr>
                              <a:rPr lang="en-US" altLang="ko-KR" sz="1200" b="0" i="0" smtClean="0">
                                <a:latin typeface="Cambria Math"/>
                                <a:cs typeface="Calibri" pitchFamily="34" charset="0"/>
                              </a:rPr>
                              <m:t>cos</m:t>
                            </m:r>
                          </m:fName>
                          <m:e>
                            <m:d>
                              <m:dPr>
                                <m:ctrlPr>
                                  <a:rPr lang="en-US" altLang="ko-KR" sz="1200" b="0" i="1" smtClean="0">
                                    <a:latin typeface="Cambria Math"/>
                                    <a:cs typeface="Calibri" pitchFamily="34" charset="0"/>
                                  </a:rPr>
                                </m:ctrlPr>
                              </m:dPr>
                              <m:e>
                                <m:r>
                                  <a:rPr lang="ko-KR" altLang="en-US" sz="1200" b="0" i="1" smtClean="0">
                                    <a:latin typeface="Cambria Math"/>
                                    <a:cs typeface="Calibri" pitchFamily="34" charset="0"/>
                                  </a:rPr>
                                  <m:t>𝜃</m:t>
                                </m:r>
                              </m:e>
                            </m:d>
                          </m:e>
                        </m:func>
                        <m:r>
                          <a:rPr lang="en-US" altLang="ko-KR" sz="1200" b="0" i="1" smtClean="0">
                            <a:latin typeface="Cambria Math"/>
                            <a:cs typeface="Calibri" pitchFamily="34" charset="0"/>
                          </a:rPr>
                          <m:t>=</m:t>
                        </m:r>
                        <m:f>
                          <m:fPr>
                            <m:ctrlPr>
                              <a:rPr lang="en-US" altLang="ko-KR" sz="1200" b="0" i="1" smtClean="0">
                                <a:latin typeface="Cambria Math"/>
                                <a:cs typeface="Calibri" pitchFamily="34" charset="0"/>
                              </a:rPr>
                            </m:ctrlPr>
                          </m:fPr>
                          <m:num>
                            <m:r>
                              <a:rPr lang="en-US" altLang="ko-KR" sz="1200" b="0" i="1" smtClean="0">
                                <a:latin typeface="Cambria Math"/>
                                <a:cs typeface="Calibri" pitchFamily="34" charset="0"/>
                              </a:rPr>
                              <m:t>𝐴</m:t>
                            </m:r>
                            <m:r>
                              <a:rPr lang="en-US" altLang="ko-KR" sz="1200" b="0" i="1" smtClean="0">
                                <a:latin typeface="Cambria Math"/>
                                <a:ea typeface="Cambria Math"/>
                                <a:cs typeface="Calibri" pitchFamily="34" charset="0"/>
                              </a:rPr>
                              <m:t>∙</m:t>
                            </m:r>
                            <m:r>
                              <a:rPr lang="en-US" altLang="ko-KR" sz="1200" b="0" i="1" smtClean="0">
                                <a:latin typeface="Cambria Math"/>
                                <a:ea typeface="Cambria Math"/>
                                <a:cs typeface="Calibri" pitchFamily="34" charset="0"/>
                              </a:rPr>
                              <m:t>𝐵</m:t>
                            </m:r>
                          </m:num>
                          <m:den>
                            <m:d>
                              <m:dPr>
                                <m:begChr m:val="‖"/>
                                <m:endChr m:val="‖"/>
                                <m:ctrlPr>
                                  <a:rPr lang="en-US" altLang="ko-KR" sz="1200" b="0" i="1" smtClean="0">
                                    <a:latin typeface="Cambria Math"/>
                                    <a:cs typeface="Calibri" pitchFamily="34" charset="0"/>
                                  </a:rPr>
                                </m:ctrlPr>
                              </m:dPr>
                              <m:e>
                                <m:r>
                                  <a:rPr lang="en-US" altLang="ko-KR" sz="1200" b="0" i="1" smtClean="0">
                                    <a:latin typeface="Cambria Math"/>
                                    <a:cs typeface="Calibri" pitchFamily="34" charset="0"/>
                                  </a:rPr>
                                  <m:t>𝐴</m:t>
                                </m:r>
                              </m:e>
                            </m:d>
                            <m:d>
                              <m:dPr>
                                <m:begChr m:val="‖"/>
                                <m:endChr m:val="‖"/>
                                <m:ctrlPr>
                                  <a:rPr lang="en-US" altLang="ko-KR" sz="1200" b="0" i="1" smtClean="0">
                                    <a:latin typeface="Cambria Math"/>
                                    <a:cs typeface="Calibri" pitchFamily="34" charset="0"/>
                                  </a:rPr>
                                </m:ctrlPr>
                              </m:dPr>
                              <m:e>
                                <m:r>
                                  <a:rPr lang="en-US" altLang="ko-KR" sz="1200" b="0" i="1" smtClean="0">
                                    <a:latin typeface="Cambria Math"/>
                                    <a:cs typeface="Calibri" pitchFamily="34" charset="0"/>
                                  </a:rPr>
                                  <m:t>𝐵</m:t>
                                </m:r>
                              </m:e>
                            </m:d>
                          </m:den>
                        </m:f>
                      </m:oMath>
                    </m:oMathPara>
                  </a14:m>
                  <a:endParaRPr lang="en-US" altLang="ko-KR" sz="1200" dirty="0" smtClean="0">
                    <a:latin typeface="Calibri" pitchFamily="34" charset="0"/>
                    <a:cs typeface="Calibri" pitchFamily="34" charset="0"/>
                  </a:endParaRPr>
                </a:p>
              </p:txBody>
            </p:sp>
          </mc:Choice>
          <mc:Fallback xmlns="">
            <p:sp>
              <p:nvSpPr>
                <p:cNvPr id="8" name="직사각형 7"/>
                <p:cNvSpPr>
                  <a:spLocks noRot="1" noChangeAspect="1" noMove="1" noResize="1" noEditPoints="1" noAdjustHandles="1" noChangeArrowheads="1" noChangeShapeType="1" noTextEdit="1"/>
                </p:cNvSpPr>
                <p:nvPr/>
              </p:nvSpPr>
              <p:spPr>
                <a:xfrm>
                  <a:off x="818060" y="2782742"/>
                  <a:ext cx="2232248" cy="463973"/>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p:cNvSpPr/>
                <p:nvPr/>
              </p:nvSpPr>
              <p:spPr>
                <a:xfrm>
                  <a:off x="3250352" y="3055430"/>
                  <a:ext cx="30546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1000" i="1">
                            <a:latin typeface="Cambria Math"/>
                            <a:cs typeface="Calibri" pitchFamily="34" charset="0"/>
                          </a:rPr>
                          <m:t>𝜃</m:t>
                        </m:r>
                      </m:oMath>
                    </m:oMathPara>
                  </a14:m>
                  <a:endParaRPr lang="ko-KR" altLang="en-US" sz="1000" dirty="0"/>
                </a:p>
              </p:txBody>
            </p:sp>
          </mc:Choice>
          <mc:Fallback xmlns="">
            <p:sp>
              <p:nvSpPr>
                <p:cNvPr id="4" name="직사각형 3"/>
                <p:cNvSpPr>
                  <a:spLocks noRot="1" noChangeAspect="1" noMove="1" noResize="1" noEditPoints="1" noAdjustHandles="1" noChangeArrowheads="1" noChangeShapeType="1" noTextEdit="1"/>
                </p:cNvSpPr>
                <p:nvPr/>
              </p:nvSpPr>
              <p:spPr>
                <a:xfrm>
                  <a:off x="3250352" y="3055430"/>
                  <a:ext cx="305468" cy="246221"/>
                </a:xfrm>
                <a:prstGeom prst="rect">
                  <a:avLst/>
                </a:prstGeom>
                <a:blipFill rotWithShape="1">
                  <a:blip r:embed="rId4"/>
                  <a:stretch>
                    <a:fillRect/>
                  </a:stretch>
                </a:blipFill>
              </p:spPr>
              <p:txBody>
                <a:bodyPr/>
                <a:lstStyle/>
                <a:p>
                  <a:r>
                    <a:rPr lang="ko-KR" altLang="en-US">
                      <a:noFill/>
                    </a:rPr>
                    <a:t> </a:t>
                  </a:r>
                </a:p>
              </p:txBody>
            </p:sp>
          </mc:Fallback>
        </mc:AlternateContent>
        <p:cxnSp>
          <p:nvCxnSpPr>
            <p:cNvPr id="25" name="직선 연결선 24"/>
            <p:cNvCxnSpPr/>
            <p:nvPr/>
          </p:nvCxnSpPr>
          <p:spPr>
            <a:xfrm flipV="1">
              <a:off x="3106336" y="3136322"/>
              <a:ext cx="792088" cy="216024"/>
            </a:xfrm>
            <a:prstGeom prst="line">
              <a:avLst/>
            </a:prstGeom>
            <a:ln>
              <a:tailEnd type="triangle" w="sm" len="med"/>
            </a:ln>
            <a:effectLst>
              <a:outerShdw blurRad="25400" dist="25400" dir="2700000" sx="96000" sy="96000" algn="tl" rotWithShape="0">
                <a:prstClr val="black">
                  <a:alpha val="51000"/>
                </a:prstClr>
              </a:outerShdw>
            </a:effectLst>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flipV="1">
              <a:off x="3106336" y="2780361"/>
              <a:ext cx="504056" cy="571986"/>
            </a:xfrm>
            <a:prstGeom prst="line">
              <a:avLst/>
            </a:prstGeom>
            <a:ln>
              <a:tailEnd type="triangle" w="sm" len="med"/>
            </a:ln>
            <a:effectLst>
              <a:outerShdw blurRad="25400" dist="25400" dir="2700000" sx="96000" sy="96000" algn="tl" rotWithShape="0">
                <a:prstClr val="black">
                  <a:alpha val="51000"/>
                </a:prstClr>
              </a:outerShdw>
            </a:effectLst>
          </p:spPr>
          <p:style>
            <a:lnRef idx="1">
              <a:schemeClr val="accent1"/>
            </a:lnRef>
            <a:fillRef idx="0">
              <a:schemeClr val="accent1"/>
            </a:fillRef>
            <a:effectRef idx="0">
              <a:schemeClr val="accent1"/>
            </a:effectRef>
            <a:fontRef idx="minor">
              <a:schemeClr val="tx1"/>
            </a:fontRef>
          </p:style>
        </p:cxnSp>
        <p:sp>
          <p:nvSpPr>
            <p:cNvPr id="27" name="타원 26"/>
            <p:cNvSpPr/>
            <p:nvPr/>
          </p:nvSpPr>
          <p:spPr>
            <a:xfrm>
              <a:off x="3605630" y="2683287"/>
              <a:ext cx="97512" cy="975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28" name="타원 27"/>
            <p:cNvSpPr/>
            <p:nvPr/>
          </p:nvSpPr>
          <p:spPr>
            <a:xfrm>
              <a:off x="3898424" y="3072818"/>
              <a:ext cx="97512" cy="975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29" name="원호 28"/>
            <p:cNvSpPr/>
            <p:nvPr/>
          </p:nvSpPr>
          <p:spPr>
            <a:xfrm>
              <a:off x="3207205" y="3207664"/>
              <a:ext cx="108012" cy="108012"/>
            </a:xfrm>
            <a:prstGeom prst="arc">
              <a:avLst>
                <a:gd name="adj1" fmla="val 14098329"/>
                <a:gd name="adj2" fmla="val 1725960"/>
              </a:avLst>
            </a:prstGeom>
            <a:effectLst>
              <a:outerShdw blurRad="25400" dist="25400" dir="2700000" sx="96000" sy="96000" algn="tl" rotWithShape="0">
                <a:prstClr val="black">
                  <a:alpha val="51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30" name="그룹 29"/>
          <p:cNvGrpSpPr/>
          <p:nvPr/>
        </p:nvGrpSpPr>
        <p:grpSpPr>
          <a:xfrm>
            <a:off x="5205899" y="4022590"/>
            <a:ext cx="3947920" cy="1298693"/>
            <a:chOff x="4837553" y="4004828"/>
            <a:chExt cx="3947920" cy="1298693"/>
          </a:xfrm>
        </p:grpSpPr>
        <p:sp>
          <p:nvSpPr>
            <p:cNvPr id="31" name="직사각형 30"/>
            <p:cNvSpPr/>
            <p:nvPr/>
          </p:nvSpPr>
          <p:spPr>
            <a:xfrm>
              <a:off x="4837553" y="4004828"/>
              <a:ext cx="3838906" cy="1298693"/>
            </a:xfrm>
            <a:prstGeom prst="rect">
              <a:avLst/>
            </a:prstGeom>
            <a:solidFill>
              <a:schemeClr val="bg1"/>
            </a:solidFill>
            <a:ln w="9525">
              <a:solidFill>
                <a:schemeClr val="tx1">
                  <a:lumMod val="50000"/>
                  <a:lumOff val="50000"/>
                </a:schemeClr>
              </a:solidFill>
            </a:ln>
            <a:effectLst>
              <a:outerShdw blurRad="50800" dist="38100" dir="12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2" name="직사각형 31"/>
                <p:cNvSpPr/>
                <p:nvPr/>
              </p:nvSpPr>
              <p:spPr>
                <a:xfrm>
                  <a:off x="5580112" y="4077072"/>
                  <a:ext cx="2341266" cy="5965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a:cs typeface="Calibri" pitchFamily="34" charset="0"/>
                              </a:rPr>
                            </m:ctrlPr>
                          </m:sSubPr>
                          <m:e>
                            <m:r>
                              <a:rPr lang="en-US" altLang="ko-KR" sz="1600" b="0" i="1" smtClean="0">
                                <a:latin typeface="Cambria Math"/>
                                <a:cs typeface="Calibri" pitchFamily="34" charset="0"/>
                              </a:rPr>
                              <m:t>𝑤</m:t>
                            </m:r>
                          </m:e>
                          <m:sub>
                            <m:r>
                              <a:rPr lang="en-US" altLang="ko-KR" sz="1600" b="1" i="1" smtClean="0">
                                <a:solidFill>
                                  <a:srgbClr val="00B0F0"/>
                                </a:solidFill>
                                <a:latin typeface="Cambria Math"/>
                                <a:cs typeface="Calibri" pitchFamily="34" charset="0"/>
                              </a:rPr>
                              <m:t>𝒙</m:t>
                            </m:r>
                            <m:r>
                              <a:rPr lang="en-US" altLang="ko-KR" sz="1600" b="1" i="1" smtClean="0">
                                <a:solidFill>
                                  <a:srgbClr val="00B0F0"/>
                                </a:solidFill>
                                <a:latin typeface="Cambria Math"/>
                                <a:cs typeface="Calibri" pitchFamily="34" charset="0"/>
                              </a:rPr>
                              <m:t>,</m:t>
                            </m:r>
                            <m:r>
                              <a:rPr lang="en-US" altLang="ko-KR" sz="1600" b="1" i="1" smtClean="0">
                                <a:solidFill>
                                  <a:srgbClr val="00B0F0"/>
                                </a:solidFill>
                                <a:latin typeface="Cambria Math"/>
                                <a:cs typeface="Calibri" pitchFamily="34" charset="0"/>
                              </a:rPr>
                              <m:t>𝒚</m:t>
                            </m:r>
                          </m:sub>
                        </m:sSub>
                        <m:r>
                          <a:rPr lang="en-US" altLang="ko-KR" sz="1600" b="0" i="1" smtClean="0">
                            <a:latin typeface="Cambria Math"/>
                            <a:cs typeface="Calibri" pitchFamily="34" charset="0"/>
                          </a:rPr>
                          <m:t>=</m:t>
                        </m:r>
                        <m:sSub>
                          <m:sSubPr>
                            <m:ctrlPr>
                              <a:rPr lang="en-US" altLang="ko-KR" sz="1600" b="0" i="1" smtClean="0">
                                <a:latin typeface="Cambria Math"/>
                                <a:cs typeface="Calibri" pitchFamily="34" charset="0"/>
                              </a:rPr>
                            </m:ctrlPr>
                          </m:sSubPr>
                          <m:e>
                            <m:r>
                              <a:rPr lang="en-US" altLang="ko-KR" sz="1600" b="0" i="1" smtClean="0">
                                <a:latin typeface="Cambria Math"/>
                                <a:cs typeface="Calibri" pitchFamily="34" charset="0"/>
                              </a:rPr>
                              <m:t>𝑡𝑓</m:t>
                            </m:r>
                          </m:e>
                          <m:sub>
                            <m:r>
                              <a:rPr lang="en-US" altLang="ko-KR" sz="1600" b="1" i="1" smtClean="0">
                                <a:solidFill>
                                  <a:srgbClr val="00B0F0"/>
                                </a:solidFill>
                                <a:latin typeface="Cambria Math"/>
                                <a:cs typeface="Calibri" pitchFamily="34" charset="0"/>
                              </a:rPr>
                              <m:t>𝒙</m:t>
                            </m:r>
                            <m:r>
                              <a:rPr lang="en-US" altLang="ko-KR" sz="1600" b="1" i="1" smtClean="0">
                                <a:solidFill>
                                  <a:srgbClr val="00B0F0"/>
                                </a:solidFill>
                                <a:latin typeface="Cambria Math"/>
                                <a:cs typeface="Calibri" pitchFamily="34" charset="0"/>
                              </a:rPr>
                              <m:t>,</m:t>
                            </m:r>
                            <m:r>
                              <a:rPr lang="en-US" altLang="ko-KR" sz="1600" b="1" i="1" smtClean="0">
                                <a:solidFill>
                                  <a:srgbClr val="00B0F0"/>
                                </a:solidFill>
                                <a:latin typeface="Cambria Math"/>
                                <a:cs typeface="Calibri" pitchFamily="34" charset="0"/>
                              </a:rPr>
                              <m:t>𝒚</m:t>
                            </m:r>
                          </m:sub>
                        </m:sSub>
                        <m:r>
                          <a:rPr lang="en-US" altLang="ko-KR" sz="1600" b="0" i="1" smtClean="0">
                            <a:latin typeface="Cambria Math"/>
                            <a:ea typeface="Cambria Math"/>
                            <a:cs typeface="Calibri" pitchFamily="34" charset="0"/>
                          </a:rPr>
                          <m:t>×</m:t>
                        </m:r>
                        <m:func>
                          <m:funcPr>
                            <m:ctrlPr>
                              <a:rPr lang="en-US" altLang="ko-KR" sz="1600" b="0" i="1" smtClean="0">
                                <a:latin typeface="Cambria Math"/>
                                <a:ea typeface="Cambria Math"/>
                                <a:cs typeface="Calibri" pitchFamily="34" charset="0"/>
                              </a:rPr>
                            </m:ctrlPr>
                          </m:funcPr>
                          <m:fName>
                            <m:r>
                              <m:rPr>
                                <m:sty m:val="p"/>
                              </m:rPr>
                              <a:rPr lang="en-US" altLang="ko-KR" sz="1600" b="0" i="0" smtClean="0">
                                <a:latin typeface="Cambria Math"/>
                                <a:ea typeface="Cambria Math"/>
                                <a:cs typeface="Calibri" pitchFamily="34" charset="0"/>
                              </a:rPr>
                              <m:t>log</m:t>
                            </m:r>
                          </m:fName>
                          <m:e>
                            <m:r>
                              <a:rPr lang="en-US" altLang="ko-KR" sz="1600" b="0" i="1" smtClean="0">
                                <a:latin typeface="Cambria Math"/>
                                <a:ea typeface="Cambria Math"/>
                                <a:cs typeface="Calibri" pitchFamily="34" charset="0"/>
                              </a:rPr>
                              <m:t>(</m:t>
                            </m:r>
                            <m:f>
                              <m:fPr>
                                <m:ctrlPr>
                                  <a:rPr lang="en-US" altLang="ko-KR" sz="1600" b="0" i="1" smtClean="0">
                                    <a:latin typeface="Cambria Math"/>
                                    <a:ea typeface="Cambria Math"/>
                                    <a:cs typeface="Calibri" pitchFamily="34" charset="0"/>
                                  </a:rPr>
                                </m:ctrlPr>
                              </m:fPr>
                              <m:num>
                                <m:r>
                                  <a:rPr lang="en-US" altLang="ko-KR" sz="1600" b="0" i="1" smtClean="0">
                                    <a:latin typeface="Cambria Math"/>
                                    <a:ea typeface="Cambria Math"/>
                                    <a:cs typeface="Calibri" pitchFamily="34" charset="0"/>
                                  </a:rPr>
                                  <m:t>𝑁</m:t>
                                </m:r>
                              </m:num>
                              <m:den>
                                <m:sSub>
                                  <m:sSubPr>
                                    <m:ctrlPr>
                                      <a:rPr lang="en-US" altLang="ko-KR" sz="1600" b="0" i="1" smtClean="0">
                                        <a:latin typeface="Cambria Math"/>
                                        <a:ea typeface="Cambria Math"/>
                                        <a:cs typeface="Calibri" pitchFamily="34" charset="0"/>
                                      </a:rPr>
                                    </m:ctrlPr>
                                  </m:sSubPr>
                                  <m:e>
                                    <m:r>
                                      <a:rPr lang="en-US" altLang="ko-KR" sz="1600" b="0" i="1" smtClean="0">
                                        <a:latin typeface="Cambria Math"/>
                                        <a:ea typeface="Cambria Math"/>
                                        <a:cs typeface="Calibri" pitchFamily="34" charset="0"/>
                                      </a:rPr>
                                      <m:t>𝑑𝑓</m:t>
                                    </m:r>
                                  </m:e>
                                  <m:sub>
                                    <m:r>
                                      <a:rPr lang="en-US" altLang="ko-KR" sz="1600" b="1" i="1" smtClean="0">
                                        <a:solidFill>
                                          <a:srgbClr val="00B0F0"/>
                                        </a:solidFill>
                                        <a:latin typeface="Cambria Math"/>
                                        <a:ea typeface="Cambria Math"/>
                                        <a:cs typeface="Calibri" pitchFamily="34" charset="0"/>
                                      </a:rPr>
                                      <m:t>𝒙</m:t>
                                    </m:r>
                                  </m:sub>
                                </m:sSub>
                              </m:den>
                            </m:f>
                            <m:r>
                              <a:rPr lang="en-US" altLang="ko-KR" sz="1600" b="0" i="1" smtClean="0">
                                <a:latin typeface="Cambria Math"/>
                                <a:ea typeface="Cambria Math"/>
                                <a:cs typeface="Calibri" pitchFamily="34" charset="0"/>
                              </a:rPr>
                              <m:t>)</m:t>
                            </m:r>
                          </m:e>
                        </m:func>
                      </m:oMath>
                    </m:oMathPara>
                  </a14:m>
                  <a:endParaRPr lang="en-US" altLang="ko-KR" sz="1600" dirty="0" smtClean="0">
                    <a:latin typeface="Calibri" pitchFamily="34" charset="0"/>
                    <a:cs typeface="Calibri" pitchFamily="34" charset="0"/>
                  </a:endParaRPr>
                </a:p>
              </p:txBody>
            </p:sp>
          </mc:Choice>
          <mc:Fallback xmlns="">
            <p:sp>
              <p:nvSpPr>
                <p:cNvPr id="49" name="직사각형 48"/>
                <p:cNvSpPr>
                  <a:spLocks noRot="1" noChangeAspect="1" noMove="1" noResize="1" noEditPoints="1" noAdjustHandles="1" noChangeArrowheads="1" noChangeShapeType="1" noTextEdit="1"/>
                </p:cNvSpPr>
                <p:nvPr/>
              </p:nvSpPr>
              <p:spPr>
                <a:xfrm>
                  <a:off x="5580112" y="4077072"/>
                  <a:ext cx="2341266" cy="596510"/>
                </a:xfrm>
                <a:prstGeom prst="rect">
                  <a:avLst/>
                </a:prstGeom>
                <a:blipFill rotWithShape="1">
                  <a:blip r:embed="rId5"/>
                  <a:stretch>
                    <a:fillRect/>
                  </a:stretch>
                </a:blipFill>
              </p:spPr>
              <p:txBody>
                <a:bodyPr/>
                <a:lstStyle/>
                <a:p>
                  <a:r>
                    <a:rPr lang="ko-KR" altLang="en-US">
                      <a:noFill/>
                    </a:rPr>
                    <a:t> </a:t>
                  </a:r>
                </a:p>
              </p:txBody>
            </p:sp>
          </mc:Fallback>
        </mc:AlternateContent>
        <p:sp>
          <p:nvSpPr>
            <p:cNvPr id="33" name="직사각형 32"/>
            <p:cNvSpPr/>
            <p:nvPr/>
          </p:nvSpPr>
          <p:spPr>
            <a:xfrm>
              <a:off x="4951270" y="4880640"/>
              <a:ext cx="1619064" cy="261610"/>
            </a:xfrm>
            <a:prstGeom prst="rect">
              <a:avLst/>
            </a:prstGeom>
          </p:spPr>
          <p:txBody>
            <a:bodyPr wrap="square" lIns="0" rIns="0">
              <a:spAutoFit/>
            </a:bodyPr>
            <a:lstStyle/>
            <a:p>
              <a:r>
                <a:rPr lang="en-US" altLang="ko-KR" sz="1100" dirty="0" smtClean="0">
                  <a:latin typeface="Calibri" pitchFamily="34" charset="0"/>
                  <a:cs typeface="Calibri" pitchFamily="34" charset="0"/>
                </a:rPr>
                <a:t>Term </a:t>
              </a:r>
              <a:r>
                <a:rPr lang="en-US" altLang="ko-KR" sz="1100" b="1" dirty="0" smtClean="0">
                  <a:solidFill>
                    <a:srgbClr val="00B0F0"/>
                  </a:solidFill>
                  <a:latin typeface="Calibri" pitchFamily="34" charset="0"/>
                  <a:cs typeface="Calibri" pitchFamily="34" charset="0"/>
                </a:rPr>
                <a:t>x</a:t>
              </a:r>
              <a:r>
                <a:rPr lang="en-US" altLang="ko-KR" sz="1100" dirty="0" smtClean="0">
                  <a:latin typeface="Calibri" pitchFamily="34" charset="0"/>
                  <a:cs typeface="Calibri" pitchFamily="34" charset="0"/>
                </a:rPr>
                <a:t> within document </a:t>
              </a:r>
              <a:r>
                <a:rPr lang="en-US" altLang="ko-KR" sz="1100" b="1" dirty="0" smtClean="0">
                  <a:solidFill>
                    <a:srgbClr val="00B0F0"/>
                  </a:solidFill>
                  <a:latin typeface="Calibri" pitchFamily="34" charset="0"/>
                  <a:cs typeface="Calibri" pitchFamily="34" charset="0"/>
                </a:rPr>
                <a:t>y</a:t>
              </a:r>
            </a:p>
          </p:txBody>
        </p:sp>
        <p:grpSp>
          <p:nvGrpSpPr>
            <p:cNvPr id="34" name="그룹 33"/>
            <p:cNvGrpSpPr/>
            <p:nvPr/>
          </p:nvGrpSpPr>
          <p:grpSpPr>
            <a:xfrm>
              <a:off x="6588224" y="4732116"/>
              <a:ext cx="2197249" cy="569092"/>
              <a:chOff x="5634772" y="4673170"/>
              <a:chExt cx="2197249" cy="569092"/>
            </a:xfrm>
          </p:grpSpPr>
          <mc:AlternateContent xmlns:mc="http://schemas.openxmlformats.org/markup-compatibility/2006" xmlns:a14="http://schemas.microsoft.com/office/drawing/2010/main">
            <mc:Choice Requires="a14">
              <p:sp>
                <p:nvSpPr>
                  <p:cNvPr id="36" name="직사각형 35"/>
                  <p:cNvSpPr/>
                  <p:nvPr/>
                </p:nvSpPr>
                <p:spPr>
                  <a:xfrm>
                    <a:off x="5634772" y="4673170"/>
                    <a:ext cx="1836204" cy="243465"/>
                  </a:xfrm>
                  <a:prstGeom prst="rect">
                    <a:avLst/>
                  </a:prstGeom>
                </p:spPr>
                <p:txBody>
                  <a:bodyPr wrap="square">
                    <a:spAutoFit/>
                  </a:bodyPr>
                  <a:lstStyle/>
                  <a:p>
                    <a14:m>
                      <m:oMath xmlns:m="http://schemas.openxmlformats.org/officeDocument/2006/math">
                        <m:sSub>
                          <m:sSubPr>
                            <m:ctrlPr>
                              <a:rPr lang="en-US" altLang="ko-KR" sz="900" b="0" i="1" smtClean="0">
                                <a:latin typeface="Cambria Math"/>
                                <a:cs typeface="Calibri" pitchFamily="34" charset="0"/>
                              </a:rPr>
                            </m:ctrlPr>
                          </m:sSubPr>
                          <m:e>
                            <m:r>
                              <a:rPr lang="en-US" altLang="ko-KR" sz="900" b="0" i="1" smtClean="0">
                                <a:latin typeface="Cambria Math"/>
                                <a:cs typeface="Calibri" pitchFamily="34" charset="0"/>
                              </a:rPr>
                              <m:t>𝑡𝑓</m:t>
                            </m:r>
                          </m:e>
                          <m:sub>
                            <m:r>
                              <a:rPr lang="en-US" altLang="ko-KR" sz="900" b="1" i="1" smtClean="0">
                                <a:solidFill>
                                  <a:srgbClr val="00B0F0"/>
                                </a:solidFill>
                                <a:latin typeface="Cambria Math"/>
                                <a:cs typeface="Calibri" pitchFamily="34" charset="0"/>
                              </a:rPr>
                              <m:t>𝒙</m:t>
                            </m:r>
                            <m:r>
                              <a:rPr lang="en-US" altLang="ko-KR" sz="900" b="1" i="1" smtClean="0">
                                <a:solidFill>
                                  <a:srgbClr val="00B0F0"/>
                                </a:solidFill>
                                <a:latin typeface="Cambria Math"/>
                                <a:cs typeface="Calibri" pitchFamily="34" charset="0"/>
                              </a:rPr>
                              <m:t>,</m:t>
                            </m:r>
                            <m:r>
                              <a:rPr lang="en-US" altLang="ko-KR" sz="900" b="1" i="1" smtClean="0">
                                <a:solidFill>
                                  <a:srgbClr val="00B0F0"/>
                                </a:solidFill>
                                <a:latin typeface="Cambria Math"/>
                                <a:cs typeface="Calibri" pitchFamily="34" charset="0"/>
                              </a:rPr>
                              <m:t>𝒚</m:t>
                            </m:r>
                          </m:sub>
                        </m:sSub>
                      </m:oMath>
                    </a14:m>
                    <a:r>
                      <a:rPr lang="en-US" altLang="ko-KR" sz="900" dirty="0" smtClean="0">
                        <a:latin typeface="Calibri" pitchFamily="34" charset="0"/>
                        <a:cs typeface="Calibri" pitchFamily="34" charset="0"/>
                      </a:rPr>
                      <a:t> = frequency of </a:t>
                    </a:r>
                    <a:r>
                      <a:rPr lang="en-US" altLang="ko-KR" sz="900" b="1" dirty="0" smtClean="0">
                        <a:solidFill>
                          <a:srgbClr val="00B0F0"/>
                        </a:solidFill>
                        <a:latin typeface="Calibri" pitchFamily="34" charset="0"/>
                        <a:cs typeface="Calibri" pitchFamily="34" charset="0"/>
                      </a:rPr>
                      <a:t>x</a:t>
                    </a:r>
                    <a:r>
                      <a:rPr lang="en-US" altLang="ko-KR" sz="900" dirty="0" smtClean="0">
                        <a:latin typeface="Calibri" pitchFamily="34" charset="0"/>
                        <a:cs typeface="Calibri" pitchFamily="34" charset="0"/>
                      </a:rPr>
                      <a:t> in </a:t>
                    </a:r>
                    <a:r>
                      <a:rPr lang="en-US" altLang="ko-KR" sz="900" b="1" dirty="0" smtClean="0">
                        <a:solidFill>
                          <a:srgbClr val="00B0F0"/>
                        </a:solidFill>
                        <a:latin typeface="Calibri" pitchFamily="34" charset="0"/>
                        <a:cs typeface="Calibri" pitchFamily="34" charset="0"/>
                      </a:rPr>
                      <a:t>y</a:t>
                    </a:r>
                  </a:p>
                </p:txBody>
              </p:sp>
            </mc:Choice>
            <mc:Fallback xmlns="">
              <p:sp>
                <p:nvSpPr>
                  <p:cNvPr id="51" name="직사각형 50"/>
                  <p:cNvSpPr>
                    <a:spLocks noRot="1" noChangeAspect="1" noMove="1" noResize="1" noEditPoints="1" noAdjustHandles="1" noChangeArrowheads="1" noChangeShapeType="1" noTextEdit="1"/>
                  </p:cNvSpPr>
                  <p:nvPr/>
                </p:nvSpPr>
                <p:spPr>
                  <a:xfrm>
                    <a:off x="5634772" y="4673170"/>
                    <a:ext cx="1836204" cy="243465"/>
                  </a:xfrm>
                  <a:prstGeom prst="rect">
                    <a:avLst/>
                  </a:prstGeom>
                  <a:blipFill rotWithShape="1">
                    <a:blip r:embed="rId6"/>
                    <a:stretch>
                      <a:fillRect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p:cNvSpPr/>
                  <p:nvPr/>
                </p:nvSpPr>
                <p:spPr>
                  <a:xfrm>
                    <a:off x="5634772" y="4844554"/>
                    <a:ext cx="2197249" cy="230832"/>
                  </a:xfrm>
                  <a:prstGeom prst="rect">
                    <a:avLst/>
                  </a:prstGeom>
                </p:spPr>
                <p:txBody>
                  <a:bodyPr wrap="square">
                    <a:spAutoFit/>
                  </a:bodyPr>
                  <a:lstStyle/>
                  <a:p>
                    <a14:m>
                      <m:oMath xmlns:m="http://schemas.openxmlformats.org/officeDocument/2006/math">
                        <m:sSub>
                          <m:sSubPr>
                            <m:ctrlPr>
                              <a:rPr lang="en-US" altLang="ko-KR" sz="900" i="1">
                                <a:latin typeface="Cambria Math"/>
                                <a:ea typeface="Cambria Math"/>
                                <a:cs typeface="Calibri" pitchFamily="34" charset="0"/>
                              </a:rPr>
                            </m:ctrlPr>
                          </m:sSubPr>
                          <m:e>
                            <m:r>
                              <a:rPr lang="en-US" altLang="ko-KR" sz="900" i="1">
                                <a:latin typeface="Cambria Math"/>
                                <a:ea typeface="Cambria Math"/>
                                <a:cs typeface="Calibri" pitchFamily="34" charset="0"/>
                              </a:rPr>
                              <m:t>𝑑𝑓</m:t>
                            </m:r>
                          </m:e>
                          <m:sub>
                            <m:r>
                              <a:rPr lang="en-US" altLang="ko-KR" sz="900" b="1" i="1">
                                <a:solidFill>
                                  <a:srgbClr val="00B0F0"/>
                                </a:solidFill>
                                <a:latin typeface="Cambria Math"/>
                                <a:ea typeface="Cambria Math"/>
                                <a:cs typeface="Calibri" pitchFamily="34" charset="0"/>
                              </a:rPr>
                              <m:t>𝒙</m:t>
                            </m:r>
                          </m:sub>
                        </m:sSub>
                      </m:oMath>
                    </a14:m>
                    <a:r>
                      <a:rPr lang="en-US" altLang="ko-KR" sz="900" dirty="0" smtClean="0">
                        <a:latin typeface="Calibri" pitchFamily="34" charset="0"/>
                        <a:cs typeface="Calibri" pitchFamily="34" charset="0"/>
                      </a:rPr>
                      <a:t>   = number of documents containing </a:t>
                    </a:r>
                    <a:r>
                      <a:rPr lang="en-US" altLang="ko-KR" sz="900" b="1" dirty="0" smtClean="0">
                        <a:solidFill>
                          <a:srgbClr val="00B0F0"/>
                        </a:solidFill>
                        <a:latin typeface="Calibri" pitchFamily="34" charset="0"/>
                        <a:cs typeface="Calibri" pitchFamily="34" charset="0"/>
                      </a:rPr>
                      <a:t>x</a:t>
                    </a:r>
                  </a:p>
                </p:txBody>
              </p:sp>
            </mc:Choice>
            <mc:Fallback xmlns="">
              <p:sp>
                <p:nvSpPr>
                  <p:cNvPr id="52" name="직사각형 51"/>
                  <p:cNvSpPr>
                    <a:spLocks noRot="1" noChangeAspect="1" noMove="1" noResize="1" noEditPoints="1" noAdjustHandles="1" noChangeArrowheads="1" noChangeShapeType="1" noTextEdit="1"/>
                  </p:cNvSpPr>
                  <p:nvPr/>
                </p:nvSpPr>
                <p:spPr>
                  <a:xfrm>
                    <a:off x="5634772" y="4844554"/>
                    <a:ext cx="2197249" cy="230832"/>
                  </a:xfrm>
                  <a:prstGeom prst="rect">
                    <a:avLst/>
                  </a:prstGeom>
                  <a:blipFill rotWithShape="1">
                    <a:blip r:embed="rId7"/>
                    <a:stretch>
                      <a:fillRect b="-105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직사각형 37"/>
                  <p:cNvSpPr/>
                  <p:nvPr/>
                </p:nvSpPr>
                <p:spPr>
                  <a:xfrm>
                    <a:off x="5634772" y="5011430"/>
                    <a:ext cx="1836204" cy="230832"/>
                  </a:xfrm>
                  <a:prstGeom prst="rect">
                    <a:avLst/>
                  </a:prstGeom>
                </p:spPr>
                <p:txBody>
                  <a:bodyPr wrap="square">
                    <a:spAutoFit/>
                  </a:bodyPr>
                  <a:lstStyle/>
                  <a:p>
                    <a14:m>
                      <m:oMath xmlns:m="http://schemas.openxmlformats.org/officeDocument/2006/math">
                        <m:r>
                          <a:rPr lang="en-US" altLang="ko-KR" sz="900" i="1" smtClean="0">
                            <a:latin typeface="Cambria Math"/>
                            <a:ea typeface="Cambria Math"/>
                            <a:cs typeface="Calibri" pitchFamily="34" charset="0"/>
                          </a:rPr>
                          <m:t>𝑁</m:t>
                        </m:r>
                      </m:oMath>
                    </a14:m>
                    <a:r>
                      <a:rPr lang="en-US" altLang="ko-KR" sz="900" dirty="0" smtClean="0">
                        <a:latin typeface="Calibri" pitchFamily="34" charset="0"/>
                        <a:cs typeface="Calibri" pitchFamily="34" charset="0"/>
                      </a:rPr>
                      <a:t>      = total number of documents</a:t>
                    </a:r>
                    <a:endParaRPr lang="en-US" altLang="ko-KR" sz="900" b="1" dirty="0" smtClean="0">
                      <a:solidFill>
                        <a:srgbClr val="00B0F0"/>
                      </a:solidFill>
                      <a:latin typeface="Calibri" pitchFamily="34" charset="0"/>
                      <a:cs typeface="Calibri" pitchFamily="34" charset="0"/>
                    </a:endParaRPr>
                  </a:p>
                </p:txBody>
              </p:sp>
            </mc:Choice>
            <mc:Fallback xmlns="">
              <p:sp>
                <p:nvSpPr>
                  <p:cNvPr id="53" name="직사각형 52"/>
                  <p:cNvSpPr>
                    <a:spLocks noRot="1" noChangeAspect="1" noMove="1" noResize="1" noEditPoints="1" noAdjustHandles="1" noChangeArrowheads="1" noChangeShapeType="1" noTextEdit="1"/>
                  </p:cNvSpPr>
                  <p:nvPr/>
                </p:nvSpPr>
                <p:spPr>
                  <a:xfrm>
                    <a:off x="5634772" y="5011430"/>
                    <a:ext cx="1836204" cy="230832"/>
                  </a:xfrm>
                  <a:prstGeom prst="rect">
                    <a:avLst/>
                  </a:prstGeom>
                  <a:blipFill rotWithShape="1">
                    <a:blip r:embed="rId8"/>
                    <a:stretch>
                      <a:fillRect b="-10526"/>
                    </a:stretch>
                  </a:blipFill>
                </p:spPr>
                <p:txBody>
                  <a:bodyPr/>
                  <a:lstStyle/>
                  <a:p>
                    <a:r>
                      <a:rPr lang="ko-KR" altLang="en-US">
                        <a:noFill/>
                      </a:rPr>
                      <a:t> </a:t>
                    </a:r>
                  </a:p>
                </p:txBody>
              </p:sp>
            </mc:Fallback>
          </mc:AlternateContent>
        </p:grpSp>
        <p:cxnSp>
          <p:nvCxnSpPr>
            <p:cNvPr id="35" name="직선 연결선 34"/>
            <p:cNvCxnSpPr/>
            <p:nvPr/>
          </p:nvCxnSpPr>
          <p:spPr>
            <a:xfrm>
              <a:off x="4837553" y="4722755"/>
              <a:ext cx="3838906" cy="0"/>
            </a:xfrm>
            <a:prstGeom prst="line">
              <a:avLst/>
            </a:prstGeom>
            <a:solidFill>
              <a:schemeClr val="bg1"/>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grpSp>
      <p:graphicFrame>
        <p:nvGraphicFramePr>
          <p:cNvPr id="39" name="표 38"/>
          <p:cNvGraphicFramePr>
            <a:graphicFrameLocks noGrp="1"/>
          </p:cNvGraphicFramePr>
          <p:nvPr>
            <p:extLst>
              <p:ext uri="{D42A27DB-BD31-4B8C-83A1-F6EECF244321}">
                <p14:modId xmlns:p14="http://schemas.microsoft.com/office/powerpoint/2010/main" val="3216213817"/>
              </p:ext>
            </p:extLst>
          </p:nvPr>
        </p:nvGraphicFramePr>
        <p:xfrm>
          <a:off x="47099" y="5877664"/>
          <a:ext cx="9087375" cy="869037"/>
        </p:xfrm>
        <a:graphic>
          <a:graphicData uri="http://schemas.openxmlformats.org/drawingml/2006/table">
            <a:tbl>
              <a:tblPr firstRow="1" bandRow="1">
                <a:tableStyleId>{2D5ABB26-0587-4C30-8999-92F81FD0307C}</a:tableStyleId>
              </a:tblPr>
              <a:tblGrid>
                <a:gridCol w="346733"/>
                <a:gridCol w="8740642"/>
              </a:tblGrid>
              <a:tr h="144016">
                <a:tc>
                  <a:txBody>
                    <a:bodyPr/>
                    <a:lstStyle/>
                    <a:p>
                      <a:pPr algn="r" latinLnBrk="1"/>
                      <a:r>
                        <a:rPr lang="en-US" altLang="ko-KR" sz="1050" dirty="0" smtClean="0"/>
                        <a:t>*</a:t>
                      </a:r>
                      <a:endParaRPr lang="ko-KR" altLang="en-US" sz="1050" dirty="0"/>
                    </a:p>
                  </a:txBody>
                  <a:tcPr marL="0">
                    <a:noFill/>
                  </a:tcPr>
                </a:tc>
                <a:tc>
                  <a:txBody>
                    <a:bodyPr/>
                    <a:lstStyle/>
                    <a:p>
                      <a:r>
                        <a:rPr lang="en-US" altLang="ko-KR" sz="1050" dirty="0" smtClean="0">
                          <a:latin typeface="Times New Roman" pitchFamily="18" charset="0"/>
                          <a:cs typeface="Times New Roman" pitchFamily="18" charset="0"/>
                        </a:rPr>
                        <a:t>Salton G.  et al.,  "A Vector Space Model for Automatic Indexing," Communications of the ACM, vol. 18 (11), pp. 613–620,</a:t>
                      </a:r>
                      <a:r>
                        <a:rPr lang="en-US" altLang="ko-KR" sz="1050" baseline="0" dirty="0" smtClean="0">
                          <a:latin typeface="Times New Roman" pitchFamily="18" charset="0"/>
                          <a:cs typeface="Times New Roman" pitchFamily="18" charset="0"/>
                        </a:rPr>
                        <a:t> 1975.</a:t>
                      </a:r>
                      <a:endParaRPr lang="ko-KR" altLang="en-US" sz="1050" dirty="0"/>
                    </a:p>
                  </a:txBody>
                  <a:tcPr marL="0">
                    <a:noFill/>
                  </a:tcPr>
                </a:tc>
              </a:tr>
              <a:tr h="180588">
                <a:tc>
                  <a:txBody>
                    <a:bodyPr/>
                    <a:lstStyle/>
                    <a:p>
                      <a:pPr algn="r" latinLnBrk="1"/>
                      <a:r>
                        <a:rPr lang="en-US" altLang="ko-KR" sz="1050" baseline="0" dirty="0" smtClean="0"/>
                        <a:t>**</a:t>
                      </a:r>
                      <a:endParaRPr lang="ko-KR" altLang="en-US" sz="1050" baseline="0" dirty="0"/>
                    </a:p>
                  </a:txBody>
                  <a:tcPr marL="0">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50" dirty="0" smtClean="0">
                          <a:latin typeface="Times New Roman" pitchFamily="18" charset="0"/>
                          <a:cs typeface="Times New Roman" pitchFamily="18" charset="0"/>
                        </a:rPr>
                        <a:t>Roberto J. </a:t>
                      </a:r>
                      <a:r>
                        <a:rPr lang="en-US" altLang="ko-KR" sz="1050" dirty="0" err="1" smtClean="0">
                          <a:latin typeface="Times New Roman" pitchFamily="18" charset="0"/>
                          <a:cs typeface="Times New Roman" pitchFamily="18" charset="0"/>
                        </a:rPr>
                        <a:t>Bayardo</a:t>
                      </a:r>
                      <a:r>
                        <a:rPr lang="en-US" altLang="ko-KR" sz="1050" dirty="0" smtClean="0">
                          <a:latin typeface="Times New Roman" pitchFamily="18" charset="0"/>
                          <a:cs typeface="Times New Roman" pitchFamily="18" charset="0"/>
                        </a:rPr>
                        <a:t> et al., “Scaling up all Pairs Similarity Search”, Proceedings of the 16th international conference on World Wide Web, pp. 131-140, 2007.</a:t>
                      </a:r>
                    </a:p>
                  </a:txBody>
                  <a:tcPr marL="0">
                    <a:noFill/>
                  </a:tcPr>
                </a:tc>
              </a:tr>
              <a:tr h="366117">
                <a:tc>
                  <a:txBody>
                    <a:bodyPr/>
                    <a:lstStyle/>
                    <a:p>
                      <a:pPr algn="r" latinLnBrk="1"/>
                      <a:r>
                        <a:rPr lang="en-US" altLang="ko-KR" sz="1050" baseline="0" dirty="0" smtClean="0"/>
                        <a:t>***</a:t>
                      </a:r>
                      <a:endParaRPr lang="ko-KR" altLang="en-US" sz="1050" baseline="0" dirty="0"/>
                    </a:p>
                  </a:txBody>
                  <a:tcPr marL="0">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50" dirty="0" smtClean="0">
                          <a:latin typeface="Times New Roman" pitchFamily="18" charset="0"/>
                          <a:cs typeface="Times New Roman" pitchFamily="18" charset="0"/>
                        </a:rPr>
                        <a:t>Salton G. and Buckley C.,  "Term-weighting approaches in automatic text retrieval," Information Processing and Management, vol. 24 (5),</a:t>
                      </a:r>
                      <a:r>
                        <a:rPr lang="en-US" altLang="ko-KR" sz="1050" baseline="0" dirty="0" smtClean="0">
                          <a:latin typeface="Times New Roman" pitchFamily="18" charset="0"/>
                          <a:cs typeface="Times New Roman" pitchFamily="18" charset="0"/>
                        </a:rPr>
                        <a:t> pp.</a:t>
                      </a:r>
                      <a:r>
                        <a:rPr lang="en-US" altLang="ko-KR" sz="1050" dirty="0" smtClean="0">
                          <a:latin typeface="Times New Roman" pitchFamily="18" charset="0"/>
                          <a:cs typeface="Times New Roman" pitchFamily="18" charset="0"/>
                        </a:rPr>
                        <a:t> 513–523, 1988.</a:t>
                      </a:r>
                    </a:p>
                  </a:txBody>
                  <a:tcPr marL="0">
                    <a:noFill/>
                  </a:tcPr>
                </a:tc>
              </a:tr>
            </a:tbl>
          </a:graphicData>
        </a:graphic>
      </p:graphicFrame>
      <p:sp>
        <p:nvSpPr>
          <p:cNvPr id="40" name="직사각형 39"/>
          <p:cNvSpPr/>
          <p:nvPr/>
        </p:nvSpPr>
        <p:spPr>
          <a:xfrm>
            <a:off x="6647004" y="2115636"/>
            <a:ext cx="1093348"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Similarity**</a:t>
            </a:r>
          </a:p>
        </p:txBody>
      </p:sp>
      <p:sp>
        <p:nvSpPr>
          <p:cNvPr id="41" name="직사각형 40"/>
          <p:cNvSpPr/>
          <p:nvPr/>
        </p:nvSpPr>
        <p:spPr>
          <a:xfrm>
            <a:off x="6444035" y="3672197"/>
            <a:ext cx="1512341" cy="307777"/>
          </a:xfrm>
          <a:prstGeom prst="rect">
            <a:avLst/>
          </a:prstGeom>
        </p:spPr>
        <p:txBody>
          <a:bodyPr wrap="square" lIns="0" rIns="0">
            <a:spAutoFit/>
          </a:bodyPr>
          <a:lstStyle/>
          <a:p>
            <a:r>
              <a:rPr lang="en-US" altLang="ko-KR" sz="1400" b="1" dirty="0">
                <a:latin typeface="Calibri" pitchFamily="34" charset="0"/>
                <a:cs typeface="Calibri" pitchFamily="34" charset="0"/>
              </a:rPr>
              <a:t>Term frequency***</a:t>
            </a:r>
            <a:endParaRPr lang="en-US" altLang="ko-KR" sz="1400" b="1" dirty="0" smtClean="0">
              <a:latin typeface="Calibri" pitchFamily="34" charset="0"/>
              <a:cs typeface="Calibri" pitchFamily="34" charset="0"/>
            </a:endParaRPr>
          </a:p>
        </p:txBody>
      </p:sp>
    </p:spTree>
    <p:extLst>
      <p:ext uri="{BB962C8B-B14F-4D97-AF65-F5344CB8AC3E}">
        <p14:creationId xmlns:p14="http://schemas.microsoft.com/office/powerpoint/2010/main" val="38027615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내용 개체 틀 2"/>
          <p:cNvSpPr>
            <a:spLocks noGrp="1"/>
          </p:cNvSpPr>
          <p:nvPr>
            <p:ph idx="1"/>
          </p:nvPr>
        </p:nvSpPr>
        <p:spPr/>
        <p:txBody>
          <a:bodyPr/>
          <a:lstStyle/>
          <a:p>
            <a:r>
              <a:rPr lang="en-US" altLang="ko-KR" dirty="0" smtClean="0"/>
              <a:t>Unexpected search result</a:t>
            </a:r>
          </a:p>
          <a:p>
            <a:endParaRPr lang="en-US" altLang="ko-KR" dirty="0" smtClean="0"/>
          </a:p>
          <a:p>
            <a:endParaRPr lang="en-US" altLang="ko-KR" dirty="0"/>
          </a:p>
          <a:p>
            <a:endParaRPr lang="en-US" altLang="ko-KR" dirty="0" smtClean="0"/>
          </a:p>
          <a:p>
            <a:endParaRPr lang="en-US" altLang="ko-KR" dirty="0" smtClean="0"/>
          </a:p>
          <a:p>
            <a:endParaRPr lang="en-US" altLang="ko-KR" dirty="0"/>
          </a:p>
          <a:p>
            <a:endParaRPr lang="en-US" altLang="ko-KR" dirty="0" smtClean="0"/>
          </a:p>
          <a:p>
            <a:r>
              <a:rPr lang="en-US" altLang="ko-KR" dirty="0" smtClean="0"/>
              <a:t>Misuse or abuse</a:t>
            </a:r>
          </a:p>
          <a:p>
            <a:pPr lvl="1"/>
            <a:r>
              <a:rPr lang="en-US" altLang="ko-KR" dirty="0" smtClean="0"/>
              <a:t>Hidden text to advertise</a:t>
            </a:r>
            <a:endParaRPr lang="ko-KR" altLang="en-US" dirty="0"/>
          </a:p>
        </p:txBody>
      </p:sp>
      <p:grpSp>
        <p:nvGrpSpPr>
          <p:cNvPr id="13" name="그룹 12"/>
          <p:cNvGrpSpPr/>
          <p:nvPr/>
        </p:nvGrpSpPr>
        <p:grpSpPr>
          <a:xfrm>
            <a:off x="3320206" y="4365104"/>
            <a:ext cx="2547938" cy="1944688"/>
            <a:chOff x="3320206" y="4365104"/>
            <a:chExt cx="2547938" cy="1944688"/>
          </a:xfrm>
        </p:grpSpPr>
        <p:pic>
          <p:nvPicPr>
            <p:cNvPr id="5134" name="Picture 14" descr="C:\Users\Administrator\Desktop\그림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206" y="4365104"/>
              <a:ext cx="2547938" cy="194468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3" descr="C:\Users\Administrator\Desktop\Online-Shopping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8130" y="4930204"/>
              <a:ext cx="819004" cy="1092005"/>
            </a:xfrm>
            <a:prstGeom prst="rect">
              <a:avLst/>
            </a:prstGeom>
            <a:noFill/>
            <a:extLst>
              <a:ext uri="{909E8E84-426E-40DD-AFC4-6F175D3DCCD1}">
                <a14:hiddenFill xmlns:a14="http://schemas.microsoft.com/office/drawing/2010/main">
                  <a:solidFill>
                    <a:srgbClr val="FFFFFF"/>
                  </a:solidFill>
                </a14:hiddenFill>
              </a:ext>
            </a:extLst>
          </p:spPr>
        </p:pic>
        <p:sp>
          <p:nvSpPr>
            <p:cNvPr id="84" name="직사각형 83"/>
            <p:cNvSpPr/>
            <p:nvPr/>
          </p:nvSpPr>
          <p:spPr>
            <a:xfrm>
              <a:off x="4449698" y="4930770"/>
              <a:ext cx="1257136" cy="246221"/>
            </a:xfrm>
            <a:prstGeom prst="rect">
              <a:avLst/>
            </a:prstGeom>
            <a:noFill/>
          </p:spPr>
          <p:txBody>
            <a:bodyPr wrap="square" lIns="0" tIns="0" rIns="0" bIns="0">
              <a:spAutoFit/>
            </a:bodyPr>
            <a:lstStyle/>
            <a:p>
              <a:r>
                <a:rPr lang="en-US" altLang="ko-KR" sz="1600" b="1" dirty="0" smtClean="0">
                  <a:solidFill>
                    <a:srgbClr val="0070C0"/>
                  </a:solidFill>
                  <a:latin typeface="Calibri" pitchFamily="34" charset="0"/>
                  <a:cs typeface="Calibri" pitchFamily="34" charset="0"/>
                </a:rPr>
                <a:t>Shopping Mall</a:t>
              </a:r>
            </a:p>
          </p:txBody>
        </p:sp>
      </p:grpSp>
      <p:sp>
        <p:nvSpPr>
          <p:cNvPr id="2" name="제목 1"/>
          <p:cNvSpPr>
            <a:spLocks noGrp="1"/>
          </p:cNvSpPr>
          <p:nvPr>
            <p:ph type="title"/>
          </p:nvPr>
        </p:nvSpPr>
        <p:spPr/>
        <p:txBody>
          <a:bodyPr/>
          <a:lstStyle/>
          <a:p>
            <a:r>
              <a:rPr lang="en-US" altLang="ko-KR" dirty="0" smtClean="0"/>
              <a:t>Text-based Retrieval Method: Problems</a:t>
            </a:r>
            <a:endParaRPr lang="ko-KR" altLang="en-US" dirty="0"/>
          </a:p>
        </p:txBody>
      </p:sp>
      <p:pic>
        <p:nvPicPr>
          <p:cNvPr id="5127" name="Picture 7" descr="C:\Users\Administrator\Desktop\fresh-search-box-pack.jpg"/>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7332" t="35371" r="54477" b="56105"/>
          <a:stretch/>
        </p:blipFill>
        <p:spPr bwMode="auto">
          <a:xfrm>
            <a:off x="3203848" y="1573738"/>
            <a:ext cx="2910146" cy="487110"/>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p:cNvSpPr/>
          <p:nvPr/>
        </p:nvSpPr>
        <p:spPr>
          <a:xfrm>
            <a:off x="3370247" y="1722534"/>
            <a:ext cx="1364051" cy="215444"/>
          </a:xfrm>
          <a:prstGeom prst="rect">
            <a:avLst/>
          </a:prstGeom>
          <a:solidFill>
            <a:schemeClr val="bg1"/>
          </a:solidFill>
        </p:spPr>
        <p:txBody>
          <a:bodyPr wrap="square" lIns="0" tIns="0" rIns="0" bIns="0">
            <a:spAutoFit/>
          </a:bodyPr>
          <a:lstStyle/>
          <a:p>
            <a:r>
              <a:rPr lang="en-US" altLang="ko-KR" sz="1400" b="1" dirty="0" smtClean="0">
                <a:latin typeface="Calibri" pitchFamily="34" charset="0"/>
                <a:cs typeface="Calibri" pitchFamily="34" charset="0"/>
              </a:rPr>
              <a:t>Obama care</a:t>
            </a:r>
          </a:p>
        </p:txBody>
      </p:sp>
      <p:sp>
        <p:nvSpPr>
          <p:cNvPr id="83" name="직사각형 82"/>
          <p:cNvSpPr/>
          <p:nvPr/>
        </p:nvSpPr>
        <p:spPr>
          <a:xfrm>
            <a:off x="4356807" y="5337520"/>
            <a:ext cx="1368152" cy="830997"/>
          </a:xfrm>
          <a:prstGeom prst="rect">
            <a:avLst/>
          </a:prstGeom>
        </p:spPr>
        <p:txBody>
          <a:bodyPr wrap="square">
            <a:spAutoFit/>
          </a:bodyPr>
          <a:lstStyle/>
          <a:p>
            <a:r>
              <a:rPr lang="en-US" altLang="ko-KR" sz="1200" dirty="0" smtClean="0">
                <a:effectLst>
                  <a:outerShdw blurRad="38100" dist="38100" dir="2700000" algn="tl">
                    <a:srgbClr val="000000">
                      <a:alpha val="43137"/>
                    </a:srgbClr>
                  </a:outerShdw>
                </a:effectLst>
              </a:rPr>
              <a:t>Most visited site</a:t>
            </a:r>
          </a:p>
          <a:p>
            <a:r>
              <a:rPr lang="en-US" altLang="ko-KR" sz="1200" dirty="0" smtClean="0">
                <a:effectLst>
                  <a:outerShdw blurRad="38100" dist="38100" dir="2700000" algn="tl">
                    <a:srgbClr val="000000">
                      <a:alpha val="43137"/>
                    </a:srgbClr>
                  </a:outerShdw>
                </a:effectLst>
              </a:rPr>
              <a:t>Best-product</a:t>
            </a:r>
          </a:p>
          <a:p>
            <a:r>
              <a:rPr lang="en-US" altLang="ko-KR" sz="1200" dirty="0" smtClean="0">
                <a:effectLst>
                  <a:outerShdw blurRad="38100" dist="38100" dir="2700000" algn="tl">
                    <a:srgbClr val="000000">
                      <a:alpha val="43137"/>
                    </a:srgbClr>
                  </a:outerShdw>
                </a:effectLst>
              </a:rPr>
              <a:t>High-quality</a:t>
            </a:r>
          </a:p>
          <a:p>
            <a:r>
              <a:rPr lang="en-US" altLang="ko-KR" sz="1200" dirty="0" smtClean="0">
                <a:effectLst>
                  <a:outerShdw blurRad="38100" dist="38100" dir="2700000" algn="tl">
                    <a:srgbClr val="000000">
                      <a:alpha val="43137"/>
                    </a:srgbClr>
                  </a:outerShdw>
                </a:effectLst>
              </a:rPr>
              <a:t>…</a:t>
            </a:r>
            <a:endParaRPr lang="ko-KR" altLang="en-US" sz="1200" dirty="0">
              <a:effectLst>
                <a:outerShdw blurRad="38100" dist="38100" dir="2700000" algn="tl">
                  <a:srgbClr val="000000">
                    <a:alpha val="43137"/>
                  </a:srgbClr>
                </a:outerShdw>
              </a:effectLst>
            </a:endParaRPr>
          </a:p>
        </p:txBody>
      </p:sp>
      <p:grpSp>
        <p:nvGrpSpPr>
          <p:cNvPr id="15" name="그룹 14"/>
          <p:cNvGrpSpPr/>
          <p:nvPr/>
        </p:nvGrpSpPr>
        <p:grpSpPr>
          <a:xfrm>
            <a:off x="1495789" y="2149819"/>
            <a:ext cx="4948439" cy="360715"/>
            <a:chOff x="1495789" y="2149819"/>
            <a:chExt cx="4948439" cy="360715"/>
          </a:xfrm>
        </p:grpSpPr>
        <p:sp>
          <p:nvSpPr>
            <p:cNvPr id="61" name="직사각형 60"/>
            <p:cNvSpPr/>
            <p:nvPr/>
          </p:nvSpPr>
          <p:spPr>
            <a:xfrm>
              <a:off x="3170414" y="2149819"/>
              <a:ext cx="1599190" cy="307777"/>
            </a:xfrm>
            <a:prstGeom prst="rect">
              <a:avLst/>
            </a:prstGeom>
          </p:spPr>
          <p:txBody>
            <a:bodyPr wrap="square" lIns="0" rIns="0">
              <a:spAutoFit/>
            </a:bodyPr>
            <a:lstStyle/>
            <a:p>
              <a:r>
                <a:rPr lang="en-US" altLang="ko-KR" sz="1400" b="1" dirty="0" smtClean="0">
                  <a:solidFill>
                    <a:srgbClr val="C00000"/>
                  </a:solidFill>
                  <a:latin typeface="Calibri" pitchFamily="34" charset="0"/>
                  <a:cs typeface="Calibri" pitchFamily="34" charset="0"/>
                </a:rPr>
                <a:t>False positive results</a:t>
              </a:r>
            </a:p>
          </p:txBody>
        </p:sp>
        <p:sp>
          <p:nvSpPr>
            <p:cNvPr id="14" name="왼쪽 대괄호 13"/>
            <p:cNvSpPr/>
            <p:nvPr/>
          </p:nvSpPr>
          <p:spPr>
            <a:xfrm rot="16200000" flipH="1">
              <a:off x="3934005" y="310"/>
              <a:ext cx="72008" cy="4948439"/>
            </a:xfrm>
            <a:prstGeom prst="leftBracket">
              <a:avLst>
                <a:gd name="adj" fmla="val 0"/>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9" name="왼쪽 화살표 18"/>
          <p:cNvSpPr/>
          <p:nvPr/>
        </p:nvSpPr>
        <p:spPr>
          <a:xfrm rot="19848505">
            <a:off x="5581239" y="5447797"/>
            <a:ext cx="432711" cy="226185"/>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grpSp>
        <p:nvGrpSpPr>
          <p:cNvPr id="11" name="그룹 10"/>
          <p:cNvGrpSpPr/>
          <p:nvPr/>
        </p:nvGrpSpPr>
        <p:grpSpPr>
          <a:xfrm>
            <a:off x="1170201" y="2565261"/>
            <a:ext cx="6820043" cy="874575"/>
            <a:chOff x="1789166" y="2565261"/>
            <a:chExt cx="6820043" cy="874575"/>
          </a:xfrm>
        </p:grpSpPr>
        <p:grpSp>
          <p:nvGrpSpPr>
            <p:cNvPr id="7" name="그룹 6"/>
            <p:cNvGrpSpPr/>
            <p:nvPr/>
          </p:nvGrpSpPr>
          <p:grpSpPr>
            <a:xfrm>
              <a:off x="1789166" y="2565261"/>
              <a:ext cx="694323" cy="874575"/>
              <a:chOff x="761999" y="2348880"/>
              <a:chExt cx="694323" cy="874575"/>
            </a:xfrm>
          </p:grpSpPr>
          <p:sp>
            <p:nvSpPr>
              <p:cNvPr id="31" name="한쪽 모서리가 잘린 사각형 30"/>
              <p:cNvSpPr/>
              <p:nvPr/>
            </p:nvSpPr>
            <p:spPr>
              <a:xfrm rot="10800000">
                <a:off x="761999" y="2348880"/>
                <a:ext cx="687232" cy="864096"/>
              </a:xfrm>
              <a:prstGeom prst="snip1Rect">
                <a:avLst>
                  <a:gd name="adj" fmla="val 9740"/>
                </a:avLst>
              </a:prstGeom>
              <a:solidFill>
                <a:schemeClr val="bg1"/>
              </a:solidFill>
              <a:ln w="1270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Picture 4" descr="C:\Users\Administrator\Desktop\health-120711-002-617x416.jp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24904" y="2412046"/>
                <a:ext cx="566686" cy="382076"/>
              </a:xfrm>
              <a:prstGeom prst="rect">
                <a:avLst/>
              </a:prstGeom>
              <a:noFill/>
              <a:extLst>
                <a:ext uri="{909E8E84-426E-40DD-AFC4-6F175D3DCCD1}">
                  <a14:hiddenFill xmlns:a14="http://schemas.microsoft.com/office/drawing/2010/main">
                    <a:solidFill>
                      <a:srgbClr val="FFFFFF"/>
                    </a:solidFill>
                  </a14:hiddenFill>
                </a:ext>
              </a:extLst>
            </p:spPr>
          </p:pic>
          <p:sp>
            <p:nvSpPr>
              <p:cNvPr id="34" name="직사각형 33"/>
              <p:cNvSpPr/>
              <p:nvPr/>
            </p:nvSpPr>
            <p:spPr>
              <a:xfrm>
                <a:off x="793392" y="2792568"/>
                <a:ext cx="662930" cy="430887"/>
              </a:xfrm>
              <a:prstGeom prst="rect">
                <a:avLst/>
              </a:prstGeom>
            </p:spPr>
            <p:txBody>
              <a:bodyPr wrap="square" lIns="0" rIns="0">
                <a:spAutoFit/>
              </a:bodyPr>
              <a:lstStyle/>
              <a:p>
                <a:r>
                  <a:rPr lang="en-US" altLang="ko-KR" sz="1100" b="1" dirty="0" err="1" smtClean="0">
                    <a:latin typeface="Calibri" pitchFamily="34" charset="0"/>
                    <a:cs typeface="Calibri" pitchFamily="34" charset="0"/>
                  </a:rPr>
                  <a:t>Obama,US</a:t>
                </a:r>
                <a:endParaRPr lang="en-US" altLang="ko-KR" sz="1100" b="1" dirty="0" smtClean="0">
                  <a:latin typeface="Calibri" pitchFamily="34" charset="0"/>
                  <a:cs typeface="Calibri" pitchFamily="34" charset="0"/>
                </a:endParaRPr>
              </a:p>
              <a:p>
                <a:r>
                  <a:rPr lang="en-US" altLang="ko-KR" sz="1100" b="1" dirty="0" smtClean="0">
                    <a:latin typeface="Calibri" pitchFamily="34" charset="0"/>
                    <a:cs typeface="Calibri" pitchFamily="34" charset="0"/>
                  </a:rPr>
                  <a:t>President</a:t>
                </a:r>
              </a:p>
            </p:txBody>
          </p:sp>
        </p:grpSp>
        <p:grpSp>
          <p:nvGrpSpPr>
            <p:cNvPr id="9" name="그룹 8"/>
            <p:cNvGrpSpPr/>
            <p:nvPr/>
          </p:nvGrpSpPr>
          <p:grpSpPr>
            <a:xfrm>
              <a:off x="3027171" y="2565261"/>
              <a:ext cx="694323" cy="874575"/>
              <a:chOff x="1700783" y="2348880"/>
              <a:chExt cx="694323" cy="874575"/>
            </a:xfrm>
          </p:grpSpPr>
          <p:sp>
            <p:nvSpPr>
              <p:cNvPr id="35" name="한쪽 모서리가 잘린 사각형 34"/>
              <p:cNvSpPr/>
              <p:nvPr/>
            </p:nvSpPr>
            <p:spPr>
              <a:xfrm rot="10800000">
                <a:off x="1700783" y="2348880"/>
                <a:ext cx="687232" cy="864096"/>
              </a:xfrm>
              <a:prstGeom prst="snip1Rect">
                <a:avLst>
                  <a:gd name="adj" fmla="val 9740"/>
                </a:avLst>
              </a:prstGeom>
              <a:solidFill>
                <a:schemeClr val="bg1"/>
              </a:solidFill>
              <a:ln w="1270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p:cNvSpPr/>
              <p:nvPr/>
            </p:nvSpPr>
            <p:spPr>
              <a:xfrm>
                <a:off x="1732176" y="2792568"/>
                <a:ext cx="662930" cy="430887"/>
              </a:xfrm>
              <a:prstGeom prst="rect">
                <a:avLst/>
              </a:prstGeom>
            </p:spPr>
            <p:txBody>
              <a:bodyPr wrap="square" lIns="0" rIns="0">
                <a:spAutoFit/>
              </a:bodyPr>
              <a:lstStyle/>
              <a:p>
                <a:r>
                  <a:rPr lang="en-US" altLang="ko-KR" sz="1100" b="1" dirty="0" err="1">
                    <a:latin typeface="Calibri" pitchFamily="34" charset="0"/>
                    <a:cs typeface="Calibri" pitchFamily="34" charset="0"/>
                  </a:rPr>
                  <a:t>Obama,US</a:t>
                </a:r>
                <a:endParaRPr lang="en-US" altLang="ko-KR" sz="1100" b="1" dirty="0" smtClean="0">
                  <a:latin typeface="Calibri" pitchFamily="34" charset="0"/>
                  <a:cs typeface="Calibri" pitchFamily="34" charset="0"/>
                </a:endParaRPr>
              </a:p>
              <a:p>
                <a:r>
                  <a:rPr lang="en-US" altLang="ko-KR" sz="1100" b="1" dirty="0" smtClean="0">
                    <a:latin typeface="Calibri" pitchFamily="34" charset="0"/>
                    <a:cs typeface="Calibri" pitchFamily="34" charset="0"/>
                  </a:rPr>
                  <a:t>President</a:t>
                </a:r>
              </a:p>
            </p:txBody>
          </p:sp>
          <p:pic>
            <p:nvPicPr>
              <p:cNvPr id="38" name="Picture 4" descr="C:\Users\Administrator\Desktop\28c5b9b8-b3a9-4fa7-a76d-428fbc430332.grid-6x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23"/>
              <a:stretch/>
            </p:blipFill>
            <p:spPr bwMode="auto">
              <a:xfrm>
                <a:off x="1759806" y="2407342"/>
                <a:ext cx="565200" cy="3958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p:cNvGrpSpPr/>
            <p:nvPr/>
          </p:nvGrpSpPr>
          <p:grpSpPr>
            <a:xfrm>
              <a:off x="4270274" y="2565261"/>
              <a:ext cx="694323" cy="874575"/>
              <a:chOff x="2609638" y="2348880"/>
              <a:chExt cx="694323" cy="874575"/>
            </a:xfrm>
          </p:grpSpPr>
          <p:sp>
            <p:nvSpPr>
              <p:cNvPr id="39" name="한쪽 모서리가 잘린 사각형 38"/>
              <p:cNvSpPr/>
              <p:nvPr/>
            </p:nvSpPr>
            <p:spPr>
              <a:xfrm rot="10800000">
                <a:off x="2609638" y="2348880"/>
                <a:ext cx="687232" cy="864096"/>
              </a:xfrm>
              <a:prstGeom prst="snip1Rect">
                <a:avLst>
                  <a:gd name="adj" fmla="val 9740"/>
                </a:avLst>
              </a:prstGeom>
              <a:solidFill>
                <a:schemeClr val="bg1"/>
              </a:solidFill>
              <a:ln w="1270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Picture 4" descr="C:\Users\Administrator\Desktop\health-120711-002-617x416.jp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672543" y="2412046"/>
                <a:ext cx="566686" cy="382076"/>
              </a:xfrm>
              <a:prstGeom prst="rect">
                <a:avLst/>
              </a:prstGeom>
              <a:noFill/>
              <a:extLst>
                <a:ext uri="{909E8E84-426E-40DD-AFC4-6F175D3DCCD1}">
                  <a14:hiddenFill xmlns:a14="http://schemas.microsoft.com/office/drawing/2010/main">
                    <a:solidFill>
                      <a:srgbClr val="FFFFFF"/>
                    </a:solidFill>
                  </a14:hiddenFill>
                </a:ext>
              </a:extLst>
            </p:spPr>
          </p:pic>
          <p:sp>
            <p:nvSpPr>
              <p:cNvPr id="41" name="직사각형 40"/>
              <p:cNvSpPr/>
              <p:nvPr/>
            </p:nvSpPr>
            <p:spPr>
              <a:xfrm>
                <a:off x="2641031" y="2792568"/>
                <a:ext cx="662930" cy="430887"/>
              </a:xfrm>
              <a:prstGeom prst="rect">
                <a:avLst/>
              </a:prstGeom>
            </p:spPr>
            <p:txBody>
              <a:bodyPr wrap="square" lIns="0" rIns="0">
                <a:spAutoFit/>
              </a:bodyPr>
              <a:lstStyle/>
              <a:p>
                <a:r>
                  <a:rPr lang="en-US" altLang="ko-KR" sz="1100" b="1" dirty="0" err="1">
                    <a:latin typeface="Calibri" pitchFamily="34" charset="0"/>
                    <a:cs typeface="Calibri" pitchFamily="34" charset="0"/>
                  </a:rPr>
                  <a:t>Obama,US</a:t>
                </a:r>
                <a:endParaRPr lang="en-US" altLang="ko-KR" sz="1100" b="1" dirty="0" smtClean="0">
                  <a:latin typeface="Calibri" pitchFamily="34" charset="0"/>
                  <a:cs typeface="Calibri" pitchFamily="34" charset="0"/>
                </a:endParaRPr>
              </a:p>
              <a:p>
                <a:r>
                  <a:rPr lang="en-US" altLang="ko-KR" sz="1100" b="1" dirty="0" smtClean="0">
                    <a:latin typeface="Calibri" pitchFamily="34" charset="0"/>
                    <a:cs typeface="Calibri" pitchFamily="34" charset="0"/>
                  </a:rPr>
                  <a:t>President</a:t>
                </a:r>
              </a:p>
            </p:txBody>
          </p:sp>
        </p:grpSp>
        <p:grpSp>
          <p:nvGrpSpPr>
            <p:cNvPr id="5" name="그룹 4"/>
            <p:cNvGrpSpPr/>
            <p:nvPr/>
          </p:nvGrpSpPr>
          <p:grpSpPr>
            <a:xfrm>
              <a:off x="5503084" y="2565261"/>
              <a:ext cx="694323" cy="874575"/>
              <a:chOff x="3445225" y="2348880"/>
              <a:chExt cx="694323" cy="874575"/>
            </a:xfrm>
          </p:grpSpPr>
          <p:sp>
            <p:nvSpPr>
              <p:cNvPr id="42" name="한쪽 모서리가 잘린 사각형 41"/>
              <p:cNvSpPr/>
              <p:nvPr/>
            </p:nvSpPr>
            <p:spPr>
              <a:xfrm rot="10800000">
                <a:off x="3445225" y="2348880"/>
                <a:ext cx="687232" cy="864096"/>
              </a:xfrm>
              <a:prstGeom prst="snip1Rect">
                <a:avLst>
                  <a:gd name="adj" fmla="val 9740"/>
                </a:avLst>
              </a:prstGeom>
              <a:solidFill>
                <a:schemeClr val="bg1"/>
              </a:solidFill>
              <a:ln w="1270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3476618" y="2792568"/>
                <a:ext cx="662930" cy="430887"/>
              </a:xfrm>
              <a:prstGeom prst="rect">
                <a:avLst/>
              </a:prstGeom>
            </p:spPr>
            <p:txBody>
              <a:bodyPr wrap="square" lIns="0" rIns="0">
                <a:spAutoFit/>
              </a:bodyPr>
              <a:lstStyle/>
              <a:p>
                <a:r>
                  <a:rPr lang="en-US" altLang="ko-KR" sz="1100" b="1" dirty="0" err="1">
                    <a:latin typeface="Calibri" pitchFamily="34" charset="0"/>
                    <a:cs typeface="Calibri" pitchFamily="34" charset="0"/>
                  </a:rPr>
                  <a:t>Obama,US</a:t>
                </a:r>
                <a:endParaRPr lang="en-US" altLang="ko-KR" sz="1100" b="1" dirty="0" smtClean="0">
                  <a:latin typeface="Calibri" pitchFamily="34" charset="0"/>
                  <a:cs typeface="Calibri" pitchFamily="34" charset="0"/>
                </a:endParaRPr>
              </a:p>
              <a:p>
                <a:r>
                  <a:rPr lang="en-US" altLang="ko-KR" sz="1100" b="1" dirty="0" smtClean="0">
                    <a:latin typeface="Calibri" pitchFamily="34" charset="0"/>
                    <a:cs typeface="Calibri" pitchFamily="34" charset="0"/>
                  </a:rPr>
                  <a:t>President</a:t>
                </a:r>
              </a:p>
            </p:txBody>
          </p:sp>
          <p:pic>
            <p:nvPicPr>
              <p:cNvPr id="45" name="Picture 5" descr="C:\Users\Administrator\Desktop\images (1).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 r="9958"/>
              <a:stretch/>
            </p:blipFill>
            <p:spPr bwMode="auto">
              <a:xfrm>
                <a:off x="3501780" y="2412923"/>
                <a:ext cx="572668" cy="38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그룹 35"/>
            <p:cNvGrpSpPr/>
            <p:nvPr/>
          </p:nvGrpSpPr>
          <p:grpSpPr>
            <a:xfrm>
              <a:off x="7884368" y="2565261"/>
              <a:ext cx="724841" cy="874575"/>
              <a:chOff x="4348516" y="2348880"/>
              <a:chExt cx="724841" cy="874575"/>
            </a:xfrm>
          </p:grpSpPr>
          <p:sp>
            <p:nvSpPr>
              <p:cNvPr id="43" name="한쪽 모서리가 잘린 사각형 42"/>
              <p:cNvSpPr/>
              <p:nvPr/>
            </p:nvSpPr>
            <p:spPr>
              <a:xfrm rot="10800000">
                <a:off x="4348516" y="2348880"/>
                <a:ext cx="687232" cy="864096"/>
              </a:xfrm>
              <a:prstGeom prst="snip1Rect">
                <a:avLst>
                  <a:gd name="adj" fmla="val 9740"/>
                </a:avLst>
              </a:prstGeom>
              <a:solidFill>
                <a:schemeClr val="bg1"/>
              </a:solidFill>
              <a:ln w="1270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4410427" y="2792568"/>
                <a:ext cx="662930" cy="430887"/>
              </a:xfrm>
              <a:prstGeom prst="rect">
                <a:avLst/>
              </a:prstGeom>
            </p:spPr>
            <p:txBody>
              <a:bodyPr wrap="square" lIns="0" rIns="0">
                <a:spAutoFit/>
              </a:bodyPr>
              <a:lstStyle/>
              <a:p>
                <a:r>
                  <a:rPr lang="en-US" altLang="ko-KR" sz="1100" b="1" dirty="0" smtClean="0">
                    <a:latin typeface="Calibri" pitchFamily="34" charset="0"/>
                    <a:cs typeface="Calibri" pitchFamily="34" charset="0"/>
                  </a:rPr>
                  <a:t>ACA</a:t>
                </a:r>
              </a:p>
              <a:p>
                <a:r>
                  <a:rPr lang="en-US" altLang="ko-KR" sz="1100" b="1" dirty="0" smtClean="0">
                    <a:latin typeface="Calibri" pitchFamily="34" charset="0"/>
                    <a:cs typeface="Calibri" pitchFamily="34" charset="0"/>
                  </a:rPr>
                  <a:t>Insurance</a:t>
                </a:r>
              </a:p>
            </p:txBody>
          </p:sp>
          <p:pic>
            <p:nvPicPr>
              <p:cNvPr id="49" name="Picture 2" descr="C:\Users\Administrator\Desktop\signin-icon-medic.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72091" y="2379911"/>
                <a:ext cx="449606" cy="4095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그룹 7"/>
            <p:cNvGrpSpPr/>
            <p:nvPr/>
          </p:nvGrpSpPr>
          <p:grpSpPr>
            <a:xfrm>
              <a:off x="6719578" y="2565261"/>
              <a:ext cx="687232" cy="865050"/>
              <a:chOff x="6719578" y="2565261"/>
              <a:chExt cx="687232" cy="865050"/>
            </a:xfrm>
          </p:grpSpPr>
          <p:sp>
            <p:nvSpPr>
              <p:cNvPr id="46" name="한쪽 모서리가 잘린 사각형 45"/>
              <p:cNvSpPr/>
              <p:nvPr/>
            </p:nvSpPr>
            <p:spPr>
              <a:xfrm rot="10800000">
                <a:off x="6719578" y="2565261"/>
                <a:ext cx="687232" cy="864096"/>
              </a:xfrm>
              <a:prstGeom prst="snip1Rect">
                <a:avLst>
                  <a:gd name="adj" fmla="val 9740"/>
                </a:avLst>
              </a:prstGeom>
              <a:solidFill>
                <a:schemeClr val="bg1"/>
              </a:solidFill>
              <a:ln w="1270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6896398" y="2999424"/>
                <a:ext cx="454807" cy="430887"/>
              </a:xfrm>
              <a:prstGeom prst="rect">
                <a:avLst/>
              </a:prstGeom>
            </p:spPr>
            <p:txBody>
              <a:bodyPr wrap="square" lIns="0" rIns="0">
                <a:spAutoFit/>
              </a:bodyPr>
              <a:lstStyle/>
              <a:p>
                <a:r>
                  <a:rPr lang="en-US" altLang="ko-KR" sz="1100" b="1" dirty="0" smtClean="0">
                    <a:latin typeface="Calibri" pitchFamily="34" charset="0"/>
                    <a:cs typeface="Calibri" pitchFamily="34" charset="0"/>
                  </a:rPr>
                  <a:t>Child</a:t>
                </a:r>
              </a:p>
              <a:p>
                <a:r>
                  <a:rPr lang="en-US" altLang="ko-KR" sz="1100" b="1" dirty="0" smtClean="0">
                    <a:latin typeface="Calibri" pitchFamily="34" charset="0"/>
                    <a:cs typeface="Calibri" pitchFamily="34" charset="0"/>
                  </a:rPr>
                  <a:t>Care</a:t>
                </a:r>
              </a:p>
            </p:txBody>
          </p:sp>
          <p:pic>
            <p:nvPicPr>
              <p:cNvPr id="2051" name="Picture 3" descr="C:\Users\Administrator\Desktop\아기.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76263" y="2609761"/>
                <a:ext cx="573862" cy="39024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73141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wipe(left)">
                                      <p:cBhvr>
                                        <p:cTn id="7" dur="500"/>
                                        <p:tgtEl>
                                          <p:spTgt spid="3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750"/>
                            </p:stCondLst>
                            <p:childTnLst>
                              <p:par>
                                <p:cTn id="29" presetID="3" presetClass="emph" presetSubtype="2" fill="hold" grpId="0" nodeType="afterEffect">
                                  <p:stCondLst>
                                    <p:cond delay="300"/>
                                  </p:stCondLst>
                                  <p:childTnLst>
                                    <p:animClr clrSpc="rgb" dir="cw">
                                      <p:cBhvr override="childStyle">
                                        <p:cTn id="30" dur="250" fill="hold"/>
                                        <p:tgtEl>
                                          <p:spTgt spid="83"/>
                                        </p:tgtEl>
                                        <p:attrNameLst>
                                          <p:attrName>style.color</p:attrName>
                                        </p:attrNameLst>
                                      </p:cBhvr>
                                      <p:to>
                                        <a:srgbClr val="F2F2F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3" grpId="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Limitation of PageRank</a:t>
            </a:r>
            <a:endParaRPr lang="ko-KR" altLang="en-US" dirty="0"/>
          </a:p>
        </p:txBody>
      </p:sp>
      <p:sp>
        <p:nvSpPr>
          <p:cNvPr id="3" name="내용 개체 틀 2"/>
          <p:cNvSpPr>
            <a:spLocks noGrp="1"/>
          </p:cNvSpPr>
          <p:nvPr>
            <p:ph idx="1"/>
          </p:nvPr>
        </p:nvSpPr>
        <p:spPr/>
        <p:txBody>
          <a:bodyPr>
            <a:normAutofit/>
          </a:bodyPr>
          <a:lstStyle/>
          <a:p>
            <a:r>
              <a:rPr lang="en-US" altLang="ko-KR" dirty="0" smtClean="0"/>
              <a:t>Undistinguishable </a:t>
            </a:r>
            <a:r>
              <a:rPr lang="en-US" altLang="ko-KR" dirty="0"/>
              <a:t>importance of </a:t>
            </a:r>
            <a:r>
              <a:rPr lang="en-US" altLang="ko-KR" dirty="0" smtClean="0"/>
              <a:t>link</a:t>
            </a:r>
            <a:endParaRPr lang="en-US" altLang="ko-KR" dirty="0"/>
          </a:p>
          <a:p>
            <a:pPr lvl="1"/>
            <a:r>
              <a:rPr lang="en-US" altLang="ko-KR" dirty="0" smtClean="0"/>
              <a:t>Do not consider semantics of link</a:t>
            </a:r>
          </a:p>
          <a:p>
            <a:pPr lvl="1"/>
            <a:r>
              <a:rPr lang="en-US" altLang="ko-KR" dirty="0" smtClean="0"/>
              <a:t>Unintended ranking result</a:t>
            </a:r>
          </a:p>
          <a:p>
            <a:pPr lvl="1"/>
            <a:r>
              <a:rPr lang="en-US" altLang="ko-KR" dirty="0" smtClean="0"/>
              <a:t>(e.g.) Less important but highly ranked page</a:t>
            </a:r>
          </a:p>
        </p:txBody>
      </p:sp>
      <p:sp>
        <p:nvSpPr>
          <p:cNvPr id="38" name="직사각형 37"/>
          <p:cNvSpPr/>
          <p:nvPr/>
        </p:nvSpPr>
        <p:spPr>
          <a:xfrm>
            <a:off x="5369956" y="3235007"/>
            <a:ext cx="1540983" cy="307777"/>
          </a:xfrm>
          <a:prstGeom prst="rect">
            <a:avLst/>
          </a:prstGeom>
        </p:spPr>
        <p:txBody>
          <a:bodyPr wrap="square">
            <a:spAutoFit/>
          </a:bodyPr>
          <a:lstStyle/>
          <a:p>
            <a:r>
              <a:rPr lang="en-US" altLang="ko-KR" sz="1400" b="1" dirty="0" smtClean="0">
                <a:latin typeface="Open Sans" charset="0"/>
                <a:ea typeface="Open Sans" charset="0"/>
                <a:cs typeface="Open Sans" charset="0"/>
              </a:rPr>
              <a:t>Ranking Result</a:t>
            </a:r>
            <a:endParaRPr lang="ko-KR" altLang="en-US" sz="1400" b="1" dirty="0">
              <a:latin typeface="Open Sans" charset="0"/>
              <a:cs typeface="Open Sans" charset="0"/>
            </a:endParaRPr>
          </a:p>
        </p:txBody>
      </p:sp>
      <p:sp>
        <p:nvSpPr>
          <p:cNvPr id="39" name="직사각형 38"/>
          <p:cNvSpPr/>
          <p:nvPr/>
        </p:nvSpPr>
        <p:spPr>
          <a:xfrm>
            <a:off x="6156175" y="3574837"/>
            <a:ext cx="792088" cy="1077218"/>
          </a:xfrm>
          <a:prstGeom prst="rect">
            <a:avLst/>
          </a:prstGeom>
        </p:spPr>
        <p:txBody>
          <a:bodyPr wrap="square">
            <a:spAutoFit/>
          </a:bodyPr>
          <a:lstStyle/>
          <a:p>
            <a:r>
              <a:rPr lang="en-US" altLang="ko-KR" sz="1600" dirty="0" smtClean="0">
                <a:solidFill>
                  <a:srgbClr val="00B0F0"/>
                </a:solidFill>
                <a:latin typeface="Calibri" pitchFamily="34" charset="0"/>
                <a:cs typeface="Calibri" pitchFamily="34" charset="0"/>
              </a:rPr>
              <a:t>0.460</a:t>
            </a:r>
          </a:p>
          <a:p>
            <a:r>
              <a:rPr lang="en-US" altLang="ko-KR" sz="1600" dirty="0" smtClean="0">
                <a:latin typeface="Calibri" pitchFamily="34" charset="0"/>
                <a:cs typeface="Calibri" pitchFamily="34" charset="0"/>
              </a:rPr>
              <a:t>0.358</a:t>
            </a:r>
          </a:p>
          <a:p>
            <a:r>
              <a:rPr lang="en-US" altLang="ko-KR" sz="1600" dirty="0" smtClean="0">
                <a:latin typeface="Calibri" pitchFamily="34" charset="0"/>
                <a:cs typeface="Calibri" pitchFamily="34" charset="0"/>
              </a:rPr>
              <a:t>0.323</a:t>
            </a:r>
          </a:p>
          <a:p>
            <a:r>
              <a:rPr lang="en-US" altLang="ko-KR" sz="1600" dirty="0" smtClean="0">
                <a:latin typeface="Calibri" pitchFamily="34" charset="0"/>
                <a:cs typeface="Calibri" pitchFamily="34" charset="0"/>
              </a:rPr>
              <a:t>0.252</a:t>
            </a:r>
            <a:endParaRPr lang="ko-KR" altLang="en-US" sz="1600" dirty="0">
              <a:latin typeface="Calibri" pitchFamily="34" charset="0"/>
              <a:cs typeface="Calibri" pitchFamily="34" charset="0"/>
            </a:endParaRPr>
          </a:p>
        </p:txBody>
      </p:sp>
      <p:grpSp>
        <p:nvGrpSpPr>
          <p:cNvPr id="5" name="그룹 4"/>
          <p:cNvGrpSpPr/>
          <p:nvPr/>
        </p:nvGrpSpPr>
        <p:grpSpPr>
          <a:xfrm>
            <a:off x="3424085" y="5036616"/>
            <a:ext cx="576064" cy="576064"/>
            <a:chOff x="5148064" y="1988840"/>
            <a:chExt cx="576064" cy="576064"/>
          </a:xfrm>
        </p:grpSpPr>
        <p:sp>
          <p:nvSpPr>
            <p:cNvPr id="6" name="한쪽 모서리가 잘린 사각형 5"/>
            <p:cNvSpPr/>
            <p:nvPr/>
          </p:nvSpPr>
          <p:spPr>
            <a:xfrm rot="10800000">
              <a:off x="5148064" y="1988840"/>
              <a:ext cx="576064" cy="576064"/>
            </a:xfrm>
            <a:prstGeom prst="snip1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5266162" y="2076817"/>
              <a:ext cx="339868" cy="400110"/>
            </a:xfrm>
            <a:prstGeom prst="rect">
              <a:avLst/>
            </a:prstGeom>
            <a:ln w="15875">
              <a:noFill/>
            </a:ln>
          </p:spPr>
          <p:txBody>
            <a:bodyPr wrap="square">
              <a:spAutoFit/>
            </a:bodyPr>
            <a:lstStyle/>
            <a:p>
              <a:pPr algn="ctr"/>
              <a:r>
                <a:rPr lang="en-US" altLang="ko-KR" sz="2000" dirty="0" smtClean="0">
                  <a:latin typeface="Calibri" pitchFamily="34" charset="0"/>
                  <a:cs typeface="Calibri" pitchFamily="34" charset="0"/>
                </a:rPr>
                <a:t>a</a:t>
              </a:r>
            </a:p>
          </p:txBody>
        </p:sp>
      </p:grpSp>
      <p:cxnSp>
        <p:nvCxnSpPr>
          <p:cNvPr id="17" name="직선 연결선 16"/>
          <p:cNvCxnSpPr/>
          <p:nvPr/>
        </p:nvCxnSpPr>
        <p:spPr>
          <a:xfrm flipH="1">
            <a:off x="2055933" y="5452586"/>
            <a:ext cx="1296143" cy="0"/>
          </a:xfrm>
          <a:prstGeom prst="line">
            <a:avLst/>
          </a:prstGeom>
          <a:ln w="12700">
            <a:solidFill>
              <a:srgbClr val="00206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V="1">
            <a:off x="2032887" y="3862870"/>
            <a:ext cx="1319189" cy="1131209"/>
          </a:xfrm>
          <a:prstGeom prst="line">
            <a:avLst/>
          </a:prstGeom>
          <a:ln w="127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0" name="그룹 19"/>
          <p:cNvGrpSpPr/>
          <p:nvPr/>
        </p:nvGrpSpPr>
        <p:grpSpPr>
          <a:xfrm>
            <a:off x="1407861" y="5036616"/>
            <a:ext cx="576064" cy="576064"/>
            <a:chOff x="5148064" y="1988840"/>
            <a:chExt cx="576064" cy="576064"/>
          </a:xfrm>
        </p:grpSpPr>
        <p:sp>
          <p:nvSpPr>
            <p:cNvPr id="21" name="한쪽 모서리가 잘린 사각형 20"/>
            <p:cNvSpPr/>
            <p:nvPr/>
          </p:nvSpPr>
          <p:spPr>
            <a:xfrm rot="10800000">
              <a:off x="5148064" y="1988840"/>
              <a:ext cx="576064" cy="576064"/>
            </a:xfrm>
            <a:prstGeom prst="snip1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5266162" y="2076817"/>
              <a:ext cx="339868" cy="400110"/>
            </a:xfrm>
            <a:prstGeom prst="rect">
              <a:avLst/>
            </a:prstGeom>
            <a:ln w="15875">
              <a:noFill/>
            </a:ln>
          </p:spPr>
          <p:txBody>
            <a:bodyPr wrap="square">
              <a:spAutoFit/>
            </a:bodyPr>
            <a:lstStyle/>
            <a:p>
              <a:pPr algn="ctr"/>
              <a:r>
                <a:rPr lang="en-US" altLang="ko-KR" sz="2000" dirty="0" smtClean="0">
                  <a:latin typeface="Calibri" pitchFamily="34" charset="0"/>
                  <a:cs typeface="Calibri" pitchFamily="34" charset="0"/>
                </a:rPr>
                <a:t>b</a:t>
              </a:r>
            </a:p>
          </p:txBody>
        </p:sp>
      </p:grpSp>
      <p:grpSp>
        <p:nvGrpSpPr>
          <p:cNvPr id="23" name="그룹 22"/>
          <p:cNvGrpSpPr/>
          <p:nvPr/>
        </p:nvGrpSpPr>
        <p:grpSpPr>
          <a:xfrm>
            <a:off x="1407862" y="3286805"/>
            <a:ext cx="576064" cy="576064"/>
            <a:chOff x="5148064" y="1988840"/>
            <a:chExt cx="576064" cy="576064"/>
          </a:xfrm>
        </p:grpSpPr>
        <p:sp>
          <p:nvSpPr>
            <p:cNvPr id="24" name="한쪽 모서리가 잘린 사각형 23"/>
            <p:cNvSpPr/>
            <p:nvPr/>
          </p:nvSpPr>
          <p:spPr>
            <a:xfrm rot="10800000">
              <a:off x="5148064" y="1988840"/>
              <a:ext cx="576064" cy="576064"/>
            </a:xfrm>
            <a:prstGeom prst="snip1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5266162" y="2076817"/>
              <a:ext cx="339868" cy="400110"/>
            </a:xfrm>
            <a:prstGeom prst="rect">
              <a:avLst/>
            </a:prstGeom>
            <a:ln w="15875">
              <a:noFill/>
            </a:ln>
          </p:spPr>
          <p:txBody>
            <a:bodyPr wrap="square">
              <a:spAutoFit/>
            </a:bodyPr>
            <a:lstStyle/>
            <a:p>
              <a:pPr algn="ctr"/>
              <a:r>
                <a:rPr lang="en-US" altLang="ko-KR" sz="2000" dirty="0" smtClean="0">
                  <a:latin typeface="Calibri" pitchFamily="34" charset="0"/>
                  <a:cs typeface="Calibri" pitchFamily="34" charset="0"/>
                </a:rPr>
                <a:t>c</a:t>
              </a:r>
            </a:p>
          </p:txBody>
        </p:sp>
      </p:grpSp>
      <p:grpSp>
        <p:nvGrpSpPr>
          <p:cNvPr id="26" name="그룹 25"/>
          <p:cNvGrpSpPr/>
          <p:nvPr/>
        </p:nvGrpSpPr>
        <p:grpSpPr>
          <a:xfrm>
            <a:off x="3424084" y="3286805"/>
            <a:ext cx="576064" cy="576064"/>
            <a:chOff x="5148064" y="1988840"/>
            <a:chExt cx="576064" cy="576064"/>
          </a:xfrm>
        </p:grpSpPr>
        <p:sp>
          <p:nvSpPr>
            <p:cNvPr id="27" name="한쪽 모서리가 잘린 사각형 26"/>
            <p:cNvSpPr/>
            <p:nvPr/>
          </p:nvSpPr>
          <p:spPr>
            <a:xfrm rot="10800000">
              <a:off x="5148064" y="1988840"/>
              <a:ext cx="576064" cy="576064"/>
            </a:xfrm>
            <a:prstGeom prst="snip1Rect">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5266162" y="2076817"/>
              <a:ext cx="339868" cy="400110"/>
            </a:xfrm>
            <a:prstGeom prst="rect">
              <a:avLst/>
            </a:prstGeom>
            <a:ln w="15875">
              <a:noFill/>
            </a:ln>
          </p:spPr>
          <p:txBody>
            <a:bodyPr wrap="square">
              <a:spAutoFit/>
            </a:bodyPr>
            <a:lstStyle/>
            <a:p>
              <a:pPr algn="ctr"/>
              <a:r>
                <a:rPr lang="en-US" altLang="ko-KR" sz="2000" dirty="0" smtClean="0">
                  <a:solidFill>
                    <a:schemeClr val="tx1">
                      <a:lumMod val="50000"/>
                      <a:lumOff val="50000"/>
                    </a:schemeClr>
                  </a:solidFill>
                  <a:latin typeface="Calibri" pitchFamily="34" charset="0"/>
                  <a:cs typeface="Calibri" pitchFamily="34" charset="0"/>
                </a:rPr>
                <a:t>d</a:t>
              </a:r>
            </a:p>
          </p:txBody>
        </p:sp>
      </p:grpSp>
      <p:cxnSp>
        <p:nvCxnSpPr>
          <p:cNvPr id="31" name="직선 연결선 30"/>
          <p:cNvCxnSpPr/>
          <p:nvPr/>
        </p:nvCxnSpPr>
        <p:spPr>
          <a:xfrm flipV="1">
            <a:off x="1835695" y="3956496"/>
            <a:ext cx="0" cy="1047003"/>
          </a:xfrm>
          <a:prstGeom prst="line">
            <a:avLst/>
          </a:prstGeom>
          <a:ln w="12700">
            <a:solidFill>
              <a:srgbClr val="00206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H="1">
            <a:off x="2055933" y="5236562"/>
            <a:ext cx="1296143" cy="0"/>
          </a:xfrm>
          <a:prstGeom prst="line">
            <a:avLst/>
          </a:prstGeom>
          <a:ln w="12700">
            <a:solidFill>
              <a:srgbClr val="002060"/>
            </a:solidFill>
            <a:headEnd type="triangle" w="med"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flipV="1">
            <a:off x="1582646" y="3956496"/>
            <a:ext cx="0" cy="1047003"/>
          </a:xfrm>
          <a:prstGeom prst="line">
            <a:avLst/>
          </a:prstGeom>
          <a:ln w="12700">
            <a:solidFill>
              <a:srgbClr val="002060"/>
            </a:solidFill>
            <a:headEnd type="triangle" w="med" len="lg"/>
            <a:tailEnd type="none" w="lg" len="lg"/>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V="1">
            <a:off x="3712117" y="3956496"/>
            <a:ext cx="0" cy="1047003"/>
          </a:xfrm>
          <a:prstGeom prst="line">
            <a:avLst/>
          </a:prstGeom>
          <a:ln w="127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H="1">
            <a:off x="2055933" y="3549020"/>
            <a:ext cx="1296143" cy="0"/>
          </a:xfrm>
          <a:prstGeom prst="line">
            <a:avLst/>
          </a:prstGeom>
          <a:ln w="12700">
            <a:solidFill>
              <a:srgbClr val="00B0F0"/>
            </a:solidFill>
            <a:headEnd type="triangle" w="med"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2055933" y="3852410"/>
            <a:ext cx="1296143" cy="1141669"/>
          </a:xfrm>
          <a:prstGeom prst="line">
            <a:avLst/>
          </a:prstGeom>
          <a:ln w="12700">
            <a:solidFill>
              <a:srgbClr val="002060"/>
            </a:solidFill>
            <a:tailEnd type="triangle" w="med" len="lg"/>
          </a:ln>
        </p:spPr>
        <p:style>
          <a:lnRef idx="1">
            <a:schemeClr val="accent1"/>
          </a:lnRef>
          <a:fillRef idx="0">
            <a:schemeClr val="accent1"/>
          </a:fillRef>
          <a:effectRef idx="0">
            <a:schemeClr val="accent1"/>
          </a:effectRef>
          <a:fontRef idx="minor">
            <a:schemeClr val="tx1"/>
          </a:fontRef>
        </p:style>
      </p:cxnSp>
      <p:sp>
        <p:nvSpPr>
          <p:cNvPr id="67" name="직사각형 66"/>
          <p:cNvSpPr/>
          <p:nvPr/>
        </p:nvSpPr>
        <p:spPr>
          <a:xfrm>
            <a:off x="5837442" y="3574838"/>
            <a:ext cx="390742" cy="1077218"/>
          </a:xfrm>
          <a:prstGeom prst="rect">
            <a:avLst/>
          </a:prstGeom>
        </p:spPr>
        <p:txBody>
          <a:bodyPr wrap="square">
            <a:spAutoFit/>
          </a:bodyPr>
          <a:lstStyle/>
          <a:p>
            <a:r>
              <a:rPr lang="en-US" altLang="ko-KR" sz="1600" dirty="0" smtClean="0">
                <a:solidFill>
                  <a:srgbClr val="00B0F0"/>
                </a:solidFill>
                <a:latin typeface="Calibri" pitchFamily="34" charset="0"/>
                <a:cs typeface="Calibri" pitchFamily="34" charset="0"/>
              </a:rPr>
              <a:t>d</a:t>
            </a:r>
          </a:p>
          <a:p>
            <a:r>
              <a:rPr lang="en-US" altLang="ko-KR" sz="1600" dirty="0" smtClean="0">
                <a:latin typeface="Calibri" pitchFamily="34" charset="0"/>
                <a:cs typeface="Calibri" pitchFamily="34" charset="0"/>
              </a:rPr>
              <a:t>b</a:t>
            </a:r>
          </a:p>
          <a:p>
            <a:r>
              <a:rPr lang="en-US" altLang="ko-KR" sz="1600" dirty="0" smtClean="0">
                <a:latin typeface="Calibri" pitchFamily="34" charset="0"/>
                <a:cs typeface="Calibri" pitchFamily="34" charset="0"/>
              </a:rPr>
              <a:t>a</a:t>
            </a:r>
          </a:p>
          <a:p>
            <a:r>
              <a:rPr lang="en-US" altLang="ko-KR" sz="1600" dirty="0" smtClean="0">
                <a:latin typeface="Calibri" pitchFamily="34" charset="0"/>
                <a:cs typeface="Calibri" pitchFamily="34" charset="0"/>
              </a:rPr>
              <a:t>c</a:t>
            </a:r>
            <a:endParaRPr lang="ko-KR" altLang="en-US" sz="1600" dirty="0">
              <a:latin typeface="Calibri" pitchFamily="34" charset="0"/>
              <a:cs typeface="Calibri" pitchFamily="34" charset="0"/>
            </a:endParaRPr>
          </a:p>
        </p:txBody>
      </p:sp>
      <p:grpSp>
        <p:nvGrpSpPr>
          <p:cNvPr id="4" name="그룹 3"/>
          <p:cNvGrpSpPr/>
          <p:nvPr/>
        </p:nvGrpSpPr>
        <p:grpSpPr>
          <a:xfrm>
            <a:off x="4932040" y="4978756"/>
            <a:ext cx="2481542" cy="682492"/>
            <a:chOff x="4735443" y="4834741"/>
            <a:chExt cx="2481542" cy="682492"/>
          </a:xfrm>
        </p:grpSpPr>
        <p:sp>
          <p:nvSpPr>
            <p:cNvPr id="13" name="직사각형 12"/>
            <p:cNvSpPr/>
            <p:nvPr/>
          </p:nvSpPr>
          <p:spPr>
            <a:xfrm>
              <a:off x="4735443" y="4834741"/>
              <a:ext cx="2481542" cy="682492"/>
            </a:xfrm>
            <a:prstGeom prst="rect">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연결선 33"/>
            <p:cNvCxnSpPr/>
            <p:nvPr/>
          </p:nvCxnSpPr>
          <p:spPr>
            <a:xfrm flipH="1">
              <a:off x="4860033" y="5051276"/>
              <a:ext cx="648070" cy="0"/>
            </a:xfrm>
            <a:prstGeom prst="line">
              <a:avLst/>
            </a:prstGeom>
            <a:ln w="15875">
              <a:solidFill>
                <a:srgbClr val="002060"/>
              </a:solidFill>
              <a:headEnd type="triangle" w="med" len="lg"/>
              <a:tailEnd type="none" w="lg" len="lg"/>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H="1">
              <a:off x="4860032" y="5348600"/>
              <a:ext cx="648071" cy="0"/>
            </a:xfrm>
            <a:prstGeom prst="line">
              <a:avLst/>
            </a:prstGeom>
            <a:ln w="15875">
              <a:solidFill>
                <a:srgbClr val="00B0F0"/>
              </a:solidFill>
              <a:headEnd type="triangle" w="med" len="lg"/>
              <a:tailEnd type="none" w="lg" len="lg"/>
            </a:ln>
          </p:spPr>
          <p:style>
            <a:lnRef idx="1">
              <a:schemeClr val="accent1"/>
            </a:lnRef>
            <a:fillRef idx="0">
              <a:schemeClr val="accent1"/>
            </a:fillRef>
            <a:effectRef idx="0">
              <a:schemeClr val="accent1"/>
            </a:effectRef>
            <a:fontRef idx="minor">
              <a:schemeClr val="tx1"/>
            </a:fontRef>
          </p:style>
        </p:cxnSp>
        <p:sp>
          <p:nvSpPr>
            <p:cNvPr id="42" name="직사각형 41"/>
            <p:cNvSpPr/>
            <p:nvPr/>
          </p:nvSpPr>
          <p:spPr>
            <a:xfrm>
              <a:off x="5560801" y="4837672"/>
              <a:ext cx="1512168" cy="338554"/>
            </a:xfrm>
            <a:prstGeom prst="rect">
              <a:avLst/>
            </a:prstGeom>
          </p:spPr>
          <p:txBody>
            <a:bodyPr wrap="square">
              <a:spAutoFit/>
            </a:bodyPr>
            <a:lstStyle/>
            <a:p>
              <a:r>
                <a:rPr lang="en-US" altLang="ko-KR" sz="1600" dirty="0" smtClean="0">
                  <a:solidFill>
                    <a:srgbClr val="002060"/>
                  </a:solidFill>
                  <a:latin typeface="Calibri" pitchFamily="34" charset="0"/>
                  <a:cs typeface="Calibri" pitchFamily="34" charset="0"/>
                </a:rPr>
                <a:t>meaningful link</a:t>
              </a:r>
              <a:endParaRPr lang="ko-KR" altLang="en-US" sz="1600" dirty="0">
                <a:solidFill>
                  <a:srgbClr val="002060"/>
                </a:solidFill>
                <a:latin typeface="Calibri" pitchFamily="34" charset="0"/>
                <a:cs typeface="Calibri" pitchFamily="34" charset="0"/>
              </a:endParaRPr>
            </a:p>
          </p:txBody>
        </p:sp>
        <p:sp>
          <p:nvSpPr>
            <p:cNvPr id="43" name="직사각형 42"/>
            <p:cNvSpPr/>
            <p:nvPr/>
          </p:nvSpPr>
          <p:spPr>
            <a:xfrm>
              <a:off x="5558038" y="5157192"/>
              <a:ext cx="1574238" cy="338554"/>
            </a:xfrm>
            <a:prstGeom prst="rect">
              <a:avLst/>
            </a:prstGeom>
          </p:spPr>
          <p:txBody>
            <a:bodyPr wrap="square">
              <a:spAutoFit/>
            </a:bodyPr>
            <a:lstStyle/>
            <a:p>
              <a:r>
                <a:rPr lang="en-US" altLang="ko-KR" sz="1600" dirty="0" smtClean="0">
                  <a:solidFill>
                    <a:schemeClr val="tx1">
                      <a:lumMod val="50000"/>
                      <a:lumOff val="50000"/>
                    </a:schemeClr>
                  </a:solidFill>
                  <a:latin typeface="Calibri" pitchFamily="34" charset="0"/>
                  <a:cs typeface="Calibri" pitchFamily="34" charset="0"/>
                </a:rPr>
                <a:t>meaningless link</a:t>
              </a:r>
              <a:endParaRPr lang="ko-KR" altLang="en-US" sz="1600" dirty="0">
                <a:solidFill>
                  <a:schemeClr val="tx1">
                    <a:lumMod val="50000"/>
                    <a:lumOff val="50000"/>
                  </a:schemeClr>
                </a:solidFill>
                <a:latin typeface="Calibri" pitchFamily="34" charset="0"/>
                <a:cs typeface="Calibri" pitchFamily="34" charset="0"/>
              </a:endParaRPr>
            </a:p>
          </p:txBody>
        </p:sp>
      </p:grpSp>
      <p:sp>
        <p:nvSpPr>
          <p:cNvPr id="44" name="직사각형 43"/>
          <p:cNvSpPr/>
          <p:nvPr/>
        </p:nvSpPr>
        <p:spPr>
          <a:xfrm>
            <a:off x="5448796" y="3562138"/>
            <a:ext cx="475128" cy="1077218"/>
          </a:xfrm>
          <a:prstGeom prst="rect">
            <a:avLst/>
          </a:prstGeom>
        </p:spPr>
        <p:txBody>
          <a:bodyPr wrap="square">
            <a:spAutoFit/>
          </a:bodyPr>
          <a:lstStyle/>
          <a:p>
            <a:r>
              <a:rPr lang="en-US" altLang="ko-KR" sz="1600" dirty="0" smtClean="0">
                <a:solidFill>
                  <a:srgbClr val="00B0F0"/>
                </a:solidFill>
                <a:latin typeface="Calibri" pitchFamily="34" charset="0"/>
                <a:cs typeface="Calibri" pitchFamily="34" charset="0"/>
              </a:rPr>
              <a:t>[1] </a:t>
            </a:r>
          </a:p>
          <a:p>
            <a:r>
              <a:rPr lang="en-US" altLang="ko-KR" sz="1600" dirty="0" smtClean="0">
                <a:latin typeface="Calibri" pitchFamily="34" charset="0"/>
                <a:cs typeface="Calibri" pitchFamily="34" charset="0"/>
              </a:rPr>
              <a:t>[2] </a:t>
            </a:r>
          </a:p>
          <a:p>
            <a:r>
              <a:rPr lang="en-US" altLang="ko-KR" sz="1600" dirty="0" smtClean="0">
                <a:latin typeface="Calibri" pitchFamily="34" charset="0"/>
                <a:cs typeface="Calibri" pitchFamily="34" charset="0"/>
              </a:rPr>
              <a:t>[3] </a:t>
            </a:r>
          </a:p>
          <a:p>
            <a:r>
              <a:rPr lang="en-US" altLang="ko-KR" sz="1600" dirty="0" smtClean="0">
                <a:latin typeface="Calibri" pitchFamily="34" charset="0"/>
                <a:cs typeface="Calibri" pitchFamily="34" charset="0"/>
              </a:rPr>
              <a:t>[4] </a:t>
            </a:r>
            <a:endParaRPr lang="ko-KR" altLang="en-US" sz="1600" dirty="0">
              <a:latin typeface="Calibri" pitchFamily="34" charset="0"/>
              <a:cs typeface="Calibri" pitchFamily="34" charset="0"/>
            </a:endParaRPr>
          </a:p>
        </p:txBody>
      </p:sp>
      <p:cxnSp>
        <p:nvCxnSpPr>
          <p:cNvPr id="10" name="직선 연결선 9"/>
          <p:cNvCxnSpPr/>
          <p:nvPr/>
        </p:nvCxnSpPr>
        <p:spPr>
          <a:xfrm>
            <a:off x="5436096" y="3568824"/>
            <a:ext cx="1440159" cy="0"/>
          </a:xfrm>
          <a:prstGeom prst="lin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6" name="직사각형 35"/>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722975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t>Web Semantic Metadata</a:t>
            </a:r>
            <a:endParaRPr lang="ko-KR" altLang="en-US" dirty="0"/>
          </a:p>
        </p:txBody>
      </p:sp>
      <p:sp>
        <p:nvSpPr>
          <p:cNvPr id="3" name="내용 개체 틀 2"/>
          <p:cNvSpPr>
            <a:spLocks noGrp="1"/>
          </p:cNvSpPr>
          <p:nvPr>
            <p:ph idx="1"/>
          </p:nvPr>
        </p:nvSpPr>
        <p:spPr/>
        <p:txBody>
          <a:bodyPr>
            <a:normAutofit/>
          </a:bodyPr>
          <a:lstStyle/>
          <a:p>
            <a:pPr marL="342900" lvl="1" indent="-342900">
              <a:buFont typeface="Wingdings" pitchFamily="2" charset="2"/>
              <a:buChar char="§"/>
            </a:pPr>
            <a:r>
              <a:rPr lang="en-US" altLang="ko-KR" sz="2000" dirty="0"/>
              <a:t>Makes contents more connected and </a:t>
            </a:r>
            <a:r>
              <a:rPr lang="en-US" altLang="ko-KR" sz="2000" dirty="0" smtClean="0"/>
              <a:t>discoverable</a:t>
            </a:r>
            <a:endParaRPr lang="en-US" altLang="ko-KR" sz="2000" dirty="0"/>
          </a:p>
        </p:txBody>
      </p:sp>
      <p:graphicFrame>
        <p:nvGraphicFramePr>
          <p:cNvPr id="4" name="표 3"/>
          <p:cNvGraphicFramePr>
            <a:graphicFrameLocks noGrp="1"/>
          </p:cNvGraphicFramePr>
          <p:nvPr>
            <p:extLst>
              <p:ext uri="{D42A27DB-BD31-4B8C-83A1-F6EECF244321}">
                <p14:modId xmlns:p14="http://schemas.microsoft.com/office/powerpoint/2010/main" val="1094131547"/>
              </p:ext>
            </p:extLst>
          </p:nvPr>
        </p:nvGraphicFramePr>
        <p:xfrm>
          <a:off x="76203" y="5445224"/>
          <a:ext cx="8964488" cy="777240"/>
        </p:xfrm>
        <a:graphic>
          <a:graphicData uri="http://schemas.openxmlformats.org/drawingml/2006/table">
            <a:tbl>
              <a:tblPr firstRow="1" bandRow="1">
                <a:tableStyleId>{2D5ABB26-0587-4C30-8999-92F81FD0307C}</a:tableStyleId>
              </a:tblPr>
              <a:tblGrid>
                <a:gridCol w="342044"/>
                <a:gridCol w="8622444"/>
              </a:tblGrid>
              <a:tr h="225415">
                <a:tc>
                  <a:txBody>
                    <a:bodyPr/>
                    <a:lstStyle/>
                    <a:p>
                      <a:pPr algn="r" latinLnBrk="1"/>
                      <a:r>
                        <a:rPr lang="en-US" altLang="ko-KR" sz="1100" dirty="0" smtClean="0"/>
                        <a:t>*</a:t>
                      </a:r>
                      <a:endParaRPr lang="ko-KR" altLang="en-US" sz="1100" dirty="0"/>
                    </a:p>
                  </a:txBody>
                  <a:tcPr marL="0"/>
                </a:tc>
                <a:tc>
                  <a:txBody>
                    <a:bodyPr/>
                    <a:lstStyle/>
                    <a:p>
                      <a:r>
                        <a:rPr lang="en-US" altLang="ko-KR" sz="1100" dirty="0" err="1" smtClean="0">
                          <a:latin typeface="Times New Roman" pitchFamily="18" charset="0"/>
                          <a:cs typeface="Times New Roman" pitchFamily="18" charset="0"/>
                        </a:rPr>
                        <a:t>Rohit</a:t>
                      </a:r>
                      <a:r>
                        <a:rPr lang="en-US" altLang="ko-KR" sz="1100" dirty="0" smtClean="0">
                          <a:latin typeface="Times New Roman" pitchFamily="18" charset="0"/>
                          <a:cs typeface="Times New Roman" pitchFamily="18" charset="0"/>
                        </a:rPr>
                        <a:t> </a:t>
                      </a:r>
                      <a:r>
                        <a:rPr lang="en-US" altLang="ko-KR" sz="1100" dirty="0" err="1" smtClean="0">
                          <a:latin typeface="Times New Roman" pitchFamily="18" charset="0"/>
                          <a:cs typeface="Times New Roman" pitchFamily="18" charset="0"/>
                        </a:rPr>
                        <a:t>Khare</a:t>
                      </a:r>
                      <a:r>
                        <a:rPr lang="en-US" altLang="ko-KR" sz="1100" dirty="0" smtClean="0">
                          <a:latin typeface="Times New Roman" pitchFamily="18" charset="0"/>
                          <a:cs typeface="Times New Roman" pitchFamily="18" charset="0"/>
                        </a:rPr>
                        <a:t>, "</a:t>
                      </a:r>
                      <a:r>
                        <a:rPr lang="en-US" altLang="ko-KR" sz="1100" dirty="0" err="1" smtClean="0">
                          <a:latin typeface="Times New Roman" pitchFamily="18" charset="0"/>
                          <a:cs typeface="Times New Roman" pitchFamily="18" charset="0"/>
                        </a:rPr>
                        <a:t>Microformats</a:t>
                      </a:r>
                      <a:r>
                        <a:rPr lang="en-US" altLang="ko-KR" sz="1100" dirty="0" smtClean="0">
                          <a:latin typeface="Times New Roman" pitchFamily="18" charset="0"/>
                          <a:cs typeface="Times New Roman" pitchFamily="18" charset="0"/>
                        </a:rPr>
                        <a:t>: The Next (Small) Thing on the Semantic Web?," Journal IEEE Internet Computing archive, Vol. 10 (1), pp. 68-75, 2006.</a:t>
                      </a:r>
                      <a:endParaRPr lang="ko-KR" altLang="en-US" sz="1100" dirty="0"/>
                    </a:p>
                  </a:txBody>
                  <a:tcPr marL="0"/>
                </a:tc>
              </a:tr>
              <a:tr h="225415">
                <a:tc>
                  <a:txBody>
                    <a:bodyPr/>
                    <a:lstStyle/>
                    <a:p>
                      <a:pPr algn="r" latinLnBrk="1"/>
                      <a:r>
                        <a:rPr lang="en-US" altLang="ko-KR" sz="1100" dirty="0" smtClean="0"/>
                        <a:t>**</a:t>
                      </a:r>
                      <a:endParaRPr lang="ko-KR" altLang="en-US" sz="1100" dirty="0"/>
                    </a:p>
                  </a:txBody>
                  <a:tcPr marL="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latin typeface="Times New Roman" pitchFamily="18" charset="0"/>
                          <a:cs typeface="Times New Roman" pitchFamily="18" charset="0"/>
                        </a:rPr>
                        <a:t>W3C Working Group, "HTML </a:t>
                      </a:r>
                      <a:r>
                        <a:rPr lang="en-US" altLang="ko-KR" sz="1100" dirty="0" err="1" smtClean="0">
                          <a:latin typeface="Times New Roman" pitchFamily="18" charset="0"/>
                          <a:cs typeface="Times New Roman" pitchFamily="18" charset="0"/>
                        </a:rPr>
                        <a:t>Microdata</a:t>
                      </a:r>
                      <a:r>
                        <a:rPr lang="en-US" altLang="ko-KR" sz="1100" dirty="0" smtClean="0">
                          <a:latin typeface="Times New Roman" pitchFamily="18" charset="0"/>
                          <a:cs typeface="Times New Roman" pitchFamily="18" charset="0"/>
                        </a:rPr>
                        <a:t>," Available from: http://www.w3.org/TR/2011/WD-microdata-20110405/ [Accessed: 7 January 2014].</a:t>
                      </a:r>
                      <a:endParaRPr lang="ko-KR" altLang="en-US" sz="1100" dirty="0"/>
                    </a:p>
                  </a:txBody>
                  <a:tcPr marL="0"/>
                </a:tc>
              </a:tr>
              <a:tr h="225415">
                <a:tc>
                  <a:txBody>
                    <a:bodyPr/>
                    <a:lstStyle/>
                    <a:p>
                      <a:pPr algn="r" latinLnBrk="1"/>
                      <a:r>
                        <a:rPr lang="en-US" altLang="ko-KR" sz="1100" dirty="0" smtClean="0"/>
                        <a:t>***</a:t>
                      </a:r>
                      <a:endParaRPr lang="ko-KR" altLang="en-US" sz="1100" baseline="30000" dirty="0"/>
                    </a:p>
                  </a:txBody>
                  <a:tcPr marL="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latin typeface="Times New Roman" pitchFamily="18" charset="0"/>
                          <a:cs typeface="Times New Roman" pitchFamily="18" charset="0"/>
                        </a:rPr>
                        <a:t>W3C Working Group, "</a:t>
                      </a:r>
                      <a:r>
                        <a:rPr lang="en-US" altLang="ko-KR" sz="1100" dirty="0" err="1" smtClean="0">
                          <a:latin typeface="Times New Roman" pitchFamily="18" charset="0"/>
                          <a:cs typeface="Times New Roman" pitchFamily="18" charset="0"/>
                        </a:rPr>
                        <a:t>RDFa</a:t>
                      </a:r>
                      <a:r>
                        <a:rPr lang="en-US" altLang="ko-KR" sz="1100" dirty="0" smtClean="0">
                          <a:latin typeface="Times New Roman" pitchFamily="18" charset="0"/>
                          <a:cs typeface="Times New Roman" pitchFamily="18" charset="0"/>
                        </a:rPr>
                        <a:t> Core 1.1 - Second Edition," Available from: http://www.w3.org/TR/rdfa-syntax/ [Accessed: 7 January 2014].</a:t>
                      </a:r>
                    </a:p>
                  </a:txBody>
                  <a:tcPr marL="0"/>
                </a:tc>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2723120509"/>
              </p:ext>
            </p:extLst>
          </p:nvPr>
        </p:nvGraphicFramePr>
        <p:xfrm>
          <a:off x="539552" y="1743277"/>
          <a:ext cx="7941745" cy="2261787"/>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541359"/>
                <a:gridCol w="6400386"/>
              </a:tblGrid>
              <a:tr h="749619">
                <a:tc>
                  <a:txBody>
                    <a:bodyPr/>
                    <a:lstStyle/>
                    <a:p>
                      <a:pPr latinLnBrk="1"/>
                      <a:r>
                        <a:rPr lang="en-US" altLang="ko-KR" sz="1600" b="1" i="1" dirty="0" smtClean="0">
                          <a:solidFill>
                            <a:schemeClr val="tx1">
                              <a:lumMod val="85000"/>
                              <a:lumOff val="15000"/>
                            </a:schemeClr>
                          </a:solidFill>
                          <a:latin typeface="Calibri" pitchFamily="34" charset="0"/>
                          <a:cs typeface="Calibri" pitchFamily="34" charset="0"/>
                        </a:rPr>
                        <a:t>  </a:t>
                      </a:r>
                      <a:r>
                        <a:rPr lang="en-US" altLang="ko-KR" sz="1600" b="1" i="1" dirty="0" err="1" smtClean="0">
                          <a:solidFill>
                            <a:schemeClr val="tx1">
                              <a:lumMod val="85000"/>
                              <a:lumOff val="15000"/>
                            </a:schemeClr>
                          </a:solidFill>
                          <a:latin typeface="Calibri" pitchFamily="34" charset="0"/>
                          <a:cs typeface="Calibri" pitchFamily="34" charset="0"/>
                        </a:rPr>
                        <a:t>Microformats</a:t>
                      </a:r>
                      <a:r>
                        <a:rPr lang="en-US" altLang="ko-KR" sz="1600" b="1" i="1" baseline="30000" dirty="0" smtClean="0">
                          <a:solidFill>
                            <a:schemeClr val="tx1">
                              <a:lumMod val="85000"/>
                              <a:lumOff val="15000"/>
                            </a:schemeClr>
                          </a:solidFill>
                          <a:latin typeface="Calibri" pitchFamily="34" charset="0"/>
                          <a:cs typeface="Calibri" pitchFamily="34" charset="0"/>
                        </a:rPr>
                        <a:t>*</a:t>
                      </a:r>
                      <a:endParaRPr lang="ko-KR" altLang="en-US" sz="1600" b="1" i="1" dirty="0">
                        <a:solidFill>
                          <a:schemeClr val="tx1">
                            <a:lumMod val="85000"/>
                            <a:lumOff val="15000"/>
                          </a:schemeClr>
                        </a:solidFill>
                        <a:latin typeface="Calibri" pitchFamily="34" charset="0"/>
                        <a:cs typeface="Calibri"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accent3">
                        <a:lumMod val="60000"/>
                        <a:lumOff val="40000"/>
                      </a:schemeClr>
                    </a:solidFill>
                  </a:tcPr>
                </a:tc>
                <a:tc>
                  <a:txBody>
                    <a:bodyPr/>
                    <a:lstStyle/>
                    <a:p>
                      <a:pPr latinLnBrk="1"/>
                      <a:r>
                        <a:rPr lang="en-US" altLang="ko-KR" sz="1600" dirty="0" smtClean="0">
                          <a:solidFill>
                            <a:schemeClr val="tx1">
                              <a:lumMod val="85000"/>
                              <a:lumOff val="15000"/>
                            </a:schemeClr>
                          </a:solidFill>
                          <a:latin typeface="Calibri" pitchFamily="34" charset="0"/>
                          <a:cs typeface="Calibri" pitchFamily="34" charset="0"/>
                        </a:rPr>
                        <a:t>  Semantic markup using existing XHTML/HTML</a:t>
                      </a:r>
                    </a:p>
                    <a:p>
                      <a:pPr latinLnBrk="1"/>
                      <a:r>
                        <a:rPr lang="en-US" altLang="ko-KR" sz="1600" baseline="0" dirty="0" smtClean="0">
                          <a:solidFill>
                            <a:schemeClr val="tx1">
                              <a:lumMod val="85000"/>
                              <a:lumOff val="15000"/>
                            </a:schemeClr>
                          </a:solidFill>
                          <a:latin typeface="Calibri" pitchFamily="34" charset="0"/>
                          <a:cs typeface="Calibri" pitchFamily="34" charset="0"/>
                        </a:rPr>
                        <a:t>  </a:t>
                      </a:r>
                      <a:r>
                        <a:rPr lang="en-US" altLang="ko-KR" sz="1600" dirty="0" smtClean="0">
                          <a:solidFill>
                            <a:schemeClr val="tx1">
                              <a:lumMod val="85000"/>
                              <a:lumOff val="15000"/>
                            </a:schemeClr>
                          </a:solidFill>
                          <a:latin typeface="Calibri" pitchFamily="34" charset="0"/>
                          <a:cs typeface="Calibri" pitchFamily="34" charset="0"/>
                        </a:rPr>
                        <a:t>(microformats.org, 2005)</a:t>
                      </a:r>
                      <a:endParaRPr lang="ko-KR" altLang="en-US" sz="1600" dirty="0">
                        <a:solidFill>
                          <a:schemeClr val="tx1">
                            <a:lumMod val="85000"/>
                            <a:lumOff val="15000"/>
                          </a:schemeClr>
                        </a:solidFill>
                        <a:latin typeface="Calibri" pitchFamily="34" charset="0"/>
                        <a:cs typeface="Calibri"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95000"/>
                      </a:schemeClr>
                    </a:solidFill>
                  </a:tcPr>
                </a:tc>
              </a:tr>
              <a:tr h="792088">
                <a:tc>
                  <a:txBody>
                    <a:bodyPr/>
                    <a:lstStyle/>
                    <a:p>
                      <a:pPr latinLnBrk="1"/>
                      <a:r>
                        <a:rPr lang="en-US" altLang="ko-KR" sz="1600" b="1" i="1" dirty="0" smtClean="0">
                          <a:solidFill>
                            <a:schemeClr val="tx1">
                              <a:lumMod val="85000"/>
                              <a:lumOff val="15000"/>
                            </a:schemeClr>
                          </a:solidFill>
                          <a:latin typeface="Calibri" pitchFamily="34" charset="0"/>
                          <a:cs typeface="Calibri" pitchFamily="34" charset="0"/>
                        </a:rPr>
                        <a:t>  </a:t>
                      </a:r>
                      <a:r>
                        <a:rPr lang="en-US" altLang="ko-KR" sz="1600" b="1" i="1" dirty="0" err="1" smtClean="0">
                          <a:solidFill>
                            <a:schemeClr val="tx1">
                              <a:lumMod val="85000"/>
                              <a:lumOff val="15000"/>
                            </a:schemeClr>
                          </a:solidFill>
                          <a:latin typeface="Calibri" pitchFamily="34" charset="0"/>
                          <a:cs typeface="Calibri" pitchFamily="34" charset="0"/>
                        </a:rPr>
                        <a:t>Microdata</a:t>
                      </a:r>
                      <a:r>
                        <a:rPr lang="en-US" altLang="ko-KR" sz="1600" b="1" i="1" baseline="30000" dirty="0" smtClean="0">
                          <a:solidFill>
                            <a:schemeClr val="tx1">
                              <a:lumMod val="85000"/>
                              <a:lumOff val="15000"/>
                            </a:schemeClr>
                          </a:solidFill>
                          <a:latin typeface="Calibri" pitchFamily="34" charset="0"/>
                          <a:cs typeface="Calibri" pitchFamily="34" charset="0"/>
                        </a:rPr>
                        <a:t>**</a:t>
                      </a:r>
                      <a:endParaRPr lang="ko-KR" altLang="en-US" sz="1600" b="1" i="1" dirty="0">
                        <a:solidFill>
                          <a:schemeClr val="tx1">
                            <a:lumMod val="85000"/>
                            <a:lumOff val="15000"/>
                          </a:schemeClr>
                        </a:solidFill>
                        <a:latin typeface="Calibri" pitchFamily="34" charset="0"/>
                        <a:cs typeface="Calibri"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dirty="0" smtClean="0">
                          <a:solidFill>
                            <a:schemeClr val="tx1">
                              <a:lumMod val="85000"/>
                              <a:lumOff val="15000"/>
                            </a:schemeClr>
                          </a:solidFill>
                          <a:latin typeface="Calibri" pitchFamily="34" charset="0"/>
                          <a:cs typeface="Calibri" pitchFamily="34" charset="0"/>
                        </a:rPr>
                        <a:t>  Specification to nest metadata within existing web content (W3C, 2010)</a:t>
                      </a:r>
                    </a:p>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1600" dirty="0" smtClean="0">
                          <a:solidFill>
                            <a:schemeClr val="tx1">
                              <a:lumMod val="85000"/>
                              <a:lumOff val="15000"/>
                            </a:schemeClr>
                          </a:solidFill>
                          <a:latin typeface="Calibri" pitchFamily="34" charset="0"/>
                          <a:cs typeface="Calibri" pitchFamily="34" charset="0"/>
                        </a:rPr>
                        <a:t>  Schema.org (2011): Bing, Google, and Yahoo!</a:t>
                      </a:r>
                      <a:endParaRPr lang="ko-KR" altLang="en-US" sz="1600" dirty="0">
                        <a:solidFill>
                          <a:schemeClr val="tx1">
                            <a:lumMod val="85000"/>
                            <a:lumOff val="15000"/>
                          </a:schemeClr>
                        </a:solidFill>
                        <a:latin typeface="Calibri" pitchFamily="34" charset="0"/>
                        <a:cs typeface="Calibri"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95000"/>
                      </a:schemeClr>
                    </a:solidFill>
                  </a:tcPr>
                </a:tc>
              </a:tr>
              <a:tr h="720080">
                <a:tc>
                  <a:txBody>
                    <a:bodyPr/>
                    <a:lstStyle/>
                    <a:p>
                      <a:pPr latinLnBrk="1"/>
                      <a:r>
                        <a:rPr lang="en-US" altLang="ko-KR" sz="1600" b="1" i="1" dirty="0" smtClean="0">
                          <a:solidFill>
                            <a:schemeClr val="tx1">
                              <a:lumMod val="85000"/>
                              <a:lumOff val="15000"/>
                            </a:schemeClr>
                          </a:solidFill>
                          <a:latin typeface="Calibri" pitchFamily="34" charset="0"/>
                          <a:cs typeface="Calibri" pitchFamily="34" charset="0"/>
                        </a:rPr>
                        <a:t>  </a:t>
                      </a:r>
                      <a:r>
                        <a:rPr lang="en-US" altLang="ko-KR" sz="1600" b="1" i="1" dirty="0" err="1" smtClean="0">
                          <a:solidFill>
                            <a:schemeClr val="tx1">
                              <a:lumMod val="85000"/>
                              <a:lumOff val="15000"/>
                            </a:schemeClr>
                          </a:solidFill>
                          <a:latin typeface="Calibri" pitchFamily="34" charset="0"/>
                          <a:cs typeface="Calibri" pitchFamily="34" charset="0"/>
                        </a:rPr>
                        <a:t>RDFa</a:t>
                      </a:r>
                      <a:r>
                        <a:rPr lang="en-US" altLang="ko-KR" sz="1600" b="1" i="1" baseline="30000" dirty="0" smtClean="0">
                          <a:solidFill>
                            <a:schemeClr val="tx1">
                              <a:lumMod val="85000"/>
                              <a:lumOff val="15000"/>
                            </a:schemeClr>
                          </a:solidFill>
                          <a:latin typeface="Calibri" pitchFamily="34" charset="0"/>
                          <a:cs typeface="Calibri" pitchFamily="34" charset="0"/>
                        </a:rPr>
                        <a:t>***</a:t>
                      </a:r>
                      <a:endParaRPr lang="ko-KR" altLang="en-US" sz="1600" b="1" i="1" dirty="0">
                        <a:solidFill>
                          <a:schemeClr val="tx1">
                            <a:lumMod val="85000"/>
                            <a:lumOff val="15000"/>
                          </a:schemeClr>
                        </a:solidFill>
                        <a:latin typeface="Calibri" pitchFamily="34" charset="0"/>
                        <a:cs typeface="Calibri"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dirty="0" smtClean="0">
                          <a:solidFill>
                            <a:schemeClr val="tx1">
                              <a:lumMod val="85000"/>
                              <a:lumOff val="15000"/>
                            </a:schemeClr>
                          </a:solidFill>
                          <a:latin typeface="Calibri" pitchFamily="34" charset="0"/>
                          <a:cs typeface="Calibri" pitchFamily="34" charset="0"/>
                        </a:rPr>
                        <a:t>  Express RDF data within XHTML (W3C, 2004 / recommended, 2008)</a:t>
                      </a:r>
                    </a:p>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1600" dirty="0" smtClean="0">
                          <a:solidFill>
                            <a:schemeClr val="tx1">
                              <a:lumMod val="85000"/>
                              <a:lumOff val="15000"/>
                            </a:schemeClr>
                          </a:solidFill>
                          <a:latin typeface="Calibri" pitchFamily="34" charset="0"/>
                          <a:cs typeface="Calibri" pitchFamily="34" charset="0"/>
                        </a:rPr>
                        <a:t>  Most extensible (specify a syntax only, free to use any vocabulary)</a:t>
                      </a:r>
                      <a:endParaRPr lang="ko-KR" altLang="en-US" sz="1600" dirty="0">
                        <a:solidFill>
                          <a:schemeClr val="tx1">
                            <a:lumMod val="85000"/>
                            <a:lumOff val="15000"/>
                          </a:schemeClr>
                        </a:solidFill>
                        <a:latin typeface="Calibri" pitchFamily="34" charset="0"/>
                        <a:cs typeface="Calibri"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31389298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p:cNvGrpSpPr/>
          <p:nvPr/>
        </p:nvGrpSpPr>
        <p:grpSpPr>
          <a:xfrm>
            <a:off x="159824" y="3068960"/>
            <a:ext cx="4365568" cy="2952328"/>
            <a:chOff x="159824" y="3068960"/>
            <a:chExt cx="4365568" cy="2952328"/>
          </a:xfrm>
        </p:grpSpPr>
        <p:pic>
          <p:nvPicPr>
            <p:cNvPr id="4099" name="Picture 3" descr="C:\Users\Administrator\Desktop\새 폴더\006.png"/>
            <p:cNvPicPr>
              <a:picLocks noChangeAspect="1" noChangeArrowheads="1"/>
            </p:cNvPicPr>
            <p:nvPr/>
          </p:nvPicPr>
          <p:blipFill rotWithShape="1">
            <a:blip r:embed="rId3">
              <a:extLst>
                <a:ext uri="{28A0092B-C50C-407E-A947-70E740481C1C}">
                  <a14:useLocalDpi xmlns:a14="http://schemas.microsoft.com/office/drawing/2010/main" val="0"/>
                </a:ext>
              </a:extLst>
            </a:blip>
            <a:srcRect b="2915"/>
            <a:stretch/>
          </p:blipFill>
          <p:spPr bwMode="auto">
            <a:xfrm>
              <a:off x="159824" y="3068960"/>
              <a:ext cx="4189700" cy="2866256"/>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4" name="직사각형 3"/>
            <p:cNvSpPr/>
            <p:nvPr/>
          </p:nvSpPr>
          <p:spPr>
            <a:xfrm>
              <a:off x="2941216" y="3140968"/>
              <a:ext cx="1584176" cy="2880320"/>
            </a:xfrm>
            <a:prstGeom prst="rect">
              <a:avLst/>
            </a:prstGeom>
            <a:noFill/>
            <a:ln>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직사각형 8"/>
          <p:cNvSpPr/>
          <p:nvPr/>
        </p:nvSpPr>
        <p:spPr>
          <a:xfrm>
            <a:off x="467544" y="2708920"/>
            <a:ext cx="3672408"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Wikipedia </a:t>
            </a:r>
            <a:r>
              <a:rPr lang="en-US" altLang="ko-KR" sz="1400" b="1" dirty="0" err="1" smtClean="0">
                <a:latin typeface="Calibri" pitchFamily="34" charset="0"/>
                <a:cs typeface="Calibri" pitchFamily="34" charset="0"/>
              </a:rPr>
              <a:t>Infobox</a:t>
            </a:r>
            <a:r>
              <a:rPr lang="en-US" altLang="ko-KR" sz="1400" b="1" dirty="0" smtClean="0">
                <a:latin typeface="Calibri" pitchFamily="34" charset="0"/>
                <a:cs typeface="Calibri" pitchFamily="34" charset="0"/>
              </a:rPr>
              <a:t> ported to linked open data</a:t>
            </a:r>
          </a:p>
        </p:txBody>
      </p:sp>
      <p:grpSp>
        <p:nvGrpSpPr>
          <p:cNvPr id="6" name="그룹 5"/>
          <p:cNvGrpSpPr/>
          <p:nvPr/>
        </p:nvGrpSpPr>
        <p:grpSpPr>
          <a:xfrm>
            <a:off x="160832" y="2706787"/>
            <a:ext cx="4365568" cy="3312368"/>
            <a:chOff x="4696328" y="2708920"/>
            <a:chExt cx="4365568" cy="3312368"/>
          </a:xfrm>
        </p:grpSpPr>
        <p:grpSp>
          <p:nvGrpSpPr>
            <p:cNvPr id="5" name="그룹 4"/>
            <p:cNvGrpSpPr/>
            <p:nvPr/>
          </p:nvGrpSpPr>
          <p:grpSpPr>
            <a:xfrm>
              <a:off x="4696328" y="3068960"/>
              <a:ext cx="4365568" cy="2952328"/>
              <a:chOff x="4696328" y="3068960"/>
              <a:chExt cx="4365568" cy="2952328"/>
            </a:xfrm>
          </p:grpSpPr>
          <p:pic>
            <p:nvPicPr>
              <p:cNvPr id="4098" name="Picture 2" descr="C:\Users\Administrator\Desktop\새 폴더\001.png"/>
              <p:cNvPicPr>
                <a:picLocks noChangeAspect="1" noChangeArrowheads="1"/>
              </p:cNvPicPr>
              <p:nvPr/>
            </p:nvPicPr>
            <p:blipFill rotWithShape="1">
              <a:blip r:embed="rId4">
                <a:extLst>
                  <a:ext uri="{28A0092B-C50C-407E-A947-70E740481C1C}">
                    <a14:useLocalDpi xmlns:a14="http://schemas.microsoft.com/office/drawing/2010/main" val="0"/>
                  </a:ext>
                </a:extLst>
              </a:blip>
              <a:srcRect t="2700" b="20253"/>
              <a:stretch/>
            </p:blipFill>
            <p:spPr bwMode="auto">
              <a:xfrm>
                <a:off x="4696328" y="3068960"/>
                <a:ext cx="4340168" cy="2866256"/>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477720" y="3140968"/>
                <a:ext cx="1584176" cy="2880320"/>
              </a:xfrm>
              <a:prstGeom prst="rect">
                <a:avLst/>
              </a:prstGeom>
              <a:noFill/>
              <a:ln>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직사각형 9"/>
            <p:cNvSpPr/>
            <p:nvPr/>
          </p:nvSpPr>
          <p:spPr>
            <a:xfrm>
              <a:off x="5030208" y="2708920"/>
              <a:ext cx="3672408"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Google Knowledge Graph inspired from </a:t>
              </a:r>
              <a:r>
                <a:rPr lang="en-US" altLang="ko-KR" sz="1400" b="1" dirty="0" err="1" smtClean="0">
                  <a:latin typeface="Calibri" pitchFamily="34" charset="0"/>
                  <a:cs typeface="Calibri" pitchFamily="34" charset="0"/>
                </a:rPr>
                <a:t>wikipedia</a:t>
              </a:r>
              <a:endParaRPr lang="en-US" altLang="ko-KR" sz="1400" b="1" dirty="0" smtClean="0">
                <a:latin typeface="Calibri" pitchFamily="34" charset="0"/>
                <a:cs typeface="Calibri" pitchFamily="34" charset="0"/>
              </a:endParaRPr>
            </a:p>
          </p:txBody>
        </p:sp>
      </p:grpSp>
      <p:sp>
        <p:nvSpPr>
          <p:cNvPr id="2" name="제목 1"/>
          <p:cNvSpPr>
            <a:spLocks noGrp="1"/>
          </p:cNvSpPr>
          <p:nvPr>
            <p:ph type="title"/>
          </p:nvPr>
        </p:nvSpPr>
        <p:spPr/>
        <p:txBody>
          <a:bodyPr>
            <a:normAutofit/>
          </a:bodyPr>
          <a:lstStyle/>
          <a:p>
            <a:r>
              <a:rPr lang="en-US" altLang="ko-KR" dirty="0" smtClean="0"/>
              <a:t>Web Semantic Metadata: Applications</a:t>
            </a:r>
            <a:endParaRPr lang="ko-KR" altLang="en-US" dirty="0"/>
          </a:p>
        </p:txBody>
      </p:sp>
      <p:sp>
        <p:nvSpPr>
          <p:cNvPr id="3" name="내용 개체 틀 2"/>
          <p:cNvSpPr>
            <a:spLocks noGrp="1"/>
          </p:cNvSpPr>
          <p:nvPr>
            <p:ph idx="1"/>
          </p:nvPr>
        </p:nvSpPr>
        <p:spPr/>
        <p:txBody>
          <a:bodyPr>
            <a:normAutofit/>
          </a:bodyPr>
          <a:lstStyle/>
          <a:p>
            <a:r>
              <a:rPr lang="en-US" altLang="ko-KR" sz="2000" dirty="0" smtClean="0"/>
              <a:t>Google Knowledge Graph</a:t>
            </a:r>
          </a:p>
          <a:p>
            <a:pPr lvl="1"/>
            <a:r>
              <a:rPr lang="en-US" altLang="ko-KR" sz="1600" dirty="0" smtClean="0"/>
              <a:t>Improves search result</a:t>
            </a:r>
          </a:p>
          <a:p>
            <a:pPr lvl="1"/>
            <a:r>
              <a:rPr lang="en-US" altLang="ko-KR" sz="1600" dirty="0" smtClean="0"/>
              <a:t>Harvests information from the Web (</a:t>
            </a:r>
            <a:r>
              <a:rPr lang="en-US" altLang="ko-KR" sz="1600" dirty="0"/>
              <a:t>570 Million </a:t>
            </a:r>
            <a:r>
              <a:rPr lang="en-US" altLang="ko-KR" sz="1600" dirty="0" smtClean="0"/>
              <a:t>entities)</a:t>
            </a:r>
          </a:p>
          <a:p>
            <a:pPr lvl="2"/>
            <a:r>
              <a:rPr lang="en-US" altLang="ko-KR" sz="1400" dirty="0" err="1" smtClean="0"/>
              <a:t>RDFa</a:t>
            </a:r>
            <a:r>
              <a:rPr lang="en-US" altLang="ko-KR" sz="1400" dirty="0" smtClean="0"/>
              <a:t>, </a:t>
            </a:r>
            <a:r>
              <a:rPr lang="en-US" altLang="ko-KR" sz="1400" dirty="0" err="1" smtClean="0"/>
              <a:t>microdata</a:t>
            </a:r>
            <a:r>
              <a:rPr lang="en-US" altLang="ko-KR" sz="1400" dirty="0" smtClean="0"/>
              <a:t>, </a:t>
            </a:r>
            <a:r>
              <a:rPr lang="en-US" altLang="ko-KR" sz="1400" dirty="0" err="1" smtClean="0"/>
              <a:t>microformats</a:t>
            </a:r>
            <a:r>
              <a:rPr lang="en-US" altLang="ko-KR" sz="1400" dirty="0" smtClean="0"/>
              <a:t>, </a:t>
            </a:r>
            <a:r>
              <a:rPr lang="en-US" altLang="ko-KR" sz="1400" dirty="0" err="1" smtClean="0"/>
              <a:t>wikipedia</a:t>
            </a:r>
            <a:r>
              <a:rPr lang="en-US" altLang="ko-KR" sz="1400" dirty="0" smtClean="0"/>
              <a:t>, Freebase, ..</a:t>
            </a:r>
          </a:p>
        </p:txBody>
      </p:sp>
      <p:pic>
        <p:nvPicPr>
          <p:cNvPr id="4102" name="Picture 6" descr="C:\Users\Administrator\Desktop\새 폴더\00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6244" y="3090094"/>
            <a:ext cx="3960000" cy="2571154"/>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5" name="직사각형 14"/>
          <p:cNvSpPr/>
          <p:nvPr/>
        </p:nvSpPr>
        <p:spPr>
          <a:xfrm>
            <a:off x="6494112" y="2708918"/>
            <a:ext cx="961983" cy="307777"/>
          </a:xfrm>
          <a:prstGeom prst="rect">
            <a:avLst/>
          </a:prstGeom>
        </p:spPr>
        <p:txBody>
          <a:bodyPr wrap="square" lIns="0" rIns="0">
            <a:spAutoFit/>
          </a:bodyPr>
          <a:lstStyle/>
          <a:p>
            <a:r>
              <a:rPr lang="en-US" altLang="ko-KR" sz="1400" b="1" dirty="0" smtClean="0">
                <a:latin typeface="Calibri" pitchFamily="34" charset="0"/>
                <a:cs typeface="Calibri" pitchFamily="34" charset="0"/>
              </a:rPr>
              <a:t>LOD Graph</a:t>
            </a:r>
          </a:p>
        </p:txBody>
      </p:sp>
      <p:grpSp>
        <p:nvGrpSpPr>
          <p:cNvPr id="12" name="그룹 11"/>
          <p:cNvGrpSpPr/>
          <p:nvPr/>
        </p:nvGrpSpPr>
        <p:grpSpPr>
          <a:xfrm>
            <a:off x="4866243" y="3090094"/>
            <a:ext cx="3966351" cy="2574000"/>
            <a:chOff x="4689977" y="1410723"/>
            <a:chExt cx="3966351" cy="2574000"/>
          </a:xfrm>
        </p:grpSpPr>
        <p:sp>
          <p:nvSpPr>
            <p:cNvPr id="11" name="직사각형 10"/>
            <p:cNvSpPr/>
            <p:nvPr/>
          </p:nvSpPr>
          <p:spPr>
            <a:xfrm>
              <a:off x="4696328" y="1412774"/>
              <a:ext cx="3960000" cy="257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01" name="Picture 5" descr="C:\Users\Administrator\Desktop\새 폴더\static-grap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9977" y="1410723"/>
              <a:ext cx="3963280" cy="257400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472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50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10" presetClass="exit" presetSubtype="0" fill="hold" nodeType="withEffect">
                                  <p:stCondLst>
                                    <p:cond delay="0"/>
                                  </p:stCondLst>
                                  <p:childTnLst>
                                    <p:animEffect transition="out" filter="fade">
                                      <p:cBhvr>
                                        <p:cTn id="19" dur="750"/>
                                        <p:tgtEl>
                                          <p:spTgt spid="4102"/>
                                        </p:tgtEl>
                                      </p:cBhvr>
                                    </p:animEffect>
                                    <p:set>
                                      <p:cBhvr>
                                        <p:cTn id="20" dur="1" fill="hold">
                                          <p:stCondLst>
                                            <p:cond delay="749"/>
                                          </p:stCondLst>
                                        </p:cTn>
                                        <p:tgtEl>
                                          <p:spTgt spid="4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pPr>
              <a:lnSpc>
                <a:spcPct val="150000"/>
              </a:lnSpc>
            </a:pPr>
            <a:r>
              <a:rPr lang="en-US" altLang="ko-KR" dirty="0" smtClean="0"/>
              <a:t>Introduction</a:t>
            </a:r>
          </a:p>
          <a:p>
            <a:pPr>
              <a:lnSpc>
                <a:spcPct val="150000"/>
              </a:lnSpc>
            </a:pPr>
            <a:r>
              <a:rPr lang="en-US" altLang="ko-KR" b="1" u="sng" dirty="0" smtClean="0"/>
              <a:t>Backgrounds</a:t>
            </a:r>
          </a:p>
          <a:p>
            <a:pPr lvl="1">
              <a:lnSpc>
                <a:spcPct val="150000"/>
              </a:lnSpc>
            </a:pPr>
            <a:r>
              <a:rPr lang="en-US" altLang="ko-KR" sz="2000" b="1" u="sng" dirty="0" smtClean="0"/>
              <a:t>Semantic PageRank</a:t>
            </a:r>
          </a:p>
          <a:p>
            <a:pPr lvl="1">
              <a:lnSpc>
                <a:spcPct val="150000"/>
              </a:lnSpc>
            </a:pPr>
            <a:r>
              <a:rPr lang="en-US" altLang="ko-KR" sz="2000" dirty="0" smtClean="0"/>
              <a:t>Big Data Approach</a:t>
            </a:r>
          </a:p>
          <a:p>
            <a:pPr>
              <a:lnSpc>
                <a:spcPct val="150000"/>
              </a:lnSpc>
            </a:pPr>
            <a:r>
              <a:rPr lang="en-US" altLang="ko-KR" dirty="0"/>
              <a:t>Topic Model</a:t>
            </a:r>
          </a:p>
          <a:p>
            <a:pPr>
              <a:lnSpc>
                <a:spcPct val="150000"/>
              </a:lnSpc>
            </a:pPr>
            <a:r>
              <a:rPr lang="en-US" altLang="ko-KR" dirty="0" smtClean="0"/>
              <a:t>Research </a:t>
            </a:r>
            <a:r>
              <a:rPr lang="en-US" altLang="ko-KR" dirty="0"/>
              <a:t>Direction</a:t>
            </a:r>
            <a:endParaRPr lang="ko-KR" altLang="en-US" dirty="0"/>
          </a:p>
          <a:p>
            <a:pPr>
              <a:lnSpc>
                <a:spcPct val="150000"/>
              </a:lnSpc>
            </a:pPr>
            <a:endParaRPr lang="ko-KR" altLang="en-US" dirty="0"/>
          </a:p>
        </p:txBody>
      </p:sp>
      <p:sp>
        <p:nvSpPr>
          <p:cNvPr id="93" name="모서리가 둥근 직사각형 92"/>
          <p:cNvSpPr/>
          <p:nvPr/>
        </p:nvSpPr>
        <p:spPr>
          <a:xfrm>
            <a:off x="4786234" y="2918078"/>
            <a:ext cx="2586129" cy="1354644"/>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모서리가 둥근 직사각형 93"/>
          <p:cNvSpPr/>
          <p:nvPr/>
        </p:nvSpPr>
        <p:spPr>
          <a:xfrm>
            <a:off x="4786234" y="4416737"/>
            <a:ext cx="2586129" cy="1388527"/>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모서리가 둥근 직사각형 94"/>
          <p:cNvSpPr/>
          <p:nvPr/>
        </p:nvSpPr>
        <p:spPr>
          <a:xfrm>
            <a:off x="4786234" y="1074950"/>
            <a:ext cx="3394986" cy="1680537"/>
          </a:xfrm>
          <a:prstGeom prst="roundRect">
            <a:avLst>
              <a:gd name="adj" fmla="val 7598"/>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6" name="그룹 95"/>
          <p:cNvGrpSpPr/>
          <p:nvPr/>
        </p:nvGrpSpPr>
        <p:grpSpPr>
          <a:xfrm>
            <a:off x="5390177" y="1556854"/>
            <a:ext cx="2397326" cy="1004849"/>
            <a:chOff x="448991" y="1387606"/>
            <a:chExt cx="2397326" cy="1004849"/>
          </a:xfrm>
        </p:grpSpPr>
        <p:sp>
          <p:nvSpPr>
            <p:cNvPr id="97" name="한쪽 모서리가 잘린 사각형 96"/>
            <p:cNvSpPr/>
            <p:nvPr/>
          </p:nvSpPr>
          <p:spPr>
            <a:xfrm rot="10800000">
              <a:off x="1284193" y="1957393"/>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한쪽 모서리가 잘린 사각형 97"/>
            <p:cNvSpPr/>
            <p:nvPr/>
          </p:nvSpPr>
          <p:spPr>
            <a:xfrm rot="10800000">
              <a:off x="448991" y="1817016"/>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9" name="직선 화살표 연결선 98"/>
            <p:cNvCxnSpPr>
              <a:stCxn id="98" idx="2"/>
              <a:endCxn id="97" idx="0"/>
            </p:cNvCxnSpPr>
            <p:nvPr/>
          </p:nvCxnSpPr>
          <p:spPr>
            <a:xfrm>
              <a:off x="873083" y="2034547"/>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타원형 설명선 99"/>
            <p:cNvSpPr/>
            <p:nvPr/>
          </p:nvSpPr>
          <p:spPr>
            <a:xfrm>
              <a:off x="1751565" y="1387606"/>
              <a:ext cx="1094752" cy="834566"/>
            </a:xfrm>
            <a:prstGeom prst="wedgeEllipseCallout">
              <a:avLst>
                <a:gd name="adj1" fmla="val -63371"/>
                <a:gd name="adj2" fmla="val 42261"/>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1" name="그룹 100"/>
            <p:cNvGrpSpPr/>
            <p:nvPr/>
          </p:nvGrpSpPr>
          <p:grpSpPr>
            <a:xfrm>
              <a:off x="1827240" y="1529555"/>
              <a:ext cx="946877" cy="526403"/>
              <a:chOff x="1861818" y="1910009"/>
              <a:chExt cx="946877" cy="526403"/>
            </a:xfrm>
          </p:grpSpPr>
          <p:sp>
            <p:nvSpPr>
              <p:cNvPr id="102" name="타원 101"/>
              <p:cNvSpPr/>
              <p:nvPr/>
            </p:nvSpPr>
            <p:spPr>
              <a:xfrm>
                <a:off x="2387551" y="1910009"/>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3" name="타원 102"/>
              <p:cNvSpPr/>
              <p:nvPr/>
            </p:nvSpPr>
            <p:spPr>
              <a:xfrm>
                <a:off x="2216681" y="228000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4" name="타원 103"/>
              <p:cNvSpPr/>
              <p:nvPr/>
            </p:nvSpPr>
            <p:spPr>
              <a:xfrm>
                <a:off x="2652287" y="2146254"/>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5" name="왼쪽/오른쪽 화살표 104"/>
              <p:cNvSpPr/>
              <p:nvPr/>
            </p:nvSpPr>
            <p:spPr>
              <a:xfrm rot="20666589" flipV="1">
                <a:off x="2030942" y="2031039"/>
                <a:ext cx="336929" cy="45720"/>
              </a:xfrm>
              <a:prstGeom prst="leftRightArrow">
                <a:avLst>
                  <a:gd name="adj1" fmla="val 50000"/>
                  <a:gd name="adj2" fmla="val 103459"/>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105"/>
              <p:cNvSpPr/>
              <p:nvPr/>
            </p:nvSpPr>
            <p:spPr>
              <a:xfrm>
                <a:off x="1861818" y="2062285"/>
                <a:ext cx="156408" cy="156408"/>
              </a:xfrm>
              <a:prstGeom prst="ellipse">
                <a:avLst/>
              </a:prstGeom>
              <a:solidFill>
                <a:schemeClr val="bg1"/>
              </a:solidFill>
              <a:ln w="63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왼쪽/오른쪽 화살표 106"/>
              <p:cNvSpPr/>
              <p:nvPr/>
            </p:nvSpPr>
            <p:spPr>
              <a:xfrm rot="1690824" flipV="1">
                <a:off x="2006902" y="2250946"/>
                <a:ext cx="201671" cy="45720"/>
              </a:xfrm>
              <a:prstGeom prst="leftRightArrow">
                <a:avLst>
                  <a:gd name="adj1" fmla="val 50000"/>
                  <a:gd name="adj2" fmla="val 87246"/>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왼쪽/오른쪽 화살표 107"/>
              <p:cNvSpPr/>
              <p:nvPr/>
            </p:nvSpPr>
            <p:spPr>
              <a:xfrm rot="346809" flipV="1">
                <a:off x="2046522" y="2165312"/>
                <a:ext cx="585603" cy="45720"/>
              </a:xfrm>
              <a:prstGeom prst="leftRightArrow">
                <a:avLst>
                  <a:gd name="adj1" fmla="val 50000"/>
                  <a:gd name="adj2" fmla="val 90935"/>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왼쪽/오른쪽 화살표 108"/>
              <p:cNvSpPr/>
              <p:nvPr/>
            </p:nvSpPr>
            <p:spPr>
              <a:xfrm rot="20670505" flipV="1">
                <a:off x="2401459" y="2285352"/>
                <a:ext cx="238629" cy="45720"/>
              </a:xfrm>
              <a:prstGeom prst="leftRightArrow">
                <a:avLst>
                  <a:gd name="adj1" fmla="val 50000"/>
                  <a:gd name="adj2" fmla="val 85262"/>
                </a:avLst>
              </a:prstGeom>
              <a:solidFill>
                <a:schemeClr val="bg1">
                  <a:lumMod val="8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10" name="직사각형 109"/>
          <p:cNvSpPr/>
          <p:nvPr/>
        </p:nvSpPr>
        <p:spPr>
          <a:xfrm>
            <a:off x="5257644" y="1074950"/>
            <a:ext cx="2842747" cy="412934"/>
          </a:xfrm>
          <a:prstGeom prst="rect">
            <a:avLst/>
          </a:prstGeom>
        </p:spPr>
        <p:txBody>
          <a:bodyPr wrap="square">
            <a:spAutoFit/>
          </a:bodyPr>
          <a:lstStyle/>
          <a:p>
            <a:pPr>
              <a:lnSpc>
                <a:spcPts val="2500"/>
              </a:lnSpc>
            </a:pPr>
            <a:r>
              <a:rPr lang="en-US" altLang="ko-KR" b="1" dirty="0" smtClean="0">
                <a:solidFill>
                  <a:srgbClr val="C00000"/>
                </a:solidFill>
                <a:latin typeface="Open Sans" charset="0"/>
                <a:ea typeface="Open Sans" charset="0"/>
                <a:cs typeface="Open Sans" charset="0"/>
              </a:rPr>
              <a:t>Semantic PageRank</a:t>
            </a:r>
            <a:endParaRPr lang="en-US" altLang="ko-KR" b="1" dirty="0">
              <a:solidFill>
                <a:srgbClr val="C00000"/>
              </a:solidFill>
              <a:latin typeface="Open Sans" charset="0"/>
              <a:ea typeface="Open Sans" charset="0"/>
              <a:cs typeface="Open Sans" charset="0"/>
            </a:endParaRPr>
          </a:p>
        </p:txBody>
      </p:sp>
      <p:sp>
        <p:nvSpPr>
          <p:cNvPr id="111" name="타원 110"/>
          <p:cNvSpPr/>
          <p:nvPr/>
        </p:nvSpPr>
        <p:spPr>
          <a:xfrm>
            <a:off x="5085625" y="1225610"/>
            <a:ext cx="127000" cy="127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2" name="그룹 111"/>
          <p:cNvGrpSpPr/>
          <p:nvPr/>
        </p:nvGrpSpPr>
        <p:grpSpPr>
          <a:xfrm>
            <a:off x="5085625" y="4456493"/>
            <a:ext cx="1719684" cy="385811"/>
            <a:chOff x="3284364" y="1414512"/>
            <a:chExt cx="1719684" cy="385811"/>
          </a:xfrm>
        </p:grpSpPr>
        <p:sp>
          <p:nvSpPr>
            <p:cNvPr id="113" name="타원 112"/>
            <p:cNvSpPr/>
            <p:nvPr/>
          </p:nvSpPr>
          <p:spPr>
            <a:xfrm>
              <a:off x="3284364" y="1556792"/>
              <a:ext cx="127000" cy="127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p:cNvSpPr/>
            <p:nvPr/>
          </p:nvSpPr>
          <p:spPr>
            <a:xfrm>
              <a:off x="3456384" y="1414512"/>
              <a:ext cx="1547664" cy="385811"/>
            </a:xfrm>
            <a:prstGeom prst="rect">
              <a:avLst/>
            </a:prstGeom>
          </p:spPr>
          <p:txBody>
            <a:bodyPr wrap="square">
              <a:spAutoFit/>
            </a:bodyPr>
            <a:lstStyle/>
            <a:p>
              <a:pPr>
                <a:lnSpc>
                  <a:spcPts val="2500"/>
                </a:lnSpc>
              </a:pPr>
              <a:r>
                <a:rPr lang="en-US" altLang="ko-KR" sz="1400" dirty="0" smtClean="0">
                  <a:solidFill>
                    <a:schemeClr val="tx1">
                      <a:lumMod val="65000"/>
                      <a:lumOff val="35000"/>
                    </a:schemeClr>
                  </a:solidFill>
                  <a:latin typeface="Open Sans" charset="0"/>
                  <a:ea typeface="Open Sans" charset="0"/>
                  <a:cs typeface="Open Sans" charset="0"/>
                </a:rPr>
                <a:t>Topic Model</a:t>
              </a:r>
              <a:endParaRPr lang="en-US" altLang="ko-KR" sz="1400" dirty="0">
                <a:solidFill>
                  <a:schemeClr val="tx1">
                    <a:lumMod val="65000"/>
                    <a:lumOff val="35000"/>
                  </a:schemeClr>
                </a:solidFill>
                <a:latin typeface="Open Sans" charset="0"/>
                <a:ea typeface="Open Sans" charset="0"/>
                <a:cs typeface="Open Sans" charset="0"/>
              </a:endParaRPr>
            </a:p>
          </p:txBody>
        </p:sp>
      </p:grpSp>
      <p:grpSp>
        <p:nvGrpSpPr>
          <p:cNvPr id="126" name="그룹 125"/>
          <p:cNvGrpSpPr/>
          <p:nvPr/>
        </p:nvGrpSpPr>
        <p:grpSpPr>
          <a:xfrm>
            <a:off x="5085625" y="2910554"/>
            <a:ext cx="2799804" cy="379143"/>
            <a:chOff x="-71586" y="1123762"/>
            <a:chExt cx="2799804" cy="379143"/>
          </a:xfrm>
        </p:grpSpPr>
        <p:sp>
          <p:nvSpPr>
            <p:cNvPr id="127" name="타원 126"/>
            <p:cNvSpPr/>
            <p:nvPr/>
          </p:nvSpPr>
          <p:spPr>
            <a:xfrm>
              <a:off x="-71586" y="1286138"/>
              <a:ext cx="127000" cy="127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128" name="직사각형 127"/>
            <p:cNvSpPr/>
            <p:nvPr/>
          </p:nvSpPr>
          <p:spPr>
            <a:xfrm>
              <a:off x="100434" y="1123762"/>
              <a:ext cx="2627784" cy="379143"/>
            </a:xfrm>
            <a:prstGeom prst="rect">
              <a:avLst/>
            </a:prstGeom>
          </p:spPr>
          <p:txBody>
            <a:bodyPr wrap="square">
              <a:spAutoFit/>
            </a:bodyPr>
            <a:lstStyle/>
            <a:p>
              <a:pPr>
                <a:lnSpc>
                  <a:spcPts val="2500"/>
                </a:lnSpc>
              </a:pPr>
              <a:r>
                <a:rPr lang="en-US" altLang="ko-KR" sz="1400" dirty="0" smtClean="0">
                  <a:solidFill>
                    <a:schemeClr val="tx1">
                      <a:lumMod val="65000"/>
                      <a:lumOff val="35000"/>
                    </a:schemeClr>
                  </a:solidFill>
                  <a:latin typeface="Open Sans" charset="0"/>
                  <a:ea typeface="Open Sans" charset="0"/>
                  <a:cs typeface="Open Sans" charset="0"/>
                </a:rPr>
                <a:t>Big Data Approach</a:t>
              </a:r>
              <a:endParaRPr lang="en-US" altLang="ko-KR" sz="1400" dirty="0">
                <a:solidFill>
                  <a:schemeClr val="tx1">
                    <a:lumMod val="65000"/>
                    <a:lumOff val="35000"/>
                  </a:schemeClr>
                </a:solidFill>
                <a:latin typeface="Open Sans" charset="0"/>
                <a:ea typeface="Open Sans" charset="0"/>
                <a:cs typeface="Open Sans" charset="0"/>
              </a:endParaRPr>
            </a:p>
          </p:txBody>
        </p:sp>
      </p:grpSp>
      <p:grpSp>
        <p:nvGrpSpPr>
          <p:cNvPr id="129" name="그룹 128"/>
          <p:cNvGrpSpPr/>
          <p:nvPr/>
        </p:nvGrpSpPr>
        <p:grpSpPr>
          <a:xfrm>
            <a:off x="5663704" y="3498324"/>
            <a:ext cx="955698" cy="619750"/>
            <a:chOff x="793636" y="4844860"/>
            <a:chExt cx="1780941" cy="1154902"/>
          </a:xfrm>
        </p:grpSpPr>
        <p:sp>
          <p:nvSpPr>
            <p:cNvPr id="130" name="타원 129"/>
            <p:cNvSpPr/>
            <p:nvPr/>
          </p:nvSpPr>
          <p:spPr>
            <a:xfrm>
              <a:off x="793636" y="4844860"/>
              <a:ext cx="1780941" cy="1154902"/>
            </a:xfrm>
            <a:prstGeom prst="ellipse">
              <a:avLst/>
            </a:prstGeom>
            <a:solidFill>
              <a:schemeClr val="bg1"/>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타원 130"/>
            <p:cNvSpPr/>
            <p:nvPr/>
          </p:nvSpPr>
          <p:spPr>
            <a:xfrm>
              <a:off x="1220629" y="5129689"/>
              <a:ext cx="73342" cy="733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타원 131"/>
            <p:cNvSpPr/>
            <p:nvPr/>
          </p:nvSpPr>
          <p:spPr>
            <a:xfrm>
              <a:off x="1280160" y="5644994"/>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p:cNvSpPr/>
            <p:nvPr/>
          </p:nvSpPr>
          <p:spPr>
            <a:xfrm>
              <a:off x="1661246" y="5376591"/>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p:cNvSpPr/>
            <p:nvPr/>
          </p:nvSpPr>
          <p:spPr>
            <a:xfrm>
              <a:off x="2050291" y="583379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p:cNvSpPr/>
            <p:nvPr/>
          </p:nvSpPr>
          <p:spPr>
            <a:xfrm>
              <a:off x="2155535" y="522920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p:cNvSpPr/>
            <p:nvPr/>
          </p:nvSpPr>
          <p:spPr>
            <a:xfrm>
              <a:off x="2326405" y="54906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p:cNvSpPr/>
            <p:nvPr/>
          </p:nvSpPr>
          <p:spPr>
            <a:xfrm>
              <a:off x="1624104" y="5750939"/>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137"/>
            <p:cNvSpPr/>
            <p:nvPr/>
          </p:nvSpPr>
          <p:spPr>
            <a:xfrm>
              <a:off x="1249505" y="5349870"/>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p:cNvSpPr/>
            <p:nvPr/>
          </p:nvSpPr>
          <p:spPr>
            <a:xfrm>
              <a:off x="2063049" y="500846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p:cNvSpPr/>
            <p:nvPr/>
          </p:nvSpPr>
          <p:spPr>
            <a:xfrm>
              <a:off x="1954105" y="549431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p:cNvSpPr/>
            <p:nvPr/>
          </p:nvSpPr>
          <p:spPr>
            <a:xfrm flipH="1" flipV="1">
              <a:off x="913874" y="5289202"/>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p:cNvSpPr/>
            <p:nvPr/>
          </p:nvSpPr>
          <p:spPr>
            <a:xfrm>
              <a:off x="1616768" y="4956861"/>
              <a:ext cx="102450" cy="1024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3" name="직선 연결선 142"/>
            <p:cNvCxnSpPr>
              <a:stCxn id="142" idx="3"/>
              <a:endCxn id="138" idx="7"/>
            </p:cNvCxnSpPr>
            <p:nvPr/>
          </p:nvCxnSpPr>
          <p:spPr>
            <a:xfrm flipH="1">
              <a:off x="1336952" y="5044308"/>
              <a:ext cx="294819" cy="320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p:cNvCxnSpPr>
              <a:stCxn id="142" idx="6"/>
              <a:endCxn id="139" idx="2"/>
            </p:cNvCxnSpPr>
            <p:nvPr/>
          </p:nvCxnSpPr>
          <p:spPr>
            <a:xfrm>
              <a:off x="1719218" y="5008086"/>
              <a:ext cx="343831" cy="375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p:cNvCxnSpPr>
              <a:stCxn id="142" idx="2"/>
              <a:endCxn id="131" idx="7"/>
            </p:cNvCxnSpPr>
            <p:nvPr/>
          </p:nvCxnSpPr>
          <p:spPr>
            <a:xfrm flipH="1">
              <a:off x="1283230" y="5008086"/>
              <a:ext cx="333538" cy="1323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p:cNvCxnSpPr>
              <a:stCxn id="131" idx="2"/>
              <a:endCxn id="141" idx="3"/>
            </p:cNvCxnSpPr>
            <p:nvPr/>
          </p:nvCxnSpPr>
          <p:spPr>
            <a:xfrm flipH="1">
              <a:off x="952898" y="5166360"/>
              <a:ext cx="267731" cy="12953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직선 연결선 146"/>
            <p:cNvCxnSpPr>
              <a:stCxn id="133" idx="1"/>
              <a:endCxn id="131" idx="5"/>
            </p:cNvCxnSpPr>
            <p:nvPr/>
          </p:nvCxnSpPr>
          <p:spPr>
            <a:xfrm flipH="1" flipV="1">
              <a:off x="1283230" y="5192290"/>
              <a:ext cx="384712" cy="1909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직선 연결선 147"/>
            <p:cNvCxnSpPr>
              <a:stCxn id="135" idx="2"/>
              <a:endCxn id="133" idx="6"/>
            </p:cNvCxnSpPr>
            <p:nvPr/>
          </p:nvCxnSpPr>
          <p:spPr>
            <a:xfrm flipH="1">
              <a:off x="1706966" y="5252060"/>
              <a:ext cx="448569" cy="14739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p:cNvCxnSpPr>
              <a:stCxn id="136" idx="1"/>
              <a:endCxn id="142" idx="5"/>
            </p:cNvCxnSpPr>
            <p:nvPr/>
          </p:nvCxnSpPr>
          <p:spPr>
            <a:xfrm flipH="1" flipV="1">
              <a:off x="1704215" y="5044308"/>
              <a:ext cx="628886" cy="45299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49"/>
            <p:cNvCxnSpPr>
              <a:stCxn id="140" idx="3"/>
              <a:endCxn id="137" idx="7"/>
            </p:cNvCxnSpPr>
            <p:nvPr/>
          </p:nvCxnSpPr>
          <p:spPr>
            <a:xfrm flipH="1">
              <a:off x="1687509" y="5557716"/>
              <a:ext cx="277475" cy="20410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직선 연결선 150"/>
            <p:cNvCxnSpPr>
              <a:stCxn id="137" idx="2"/>
              <a:endCxn id="132" idx="5"/>
            </p:cNvCxnSpPr>
            <p:nvPr/>
          </p:nvCxnSpPr>
          <p:spPr>
            <a:xfrm flipH="1" flipV="1">
              <a:off x="1319184" y="5684018"/>
              <a:ext cx="304920" cy="1040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p:cNvCxnSpPr>
              <a:stCxn id="134" idx="2"/>
              <a:endCxn id="137" idx="6"/>
            </p:cNvCxnSpPr>
            <p:nvPr/>
          </p:nvCxnSpPr>
          <p:spPr>
            <a:xfrm flipH="1" flipV="1">
              <a:off x="1698388" y="5788081"/>
              <a:ext cx="351903" cy="685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직선 연결선 152"/>
            <p:cNvCxnSpPr>
              <a:stCxn id="140" idx="4"/>
              <a:endCxn id="134" idx="0"/>
            </p:cNvCxnSpPr>
            <p:nvPr/>
          </p:nvCxnSpPr>
          <p:spPr>
            <a:xfrm>
              <a:off x="1991247" y="5568595"/>
              <a:ext cx="81904" cy="26519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p:cNvCxnSpPr>
              <a:stCxn id="140" idx="1"/>
              <a:endCxn id="133" idx="6"/>
            </p:cNvCxnSpPr>
            <p:nvPr/>
          </p:nvCxnSpPr>
          <p:spPr>
            <a:xfrm flipH="1" flipV="1">
              <a:off x="1706966" y="5399451"/>
              <a:ext cx="258018" cy="1057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p:cNvCxnSpPr>
              <a:stCxn id="137" idx="1"/>
              <a:endCxn id="138" idx="5"/>
            </p:cNvCxnSpPr>
            <p:nvPr/>
          </p:nvCxnSpPr>
          <p:spPr>
            <a:xfrm flipH="1" flipV="1">
              <a:off x="1336952" y="5437317"/>
              <a:ext cx="298031" cy="3245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직선 연결선 155"/>
            <p:cNvCxnSpPr>
              <a:stCxn id="139" idx="4"/>
              <a:endCxn id="135" idx="1"/>
            </p:cNvCxnSpPr>
            <p:nvPr/>
          </p:nvCxnSpPr>
          <p:spPr>
            <a:xfrm>
              <a:off x="2100191" y="5082745"/>
              <a:ext cx="62040" cy="1531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직선 연결선 156"/>
            <p:cNvCxnSpPr>
              <a:stCxn id="136" idx="2"/>
              <a:endCxn id="140" idx="6"/>
            </p:cNvCxnSpPr>
            <p:nvPr/>
          </p:nvCxnSpPr>
          <p:spPr>
            <a:xfrm flipH="1">
              <a:off x="2028389" y="5513462"/>
              <a:ext cx="298016" cy="1799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직선 연결선 157"/>
            <p:cNvCxnSpPr>
              <a:stCxn id="131" idx="1"/>
              <a:endCxn id="130" idx="1"/>
            </p:cNvCxnSpPr>
            <p:nvPr/>
          </p:nvCxnSpPr>
          <p:spPr>
            <a:xfrm flipH="1" flipV="1">
              <a:off x="1054449" y="5013991"/>
              <a:ext cx="176921" cy="12643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p:cNvCxnSpPr>
              <a:stCxn id="131" idx="0"/>
            </p:cNvCxnSpPr>
            <p:nvPr/>
          </p:nvCxnSpPr>
          <p:spPr>
            <a:xfrm flipV="1">
              <a:off x="1257300" y="4869160"/>
              <a:ext cx="157027" cy="26052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직선 연결선 159"/>
            <p:cNvCxnSpPr/>
            <p:nvPr/>
          </p:nvCxnSpPr>
          <p:spPr>
            <a:xfrm flipH="1" flipV="1">
              <a:off x="2063050" y="4913010"/>
              <a:ext cx="27877" cy="9507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직선 연결선 160"/>
            <p:cNvCxnSpPr>
              <a:stCxn id="142" idx="0"/>
            </p:cNvCxnSpPr>
            <p:nvPr/>
          </p:nvCxnSpPr>
          <p:spPr>
            <a:xfrm flipV="1">
              <a:off x="1667993" y="4869160"/>
              <a:ext cx="223140" cy="8770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직선 연결선 161"/>
            <p:cNvCxnSpPr>
              <a:endCxn id="135" idx="7"/>
            </p:cNvCxnSpPr>
            <p:nvPr/>
          </p:nvCxnSpPr>
          <p:spPr>
            <a:xfrm flipH="1">
              <a:off x="2194559" y="5082745"/>
              <a:ext cx="209724" cy="15315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3" name="타원 162"/>
            <p:cNvSpPr/>
            <p:nvPr/>
          </p:nvSpPr>
          <p:spPr>
            <a:xfrm>
              <a:off x="1649233" y="5554313"/>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4" name="직선 연결선 163"/>
            <p:cNvCxnSpPr>
              <a:stCxn id="133" idx="4"/>
              <a:endCxn id="163" idx="0"/>
            </p:cNvCxnSpPr>
            <p:nvPr/>
          </p:nvCxnSpPr>
          <p:spPr>
            <a:xfrm flipH="1">
              <a:off x="1672093" y="5422311"/>
              <a:ext cx="12013" cy="13200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p:cNvCxnSpPr>
              <a:stCxn id="163" idx="3"/>
              <a:endCxn id="132" idx="6"/>
            </p:cNvCxnSpPr>
            <p:nvPr/>
          </p:nvCxnSpPr>
          <p:spPr>
            <a:xfrm flipH="1">
              <a:off x="1325880" y="5593337"/>
              <a:ext cx="330049" cy="7451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p:cNvCxnSpPr>
              <a:stCxn id="138" idx="5"/>
              <a:endCxn id="163" idx="1"/>
            </p:cNvCxnSpPr>
            <p:nvPr/>
          </p:nvCxnSpPr>
          <p:spPr>
            <a:xfrm>
              <a:off x="1336952" y="5437317"/>
              <a:ext cx="318977" cy="12369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직선 연결선 166"/>
            <p:cNvCxnSpPr>
              <a:stCxn id="138" idx="3"/>
              <a:endCxn id="169" idx="3"/>
            </p:cNvCxnSpPr>
            <p:nvPr/>
          </p:nvCxnSpPr>
          <p:spPr>
            <a:xfrm flipH="1">
              <a:off x="991922" y="5437317"/>
              <a:ext cx="272586" cy="15374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직선 연결선 167"/>
            <p:cNvCxnSpPr>
              <a:stCxn id="138" idx="2"/>
              <a:endCxn id="141" idx="2"/>
            </p:cNvCxnSpPr>
            <p:nvPr/>
          </p:nvCxnSpPr>
          <p:spPr>
            <a:xfrm flipH="1" flipV="1">
              <a:off x="959594" y="5312062"/>
              <a:ext cx="289911" cy="890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타원 168"/>
            <p:cNvSpPr/>
            <p:nvPr/>
          </p:nvSpPr>
          <p:spPr>
            <a:xfrm flipH="1" flipV="1">
              <a:off x="952898" y="5584368"/>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0" name="직선 연결선 169"/>
            <p:cNvCxnSpPr>
              <a:stCxn id="141" idx="0"/>
            </p:cNvCxnSpPr>
            <p:nvPr/>
          </p:nvCxnSpPr>
          <p:spPr>
            <a:xfrm>
              <a:off x="936734" y="5334922"/>
              <a:ext cx="39024" cy="24944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직선 연결선 170"/>
            <p:cNvCxnSpPr>
              <a:stCxn id="169" idx="2"/>
              <a:endCxn id="132" idx="2"/>
            </p:cNvCxnSpPr>
            <p:nvPr/>
          </p:nvCxnSpPr>
          <p:spPr>
            <a:xfrm>
              <a:off x="998618" y="5607228"/>
              <a:ext cx="281542" cy="606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직선 연결선 171"/>
            <p:cNvCxnSpPr>
              <a:stCxn id="132" idx="3"/>
              <a:endCxn id="130" idx="3"/>
            </p:cNvCxnSpPr>
            <p:nvPr/>
          </p:nvCxnSpPr>
          <p:spPr>
            <a:xfrm flipH="1">
              <a:off x="1054449" y="5684018"/>
              <a:ext cx="232407" cy="14661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직선 연결선 172"/>
            <p:cNvCxnSpPr>
              <a:stCxn id="141" idx="6"/>
              <a:endCxn id="130" idx="2"/>
            </p:cNvCxnSpPr>
            <p:nvPr/>
          </p:nvCxnSpPr>
          <p:spPr>
            <a:xfrm flipH="1">
              <a:off x="793636" y="5312062"/>
              <a:ext cx="120238" cy="11024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p:cNvCxnSpPr>
              <a:stCxn id="135" idx="4"/>
              <a:endCxn id="134" idx="7"/>
            </p:cNvCxnSpPr>
            <p:nvPr/>
          </p:nvCxnSpPr>
          <p:spPr>
            <a:xfrm flipH="1">
              <a:off x="2089315" y="5274920"/>
              <a:ext cx="89080" cy="56556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p:cNvCxnSpPr>
              <a:stCxn id="134" idx="6"/>
              <a:endCxn id="130" idx="5"/>
            </p:cNvCxnSpPr>
            <p:nvPr/>
          </p:nvCxnSpPr>
          <p:spPr>
            <a:xfrm flipV="1">
              <a:off x="2096011" y="5830631"/>
              <a:ext cx="217753" cy="2601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직선 연결선 175"/>
            <p:cNvCxnSpPr>
              <a:stCxn id="137" idx="4"/>
            </p:cNvCxnSpPr>
            <p:nvPr/>
          </p:nvCxnSpPr>
          <p:spPr>
            <a:xfrm flipH="1">
              <a:off x="1426369" y="5825223"/>
              <a:ext cx="234877" cy="14933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7" name="타원 176"/>
            <p:cNvSpPr/>
            <p:nvPr/>
          </p:nvSpPr>
          <p:spPr>
            <a:xfrm>
              <a:off x="1310720" y="5843640"/>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8" name="직선 연결선 177"/>
            <p:cNvCxnSpPr>
              <a:stCxn id="132" idx="4"/>
              <a:endCxn id="177" idx="0"/>
            </p:cNvCxnSpPr>
            <p:nvPr/>
          </p:nvCxnSpPr>
          <p:spPr>
            <a:xfrm>
              <a:off x="1303020" y="5690714"/>
              <a:ext cx="30560" cy="15292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직선 연결선 178"/>
            <p:cNvCxnSpPr>
              <a:endCxn id="136" idx="7"/>
            </p:cNvCxnSpPr>
            <p:nvPr/>
          </p:nvCxnSpPr>
          <p:spPr>
            <a:xfrm flipH="1">
              <a:off x="2365429" y="5287788"/>
              <a:ext cx="170368" cy="20951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타원 179"/>
            <p:cNvSpPr/>
            <p:nvPr/>
          </p:nvSpPr>
          <p:spPr>
            <a:xfrm>
              <a:off x="952898" y="5562425"/>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1" name="타원 180"/>
            <p:cNvSpPr/>
            <p:nvPr/>
          </p:nvSpPr>
          <p:spPr>
            <a:xfrm>
              <a:off x="2004213" y="5254441"/>
              <a:ext cx="74284" cy="742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2" name="그룹 181"/>
          <p:cNvGrpSpPr/>
          <p:nvPr/>
        </p:nvGrpSpPr>
        <p:grpSpPr>
          <a:xfrm>
            <a:off x="5262078" y="5043722"/>
            <a:ext cx="1521364" cy="448118"/>
            <a:chOff x="2856588" y="5488193"/>
            <a:chExt cx="2581076" cy="760254"/>
          </a:xfrm>
        </p:grpSpPr>
        <p:grpSp>
          <p:nvGrpSpPr>
            <p:cNvPr id="272" name="그룹 271"/>
            <p:cNvGrpSpPr/>
            <p:nvPr/>
          </p:nvGrpSpPr>
          <p:grpSpPr>
            <a:xfrm>
              <a:off x="2856588" y="5488193"/>
              <a:ext cx="2581076" cy="760254"/>
              <a:chOff x="35124" y="1690846"/>
              <a:chExt cx="2581076" cy="760254"/>
            </a:xfrm>
          </p:grpSpPr>
          <p:grpSp>
            <p:nvGrpSpPr>
              <p:cNvPr id="276" name="그룹 275"/>
              <p:cNvGrpSpPr/>
              <p:nvPr/>
            </p:nvGrpSpPr>
            <p:grpSpPr>
              <a:xfrm>
                <a:off x="35124" y="1690846"/>
                <a:ext cx="1184076" cy="633254"/>
                <a:chOff x="35124" y="1690846"/>
                <a:chExt cx="1184076" cy="633254"/>
              </a:xfrm>
            </p:grpSpPr>
            <p:sp>
              <p:nvSpPr>
                <p:cNvPr id="280" name="모서리가 둥근 직사각형 279"/>
                <p:cNvSpPr/>
                <p:nvPr/>
              </p:nvSpPr>
              <p:spPr>
                <a:xfrm>
                  <a:off x="35124" y="1690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281" name="한쪽 모서리가 잘린 사각형 280"/>
                <p:cNvSpPr/>
                <p:nvPr/>
              </p:nvSpPr>
              <p:spPr>
                <a:xfrm rot="10800000">
                  <a:off x="130784" y="1790977"/>
                  <a:ext cx="424092" cy="435062"/>
                </a:xfrm>
                <a:prstGeom prst="snip1Rect">
                  <a:avLst/>
                </a:prstGeom>
                <a:pattFill prst="dkHorz">
                  <a:fgClr>
                    <a:schemeClr val="bg1">
                      <a:lumMod val="75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7" name="그룹 276"/>
              <p:cNvGrpSpPr/>
              <p:nvPr/>
            </p:nvGrpSpPr>
            <p:grpSpPr>
              <a:xfrm>
                <a:off x="1432124" y="1817846"/>
                <a:ext cx="1184076" cy="633254"/>
                <a:chOff x="1432124" y="1817846"/>
                <a:chExt cx="1184076" cy="633254"/>
              </a:xfrm>
            </p:grpSpPr>
            <p:sp>
              <p:nvSpPr>
                <p:cNvPr id="278" name="모서리가 둥근 직사각형 277"/>
                <p:cNvSpPr/>
                <p:nvPr/>
              </p:nvSpPr>
              <p:spPr>
                <a:xfrm>
                  <a:off x="1432124" y="1817846"/>
                  <a:ext cx="1184076" cy="633254"/>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itchFamily="34" charset="0"/>
                    <a:cs typeface="Calibri" pitchFamily="34" charset="0"/>
                  </a:endParaRPr>
                </a:p>
              </p:txBody>
            </p:sp>
            <p:sp>
              <p:nvSpPr>
                <p:cNvPr id="279" name="한쪽 모서리가 잘린 사각형 278"/>
                <p:cNvSpPr/>
                <p:nvPr/>
              </p:nvSpPr>
              <p:spPr>
                <a:xfrm rot="10800000">
                  <a:off x="2074629" y="1923574"/>
                  <a:ext cx="424092" cy="435062"/>
                </a:xfrm>
                <a:prstGeom prst="snip1Rect">
                  <a:avLst/>
                </a:prstGeom>
                <a:pattFill prst="dkHorz">
                  <a:fgClr>
                    <a:schemeClr val="bg1">
                      <a:lumMod val="75000"/>
                    </a:schemeClr>
                  </a:fgClr>
                  <a:bgClr>
                    <a:schemeClr val="bg1"/>
                  </a:bgClr>
                </a:patt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73" name="한쪽 모서리가 잘린 사각형 272"/>
            <p:cNvSpPr/>
            <p:nvPr/>
          </p:nvSpPr>
          <p:spPr>
            <a:xfrm rot="10800000">
              <a:off x="4372038" y="5730241"/>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4" name="한쪽 모서리가 잘린 사각형 273"/>
            <p:cNvSpPr/>
            <p:nvPr/>
          </p:nvSpPr>
          <p:spPr>
            <a:xfrm rot="10800000">
              <a:off x="3536836" y="5589864"/>
              <a:ext cx="424092" cy="435062"/>
            </a:xfrm>
            <a:prstGeom prst="snip1Rect">
              <a:avLst/>
            </a:prstGeom>
            <a:solidFill>
              <a:schemeClr val="bg1"/>
            </a:solidFill>
            <a:ln w="6350">
              <a:solidFill>
                <a:schemeClr val="tx1">
                  <a:lumMod val="65000"/>
                  <a:lumOff val="35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5" name="직선 화살표 연결선 274"/>
            <p:cNvCxnSpPr>
              <a:stCxn id="274" idx="2"/>
              <a:endCxn id="273" idx="0"/>
            </p:cNvCxnSpPr>
            <p:nvPr/>
          </p:nvCxnSpPr>
          <p:spPr>
            <a:xfrm>
              <a:off x="3960928" y="5807395"/>
              <a:ext cx="411110" cy="1403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6750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smtClean="0"/>
              <a:t>Text-based approach</a:t>
            </a:r>
          </a:p>
          <a:p>
            <a:endParaRPr lang="en-US" altLang="ko-KR" dirty="0"/>
          </a:p>
          <a:p>
            <a:endParaRPr lang="en-US" altLang="ko-KR" dirty="0" smtClean="0"/>
          </a:p>
          <a:p>
            <a:endParaRPr lang="en-US" altLang="ko-KR" dirty="0"/>
          </a:p>
          <a:p>
            <a:endParaRPr lang="en-US" altLang="ko-KR" sz="100" dirty="0"/>
          </a:p>
          <a:p>
            <a:r>
              <a:rPr lang="en-US" altLang="ko-KR" dirty="0" smtClean="0"/>
              <a:t>PageRank </a:t>
            </a:r>
            <a:r>
              <a:rPr lang="en-US" altLang="ko-KR" sz="1600" dirty="0" smtClean="0">
                <a:solidFill>
                  <a:schemeClr val="accent6">
                    <a:lumMod val="50000"/>
                  </a:schemeClr>
                </a:solidFill>
              </a:rPr>
              <a:t>[S. </a:t>
            </a:r>
            <a:r>
              <a:rPr lang="en-US" altLang="ko-KR" sz="1600" dirty="0" err="1" smtClean="0">
                <a:solidFill>
                  <a:schemeClr val="accent6">
                    <a:lumMod val="50000"/>
                  </a:schemeClr>
                </a:solidFill>
              </a:rPr>
              <a:t>Brin</a:t>
            </a:r>
            <a:r>
              <a:rPr lang="en-US" altLang="ko-KR" sz="1600" dirty="0" smtClean="0">
                <a:solidFill>
                  <a:schemeClr val="accent6">
                    <a:lumMod val="50000"/>
                  </a:schemeClr>
                </a:solidFill>
              </a:rPr>
              <a:t>,  Computer Networks and ISDN Systems, 1998]</a:t>
            </a:r>
            <a:endParaRPr lang="en-US" altLang="ko-KR" dirty="0" smtClean="0">
              <a:solidFill>
                <a:schemeClr val="accent6">
                  <a:lumMod val="50000"/>
                </a:schemeClr>
              </a:solidFill>
            </a:endParaRPr>
          </a:p>
          <a:p>
            <a:pPr lvl="1"/>
            <a:r>
              <a:rPr lang="en-US" altLang="ko-KR" dirty="0" smtClean="0"/>
              <a:t>Adopts the Random Surfer Model</a:t>
            </a:r>
          </a:p>
          <a:p>
            <a:pPr lvl="1"/>
            <a:r>
              <a:rPr lang="en-US" altLang="ko-KR" dirty="0" smtClean="0"/>
              <a:t>Following the link chain(85%) or new random start(15%)</a:t>
            </a:r>
            <a:endParaRPr lang="ko-KR" altLang="en-US" dirty="0"/>
          </a:p>
        </p:txBody>
      </p:sp>
      <p:sp>
        <p:nvSpPr>
          <p:cNvPr id="25" name="한쪽 모서리가 잘린 사각형 24"/>
          <p:cNvSpPr/>
          <p:nvPr/>
        </p:nvSpPr>
        <p:spPr>
          <a:xfrm rot="10800000">
            <a:off x="3354834" y="1861809"/>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한쪽 모서리가 잘린 사각형 25"/>
          <p:cNvSpPr/>
          <p:nvPr/>
        </p:nvSpPr>
        <p:spPr>
          <a:xfrm rot="10800000">
            <a:off x="4096050" y="1861809"/>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한쪽 모서리가 잘린 사각형 26"/>
          <p:cNvSpPr/>
          <p:nvPr/>
        </p:nvSpPr>
        <p:spPr>
          <a:xfrm rot="10800000">
            <a:off x="4888138" y="1861809"/>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한쪽 모서리가 잘린 사각형 27"/>
          <p:cNvSpPr/>
          <p:nvPr/>
        </p:nvSpPr>
        <p:spPr>
          <a:xfrm rot="10800000">
            <a:off x="5707059" y="1861809"/>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한쪽 모서리가 잘린 사각형 28"/>
          <p:cNvSpPr/>
          <p:nvPr/>
        </p:nvSpPr>
        <p:spPr>
          <a:xfrm rot="10800000">
            <a:off x="6544322" y="1861809"/>
            <a:ext cx="420190" cy="528330"/>
          </a:xfrm>
          <a:prstGeom prst="snip1Rect">
            <a:avLst>
              <a:gd name="adj" fmla="val 9740"/>
            </a:avLst>
          </a:prstGeom>
          <a:solidFill>
            <a:srgbClr val="92D050"/>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p:cNvGrpSpPr/>
          <p:nvPr/>
        </p:nvGrpSpPr>
        <p:grpSpPr>
          <a:xfrm>
            <a:off x="3374230" y="1872626"/>
            <a:ext cx="3621912" cy="515526"/>
            <a:chOff x="3374230" y="2054237"/>
            <a:chExt cx="3621912" cy="515526"/>
          </a:xfrm>
        </p:grpSpPr>
        <p:sp>
          <p:nvSpPr>
            <p:cNvPr id="39" name="직사각형 38"/>
            <p:cNvSpPr/>
            <p:nvPr/>
          </p:nvSpPr>
          <p:spPr>
            <a:xfrm>
              <a:off x="6564094" y="2054237"/>
              <a:ext cx="432048" cy="515526"/>
            </a:xfrm>
            <a:prstGeom prst="rect">
              <a:avLst/>
            </a:prstGeom>
          </p:spPr>
          <p:txBody>
            <a:bodyPr wrap="square" lIns="0" rIns="0">
              <a:spAutoFit/>
            </a:bodyPr>
            <a:lstStyle/>
            <a:p>
              <a:pPr>
                <a:lnSpc>
                  <a:spcPts val="1100"/>
                </a:lnSpc>
              </a:pPr>
              <a:r>
                <a:rPr lang="en-US" altLang="ko-KR" sz="1100" spc="-100" dirty="0">
                  <a:solidFill>
                    <a:schemeClr val="tx1">
                      <a:lumMod val="65000"/>
                      <a:lumOff val="35000"/>
                    </a:schemeClr>
                  </a:solidFill>
                  <a:latin typeface="Calibri" pitchFamily="34" charset="0"/>
                  <a:cs typeface="Calibri" pitchFamily="34" charset="0"/>
                </a:rPr>
                <a:t>text </a:t>
              </a:r>
              <a:r>
                <a:rPr lang="en-US" altLang="ko-KR" sz="1100" spc="-100" dirty="0" err="1" smtClean="0">
                  <a:solidFill>
                    <a:schemeClr val="tx1">
                      <a:lumMod val="65000"/>
                      <a:lumOff val="35000"/>
                    </a:schemeClr>
                  </a:solidFill>
                  <a:latin typeface="Calibri" pitchFamily="34" charset="0"/>
                  <a:cs typeface="Calibri" pitchFamily="34" charset="0"/>
                </a:rPr>
                <a:t>text</a:t>
              </a:r>
              <a:endParaRPr lang="en-US" altLang="ko-KR" sz="1100" spc="-100" dirty="0" smtClean="0">
                <a:solidFill>
                  <a:schemeClr val="tx1">
                    <a:lumMod val="65000"/>
                    <a:lumOff val="35000"/>
                  </a:schemeClr>
                </a:solidFill>
                <a:latin typeface="Calibri" pitchFamily="34" charset="0"/>
                <a:cs typeface="Calibri" pitchFamily="34" charset="0"/>
              </a:endParaRPr>
            </a:p>
            <a:p>
              <a:pPr>
                <a:lnSpc>
                  <a:spcPts val="1100"/>
                </a:lnSpc>
              </a:pPr>
              <a:r>
                <a:rPr lang="en-US" altLang="ko-KR" sz="1100" spc="-100" dirty="0" smtClean="0">
                  <a:solidFill>
                    <a:schemeClr val="tx1">
                      <a:lumMod val="65000"/>
                      <a:lumOff val="35000"/>
                    </a:schemeClr>
                  </a:solidFill>
                  <a:latin typeface="Calibri" pitchFamily="34" charset="0"/>
                  <a:cs typeface="Calibri" pitchFamily="34" charset="0"/>
                </a:rPr>
                <a:t>text </a:t>
              </a:r>
              <a:r>
                <a:rPr lang="en-US" altLang="ko-KR" sz="1100" spc="-100" dirty="0">
                  <a:solidFill>
                    <a:schemeClr val="tx1">
                      <a:lumMod val="65000"/>
                      <a:lumOff val="35000"/>
                    </a:schemeClr>
                  </a:solidFill>
                  <a:latin typeface="Calibri" pitchFamily="34" charset="0"/>
                  <a:cs typeface="Calibri" pitchFamily="34" charset="0"/>
                </a:rPr>
                <a:t>text</a:t>
              </a:r>
            </a:p>
            <a:p>
              <a:pPr>
                <a:lnSpc>
                  <a:spcPts val="1100"/>
                </a:lnSpc>
              </a:pPr>
              <a:r>
                <a:rPr lang="en-US" altLang="ko-KR" sz="1100" spc="-100" dirty="0">
                  <a:solidFill>
                    <a:schemeClr val="tx1">
                      <a:lumMod val="65000"/>
                      <a:lumOff val="35000"/>
                    </a:schemeClr>
                  </a:solidFill>
                  <a:latin typeface="Calibri" pitchFamily="34" charset="0"/>
                  <a:cs typeface="Calibri" pitchFamily="34" charset="0"/>
                </a:rPr>
                <a:t>text </a:t>
              </a:r>
              <a:r>
                <a:rPr lang="en-US" altLang="ko-KR" sz="1100" spc="-100" dirty="0" err="1" smtClean="0">
                  <a:solidFill>
                    <a:schemeClr val="tx1">
                      <a:lumMod val="65000"/>
                      <a:lumOff val="35000"/>
                    </a:schemeClr>
                  </a:solidFill>
                  <a:latin typeface="Calibri" pitchFamily="34" charset="0"/>
                  <a:cs typeface="Calibri" pitchFamily="34" charset="0"/>
                </a:rPr>
                <a:t>text</a:t>
              </a:r>
              <a:endParaRPr lang="en-US" altLang="ko-KR" sz="1100" spc="-100" dirty="0">
                <a:solidFill>
                  <a:schemeClr val="tx1">
                    <a:lumMod val="65000"/>
                    <a:lumOff val="35000"/>
                  </a:schemeClr>
                </a:solidFill>
                <a:latin typeface="Calibri" pitchFamily="34" charset="0"/>
                <a:cs typeface="Calibri" pitchFamily="34" charset="0"/>
              </a:endParaRPr>
            </a:p>
          </p:txBody>
        </p:sp>
        <p:sp>
          <p:nvSpPr>
            <p:cNvPr id="45" name="직사각형 44"/>
            <p:cNvSpPr/>
            <p:nvPr/>
          </p:nvSpPr>
          <p:spPr>
            <a:xfrm>
              <a:off x="3374230" y="2054237"/>
              <a:ext cx="432048" cy="515526"/>
            </a:xfrm>
            <a:prstGeom prst="rect">
              <a:avLst/>
            </a:prstGeom>
          </p:spPr>
          <p:txBody>
            <a:bodyPr wrap="square" lIns="0" rIns="0">
              <a:spAutoFit/>
            </a:bodyPr>
            <a:lstStyle/>
            <a:p>
              <a:pPr>
                <a:lnSpc>
                  <a:spcPts val="1100"/>
                </a:lnSpc>
              </a:pPr>
              <a:r>
                <a:rPr lang="en-US" altLang="ko-KR" sz="1100" spc="-100" dirty="0">
                  <a:solidFill>
                    <a:schemeClr val="tx1">
                      <a:lumMod val="65000"/>
                      <a:lumOff val="35000"/>
                    </a:schemeClr>
                  </a:solidFill>
                  <a:latin typeface="Calibri" pitchFamily="34" charset="0"/>
                  <a:cs typeface="Calibri" pitchFamily="34" charset="0"/>
                </a:rPr>
                <a:t>text </a:t>
              </a:r>
              <a:r>
                <a:rPr lang="en-US" altLang="ko-KR" sz="1100" spc="-100" dirty="0" err="1" smtClean="0">
                  <a:solidFill>
                    <a:schemeClr val="tx1">
                      <a:lumMod val="65000"/>
                      <a:lumOff val="35000"/>
                    </a:schemeClr>
                  </a:solidFill>
                  <a:latin typeface="Calibri" pitchFamily="34" charset="0"/>
                  <a:cs typeface="Calibri" pitchFamily="34" charset="0"/>
                </a:rPr>
                <a:t>text</a:t>
              </a:r>
              <a:endParaRPr lang="en-US" altLang="ko-KR" sz="1100" spc="-100" dirty="0" smtClean="0">
                <a:solidFill>
                  <a:schemeClr val="tx1">
                    <a:lumMod val="65000"/>
                    <a:lumOff val="35000"/>
                  </a:schemeClr>
                </a:solidFill>
                <a:latin typeface="Calibri" pitchFamily="34" charset="0"/>
                <a:cs typeface="Calibri" pitchFamily="34" charset="0"/>
              </a:endParaRPr>
            </a:p>
            <a:p>
              <a:pPr>
                <a:lnSpc>
                  <a:spcPts val="1100"/>
                </a:lnSpc>
              </a:pPr>
              <a:r>
                <a:rPr lang="en-US" altLang="ko-KR" sz="1100" spc="-100" dirty="0" smtClean="0">
                  <a:solidFill>
                    <a:schemeClr val="tx1">
                      <a:lumMod val="65000"/>
                      <a:lumOff val="35000"/>
                    </a:schemeClr>
                  </a:solidFill>
                  <a:latin typeface="Calibri" pitchFamily="34" charset="0"/>
                  <a:cs typeface="Calibri" pitchFamily="34" charset="0"/>
                </a:rPr>
                <a:t>text</a:t>
              </a:r>
              <a:endParaRPr lang="en-US" altLang="ko-KR" sz="1100" spc="-100" dirty="0">
                <a:solidFill>
                  <a:schemeClr val="tx1">
                    <a:lumMod val="65000"/>
                    <a:lumOff val="35000"/>
                  </a:schemeClr>
                </a:solidFill>
                <a:latin typeface="Calibri" pitchFamily="34" charset="0"/>
                <a:cs typeface="Calibri" pitchFamily="34" charset="0"/>
              </a:endParaRPr>
            </a:p>
            <a:p>
              <a:pPr>
                <a:lnSpc>
                  <a:spcPts val="1100"/>
                </a:lnSpc>
              </a:pPr>
              <a:endParaRPr lang="en-US" altLang="ko-KR" sz="1100" spc="-100" dirty="0">
                <a:solidFill>
                  <a:schemeClr val="tx1">
                    <a:lumMod val="65000"/>
                    <a:lumOff val="35000"/>
                  </a:schemeClr>
                </a:solidFill>
                <a:latin typeface="Calibri" pitchFamily="34" charset="0"/>
                <a:cs typeface="Calibri" pitchFamily="34" charset="0"/>
              </a:endParaRPr>
            </a:p>
          </p:txBody>
        </p:sp>
        <p:sp>
          <p:nvSpPr>
            <p:cNvPr id="46" name="직사각형 45"/>
            <p:cNvSpPr/>
            <p:nvPr/>
          </p:nvSpPr>
          <p:spPr>
            <a:xfrm>
              <a:off x="4115188" y="2054237"/>
              <a:ext cx="432048" cy="515526"/>
            </a:xfrm>
            <a:prstGeom prst="rect">
              <a:avLst/>
            </a:prstGeom>
          </p:spPr>
          <p:txBody>
            <a:bodyPr wrap="square" lIns="0" rIns="0">
              <a:spAutoFit/>
            </a:bodyPr>
            <a:lstStyle/>
            <a:p>
              <a:pPr>
                <a:lnSpc>
                  <a:spcPts val="1100"/>
                </a:lnSpc>
              </a:pPr>
              <a:r>
                <a:rPr lang="en-US" altLang="ko-KR" sz="1100" spc="-100" dirty="0" smtClean="0">
                  <a:solidFill>
                    <a:schemeClr val="tx1">
                      <a:lumMod val="65000"/>
                      <a:lumOff val="35000"/>
                    </a:schemeClr>
                  </a:solidFill>
                  <a:latin typeface="Calibri" pitchFamily="34" charset="0"/>
                  <a:cs typeface="Calibri" pitchFamily="34" charset="0"/>
                </a:rPr>
                <a:t>          text</a:t>
              </a:r>
            </a:p>
            <a:p>
              <a:pPr>
                <a:lnSpc>
                  <a:spcPts val="1100"/>
                </a:lnSpc>
              </a:pPr>
              <a:endParaRPr lang="en-US" altLang="ko-KR" sz="1100" spc="-100" dirty="0">
                <a:solidFill>
                  <a:schemeClr val="tx1">
                    <a:lumMod val="65000"/>
                    <a:lumOff val="35000"/>
                  </a:schemeClr>
                </a:solidFill>
                <a:latin typeface="Calibri" pitchFamily="34" charset="0"/>
                <a:cs typeface="Calibri" pitchFamily="34" charset="0"/>
              </a:endParaRPr>
            </a:p>
            <a:p>
              <a:pPr>
                <a:lnSpc>
                  <a:spcPts val="1100"/>
                </a:lnSpc>
              </a:pPr>
              <a:r>
                <a:rPr lang="en-US" altLang="ko-KR" sz="1100" spc="-100" dirty="0">
                  <a:solidFill>
                    <a:schemeClr val="tx1">
                      <a:lumMod val="65000"/>
                      <a:lumOff val="35000"/>
                    </a:schemeClr>
                  </a:solidFill>
                  <a:latin typeface="Calibri" pitchFamily="34" charset="0"/>
                  <a:cs typeface="Calibri" pitchFamily="34" charset="0"/>
                </a:rPr>
                <a:t>text </a:t>
              </a:r>
              <a:r>
                <a:rPr lang="en-US" altLang="ko-KR" sz="1100" spc="-100" dirty="0" err="1" smtClean="0">
                  <a:solidFill>
                    <a:schemeClr val="tx1">
                      <a:lumMod val="65000"/>
                      <a:lumOff val="35000"/>
                    </a:schemeClr>
                  </a:solidFill>
                  <a:latin typeface="Calibri" pitchFamily="34" charset="0"/>
                  <a:cs typeface="Calibri" pitchFamily="34" charset="0"/>
                </a:rPr>
                <a:t>text</a:t>
              </a:r>
              <a:endParaRPr lang="en-US" altLang="ko-KR" sz="1100" spc="-100" dirty="0">
                <a:solidFill>
                  <a:schemeClr val="tx1">
                    <a:lumMod val="65000"/>
                    <a:lumOff val="35000"/>
                  </a:schemeClr>
                </a:solidFill>
                <a:latin typeface="Calibri" pitchFamily="34" charset="0"/>
                <a:cs typeface="Calibri" pitchFamily="34" charset="0"/>
              </a:endParaRPr>
            </a:p>
          </p:txBody>
        </p:sp>
        <p:sp>
          <p:nvSpPr>
            <p:cNvPr id="47" name="직사각형 46"/>
            <p:cNvSpPr/>
            <p:nvPr/>
          </p:nvSpPr>
          <p:spPr>
            <a:xfrm>
              <a:off x="4932040" y="2054237"/>
              <a:ext cx="432048" cy="515526"/>
            </a:xfrm>
            <a:prstGeom prst="rect">
              <a:avLst/>
            </a:prstGeom>
          </p:spPr>
          <p:txBody>
            <a:bodyPr wrap="square" lIns="0" rIns="0">
              <a:spAutoFit/>
            </a:bodyPr>
            <a:lstStyle/>
            <a:p>
              <a:pPr>
                <a:lnSpc>
                  <a:spcPts val="1100"/>
                </a:lnSpc>
              </a:pPr>
              <a:r>
                <a:rPr lang="en-US" altLang="ko-KR" sz="1100" spc="-100" dirty="0" smtClean="0">
                  <a:solidFill>
                    <a:schemeClr val="tx1">
                      <a:lumMod val="65000"/>
                      <a:lumOff val="35000"/>
                    </a:schemeClr>
                  </a:solidFill>
                  <a:latin typeface="Calibri" pitchFamily="34" charset="0"/>
                  <a:cs typeface="Calibri" pitchFamily="34" charset="0"/>
                </a:rPr>
                <a:t>text</a:t>
              </a:r>
            </a:p>
            <a:p>
              <a:pPr>
                <a:lnSpc>
                  <a:spcPts val="1100"/>
                </a:lnSpc>
              </a:pPr>
              <a:endParaRPr lang="en-US" altLang="ko-KR" sz="1100" spc="-100" dirty="0">
                <a:solidFill>
                  <a:schemeClr val="tx1">
                    <a:lumMod val="65000"/>
                    <a:lumOff val="35000"/>
                  </a:schemeClr>
                </a:solidFill>
                <a:latin typeface="Calibri" pitchFamily="34" charset="0"/>
                <a:cs typeface="Calibri" pitchFamily="34" charset="0"/>
              </a:endParaRPr>
            </a:p>
            <a:p>
              <a:pPr>
                <a:lnSpc>
                  <a:spcPts val="1100"/>
                </a:lnSpc>
              </a:pPr>
              <a:endParaRPr lang="en-US" altLang="ko-KR" sz="1100" spc="-100" dirty="0">
                <a:solidFill>
                  <a:schemeClr val="tx1">
                    <a:lumMod val="65000"/>
                    <a:lumOff val="35000"/>
                  </a:schemeClr>
                </a:solidFill>
                <a:latin typeface="Calibri" pitchFamily="34" charset="0"/>
                <a:cs typeface="Calibri" pitchFamily="34" charset="0"/>
              </a:endParaRPr>
            </a:p>
          </p:txBody>
        </p:sp>
        <p:sp>
          <p:nvSpPr>
            <p:cNvPr id="48" name="직사각형 47"/>
            <p:cNvSpPr/>
            <p:nvPr/>
          </p:nvSpPr>
          <p:spPr>
            <a:xfrm>
              <a:off x="5722858" y="2054237"/>
              <a:ext cx="432048" cy="515526"/>
            </a:xfrm>
            <a:prstGeom prst="rect">
              <a:avLst/>
            </a:prstGeom>
          </p:spPr>
          <p:txBody>
            <a:bodyPr wrap="square" lIns="0" rIns="0">
              <a:spAutoFit/>
            </a:bodyPr>
            <a:lstStyle/>
            <a:p>
              <a:pPr>
                <a:lnSpc>
                  <a:spcPts val="1100"/>
                </a:lnSpc>
              </a:pPr>
              <a:r>
                <a:rPr lang="en-US" altLang="ko-KR" sz="1100" spc="-100" dirty="0" smtClean="0">
                  <a:solidFill>
                    <a:schemeClr val="tx1">
                      <a:lumMod val="65000"/>
                      <a:lumOff val="35000"/>
                    </a:schemeClr>
                  </a:solidFill>
                  <a:latin typeface="Calibri" pitchFamily="34" charset="0"/>
                  <a:cs typeface="Calibri" pitchFamily="34" charset="0"/>
                </a:rPr>
                <a:t>text</a:t>
              </a:r>
            </a:p>
            <a:p>
              <a:pPr>
                <a:lnSpc>
                  <a:spcPts val="1100"/>
                </a:lnSpc>
              </a:pPr>
              <a:r>
                <a:rPr lang="en-US" altLang="ko-KR" sz="1100" spc="-100" dirty="0" smtClean="0">
                  <a:solidFill>
                    <a:schemeClr val="tx1">
                      <a:lumMod val="65000"/>
                      <a:lumOff val="35000"/>
                    </a:schemeClr>
                  </a:solidFill>
                  <a:latin typeface="Calibri" pitchFamily="34" charset="0"/>
                  <a:cs typeface="Calibri" pitchFamily="34" charset="0"/>
                </a:rPr>
                <a:t>text</a:t>
              </a:r>
              <a:endParaRPr lang="en-US" altLang="ko-KR" sz="1100" spc="-100" dirty="0">
                <a:solidFill>
                  <a:schemeClr val="tx1">
                    <a:lumMod val="65000"/>
                    <a:lumOff val="35000"/>
                  </a:schemeClr>
                </a:solidFill>
                <a:latin typeface="Calibri" pitchFamily="34" charset="0"/>
                <a:cs typeface="Calibri" pitchFamily="34" charset="0"/>
              </a:endParaRPr>
            </a:p>
            <a:p>
              <a:pPr>
                <a:lnSpc>
                  <a:spcPts val="1100"/>
                </a:lnSpc>
              </a:pPr>
              <a:r>
                <a:rPr lang="en-US" altLang="ko-KR" sz="1100" spc="-100" dirty="0" smtClean="0">
                  <a:solidFill>
                    <a:schemeClr val="tx1">
                      <a:lumMod val="65000"/>
                      <a:lumOff val="35000"/>
                    </a:schemeClr>
                  </a:solidFill>
                  <a:latin typeface="Calibri" pitchFamily="34" charset="0"/>
                  <a:cs typeface="Calibri" pitchFamily="34" charset="0"/>
                </a:rPr>
                <a:t>           text</a:t>
              </a:r>
              <a:endParaRPr lang="en-US" altLang="ko-KR" sz="1100" spc="-100" dirty="0">
                <a:solidFill>
                  <a:schemeClr val="tx1">
                    <a:lumMod val="65000"/>
                    <a:lumOff val="35000"/>
                  </a:schemeClr>
                </a:solidFill>
                <a:latin typeface="Calibri" pitchFamily="34" charset="0"/>
                <a:cs typeface="Calibri" pitchFamily="34" charset="0"/>
              </a:endParaRPr>
            </a:p>
          </p:txBody>
        </p:sp>
      </p:grpSp>
      <p:grpSp>
        <p:nvGrpSpPr>
          <p:cNvPr id="100" name="그룹 99"/>
          <p:cNvGrpSpPr/>
          <p:nvPr/>
        </p:nvGrpSpPr>
        <p:grpSpPr>
          <a:xfrm>
            <a:off x="2651661" y="4851903"/>
            <a:ext cx="3930704" cy="1274752"/>
            <a:chOff x="2651661" y="4548714"/>
            <a:chExt cx="3930704" cy="1274752"/>
          </a:xfrm>
        </p:grpSpPr>
        <p:sp>
          <p:nvSpPr>
            <p:cNvPr id="30" name="한쪽 모서리가 잘린 사각형 29"/>
            <p:cNvSpPr/>
            <p:nvPr/>
          </p:nvSpPr>
          <p:spPr>
            <a:xfrm rot="10800000">
              <a:off x="2972687" y="4548714"/>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한쪽 모서리가 잘린 사각형 30"/>
            <p:cNvSpPr/>
            <p:nvPr/>
          </p:nvSpPr>
          <p:spPr>
            <a:xfrm rot="10800000">
              <a:off x="3713903" y="4548714"/>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한쪽 모서리가 잘린 사각형 31"/>
            <p:cNvSpPr/>
            <p:nvPr/>
          </p:nvSpPr>
          <p:spPr>
            <a:xfrm rot="10800000">
              <a:off x="4505991" y="4548714"/>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한쪽 모서리가 잘린 사각형 32"/>
            <p:cNvSpPr/>
            <p:nvPr/>
          </p:nvSpPr>
          <p:spPr>
            <a:xfrm rot="10800000">
              <a:off x="5298079" y="4548714"/>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한쪽 모서리가 잘린 사각형 33"/>
            <p:cNvSpPr/>
            <p:nvPr/>
          </p:nvSpPr>
          <p:spPr>
            <a:xfrm rot="10800000">
              <a:off x="6162175" y="4548714"/>
              <a:ext cx="420190" cy="528330"/>
            </a:xfrm>
            <a:prstGeom prst="snip1Rect">
              <a:avLst>
                <a:gd name="adj" fmla="val 9740"/>
              </a:avLst>
            </a:prstGeom>
            <a:solidFill>
              <a:srgbClr val="92D050"/>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한쪽 모서리가 잘린 사각형 39"/>
            <p:cNvSpPr/>
            <p:nvPr/>
          </p:nvSpPr>
          <p:spPr>
            <a:xfrm rot="10800000">
              <a:off x="2651661" y="5295136"/>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한쪽 모서리가 잘린 사각형 40"/>
            <p:cNvSpPr/>
            <p:nvPr/>
          </p:nvSpPr>
          <p:spPr>
            <a:xfrm rot="10800000">
              <a:off x="3392877" y="5295136"/>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한쪽 모서리가 잘린 사각형 41"/>
            <p:cNvSpPr/>
            <p:nvPr/>
          </p:nvSpPr>
          <p:spPr>
            <a:xfrm rot="10800000">
              <a:off x="4184965" y="5295136"/>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한쪽 모서리가 잘린 사각형 42"/>
            <p:cNvSpPr/>
            <p:nvPr/>
          </p:nvSpPr>
          <p:spPr>
            <a:xfrm rot="10800000">
              <a:off x="4977053" y="5295136"/>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한쪽 모서리가 잘린 사각형 43"/>
            <p:cNvSpPr/>
            <p:nvPr/>
          </p:nvSpPr>
          <p:spPr>
            <a:xfrm rot="10800000">
              <a:off x="5841149" y="5295136"/>
              <a:ext cx="420190" cy="528330"/>
            </a:xfrm>
            <a:prstGeom prst="snip1Rect">
              <a:avLst>
                <a:gd name="adj" fmla="val 9740"/>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연결선 8"/>
            <p:cNvCxnSpPr>
              <a:stCxn id="30" idx="2"/>
              <a:endCxn id="31" idx="0"/>
            </p:cNvCxnSpPr>
            <p:nvPr/>
          </p:nvCxnSpPr>
          <p:spPr>
            <a:xfrm>
              <a:off x="3392877" y="4812879"/>
              <a:ext cx="321026" cy="0"/>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4" name="직선 연결선 53"/>
            <p:cNvCxnSpPr>
              <a:stCxn id="31" idx="2"/>
              <a:endCxn id="32" idx="0"/>
            </p:cNvCxnSpPr>
            <p:nvPr/>
          </p:nvCxnSpPr>
          <p:spPr>
            <a:xfrm>
              <a:off x="4134093" y="4812879"/>
              <a:ext cx="371898" cy="0"/>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6" name="직선 연결선 55"/>
            <p:cNvCxnSpPr>
              <a:stCxn id="33" idx="2"/>
              <a:endCxn id="34" idx="0"/>
            </p:cNvCxnSpPr>
            <p:nvPr/>
          </p:nvCxnSpPr>
          <p:spPr>
            <a:xfrm>
              <a:off x="5718269" y="4812879"/>
              <a:ext cx="443906" cy="0"/>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p:cNvCxnSpPr>
              <a:stCxn id="32" idx="2"/>
              <a:endCxn id="33" idx="0"/>
            </p:cNvCxnSpPr>
            <p:nvPr/>
          </p:nvCxnSpPr>
          <p:spPr>
            <a:xfrm>
              <a:off x="4926181" y="4812879"/>
              <a:ext cx="371898" cy="0"/>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63" name="직선 연결선 62"/>
            <p:cNvCxnSpPr>
              <a:stCxn id="40" idx="2"/>
              <a:endCxn id="36" idx="0"/>
            </p:cNvCxnSpPr>
            <p:nvPr/>
          </p:nvCxnSpPr>
          <p:spPr>
            <a:xfrm>
              <a:off x="3071851" y="5559301"/>
              <a:ext cx="321026" cy="1"/>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64" name="직선 연결선 63"/>
            <p:cNvCxnSpPr>
              <a:stCxn id="41" idx="2"/>
              <a:endCxn id="37" idx="0"/>
            </p:cNvCxnSpPr>
            <p:nvPr/>
          </p:nvCxnSpPr>
          <p:spPr>
            <a:xfrm>
              <a:off x="3813067" y="5559301"/>
              <a:ext cx="371898" cy="1"/>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p:cNvCxnSpPr>
              <a:stCxn id="43" idx="2"/>
              <a:endCxn id="44" idx="0"/>
            </p:cNvCxnSpPr>
            <p:nvPr/>
          </p:nvCxnSpPr>
          <p:spPr>
            <a:xfrm>
              <a:off x="5397243" y="5559301"/>
              <a:ext cx="443906" cy="0"/>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66" name="직선 연결선 65"/>
            <p:cNvCxnSpPr>
              <a:stCxn id="42" idx="2"/>
              <a:endCxn id="38" idx="0"/>
            </p:cNvCxnSpPr>
            <p:nvPr/>
          </p:nvCxnSpPr>
          <p:spPr>
            <a:xfrm>
              <a:off x="4605155" y="5559301"/>
              <a:ext cx="371898" cy="1"/>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75" name="직선 연결선 74"/>
            <p:cNvCxnSpPr>
              <a:stCxn id="41" idx="1"/>
              <a:endCxn id="31" idx="3"/>
            </p:cNvCxnSpPr>
            <p:nvPr/>
          </p:nvCxnSpPr>
          <p:spPr>
            <a:xfrm flipV="1">
              <a:off x="3602972" y="5077044"/>
              <a:ext cx="321026" cy="218092"/>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78" name="직선 연결선 77"/>
            <p:cNvCxnSpPr>
              <a:stCxn id="31" idx="3"/>
              <a:endCxn id="42" idx="1"/>
            </p:cNvCxnSpPr>
            <p:nvPr/>
          </p:nvCxnSpPr>
          <p:spPr>
            <a:xfrm>
              <a:off x="3923998" y="5077044"/>
              <a:ext cx="471062" cy="218092"/>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81" name="직선 연결선 80"/>
            <p:cNvCxnSpPr>
              <a:stCxn id="42" idx="1"/>
              <a:endCxn id="32" idx="3"/>
            </p:cNvCxnSpPr>
            <p:nvPr/>
          </p:nvCxnSpPr>
          <p:spPr>
            <a:xfrm flipV="1">
              <a:off x="4395060" y="5077044"/>
              <a:ext cx="321026" cy="218092"/>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84" name="직선 연결선 83"/>
            <p:cNvCxnSpPr>
              <a:stCxn id="32" idx="3"/>
              <a:endCxn id="43" idx="1"/>
            </p:cNvCxnSpPr>
            <p:nvPr/>
          </p:nvCxnSpPr>
          <p:spPr>
            <a:xfrm>
              <a:off x="4716086" y="5077044"/>
              <a:ext cx="471062" cy="218092"/>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87" name="직선 연결선 86"/>
            <p:cNvCxnSpPr>
              <a:stCxn id="43" idx="1"/>
              <a:endCxn id="33" idx="3"/>
            </p:cNvCxnSpPr>
            <p:nvPr/>
          </p:nvCxnSpPr>
          <p:spPr>
            <a:xfrm flipV="1">
              <a:off x="5187148" y="5077044"/>
              <a:ext cx="321026" cy="218092"/>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90" name="직선 연결선 89"/>
            <p:cNvCxnSpPr>
              <a:stCxn id="33" idx="3"/>
              <a:endCxn id="44" idx="1"/>
            </p:cNvCxnSpPr>
            <p:nvPr/>
          </p:nvCxnSpPr>
          <p:spPr>
            <a:xfrm>
              <a:off x="5508174" y="5077044"/>
              <a:ext cx="543070" cy="218092"/>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93" name="직선 연결선 92"/>
            <p:cNvCxnSpPr>
              <a:stCxn id="44" idx="1"/>
              <a:endCxn id="34" idx="3"/>
            </p:cNvCxnSpPr>
            <p:nvPr/>
          </p:nvCxnSpPr>
          <p:spPr>
            <a:xfrm flipV="1">
              <a:off x="6051244" y="5077044"/>
              <a:ext cx="321026" cy="218092"/>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96" name="직선 연결선 95"/>
            <p:cNvCxnSpPr>
              <a:stCxn id="30" idx="3"/>
              <a:endCxn id="41" idx="1"/>
            </p:cNvCxnSpPr>
            <p:nvPr/>
          </p:nvCxnSpPr>
          <p:spPr>
            <a:xfrm>
              <a:off x="3182782" y="5077044"/>
              <a:ext cx="420190" cy="218092"/>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99" name="직선 연결선 98"/>
            <p:cNvCxnSpPr>
              <a:stCxn id="40" idx="1"/>
              <a:endCxn id="30" idx="3"/>
            </p:cNvCxnSpPr>
            <p:nvPr/>
          </p:nvCxnSpPr>
          <p:spPr>
            <a:xfrm flipV="1">
              <a:off x="2861756" y="5077044"/>
              <a:ext cx="321026" cy="218092"/>
            </a:xfrm>
            <a:prstGeom prst="line">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sp>
        <p:nvSpPr>
          <p:cNvPr id="2" name="제목 1"/>
          <p:cNvSpPr>
            <a:spLocks noGrp="1"/>
          </p:cNvSpPr>
          <p:nvPr>
            <p:ph type="title"/>
          </p:nvPr>
        </p:nvSpPr>
        <p:spPr/>
        <p:txBody>
          <a:bodyPr>
            <a:normAutofit fontScale="90000"/>
          </a:bodyPr>
          <a:lstStyle/>
          <a:p>
            <a:r>
              <a:rPr lang="en-US" altLang="ko-KR" dirty="0" smtClean="0"/>
              <a:t>Text-based Approach vs. Link-based Approach</a:t>
            </a:r>
            <a:endParaRPr lang="ko-KR" altLang="en-US" dirty="0"/>
          </a:p>
        </p:txBody>
      </p:sp>
      <p:pic>
        <p:nvPicPr>
          <p:cNvPr id="19" name="Picture 6" descr="C:\Users\Administrator\Desktop\surfer4.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14922" y="4552233"/>
            <a:ext cx="1000937" cy="82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Administrator\Desktop\surfer4.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62057" y="4442125"/>
            <a:ext cx="1000937"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Users\Administrator\Desktop\surfer4.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82137" y="4668293"/>
            <a:ext cx="1000937" cy="82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p:cNvGrpSpPr/>
          <p:nvPr/>
        </p:nvGrpSpPr>
        <p:grpSpPr>
          <a:xfrm>
            <a:off x="1419814" y="4716024"/>
            <a:ext cx="1023163" cy="849059"/>
            <a:chOff x="2743224" y="1446942"/>
            <a:chExt cx="1023163" cy="849059"/>
          </a:xfrm>
        </p:grpSpPr>
        <p:pic>
          <p:nvPicPr>
            <p:cNvPr id="13" name="Picture 6" descr="C:\Users\Administrator\Desktop\surfer4.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765450" y="1468001"/>
              <a:ext cx="1000937"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istrator\Desktop\surfer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3224" y="1446942"/>
              <a:ext cx="1000937" cy="82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그룹 4"/>
          <p:cNvGrpSpPr/>
          <p:nvPr/>
        </p:nvGrpSpPr>
        <p:grpSpPr>
          <a:xfrm>
            <a:off x="1735169" y="1700808"/>
            <a:ext cx="424227" cy="1041486"/>
            <a:chOff x="1305350" y="1842666"/>
            <a:chExt cx="424227" cy="1041486"/>
          </a:xfrm>
        </p:grpSpPr>
        <p:pic>
          <p:nvPicPr>
            <p:cNvPr id="23" name="Picture 8" descr="C:\Users\Administrator\Desktop\user.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5350" y="1853844"/>
              <a:ext cx="397226" cy="10303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Administrator\Desktop\us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2351" y="1842666"/>
              <a:ext cx="397226" cy="103030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한쪽 모서리가 잘린 사각형 34"/>
          <p:cNvSpPr/>
          <p:nvPr/>
        </p:nvSpPr>
        <p:spPr>
          <a:xfrm rot="10800000">
            <a:off x="2651661" y="5598326"/>
            <a:ext cx="420190" cy="528330"/>
          </a:xfrm>
          <a:prstGeom prst="snip1Rect">
            <a:avLst>
              <a:gd name="adj" fmla="val 9740"/>
            </a:avLst>
          </a:prstGeom>
          <a:solidFill>
            <a:srgbClr val="00B0F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한쪽 모서리가 잘린 사각형 35"/>
          <p:cNvSpPr/>
          <p:nvPr/>
        </p:nvSpPr>
        <p:spPr>
          <a:xfrm rot="10800000">
            <a:off x="3392877" y="5598326"/>
            <a:ext cx="420190" cy="528330"/>
          </a:xfrm>
          <a:prstGeom prst="snip1Rect">
            <a:avLst>
              <a:gd name="adj" fmla="val 9740"/>
            </a:avLst>
          </a:prstGeom>
          <a:solidFill>
            <a:srgbClr val="00B0F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한쪽 모서리가 잘린 사각형 36"/>
          <p:cNvSpPr/>
          <p:nvPr/>
        </p:nvSpPr>
        <p:spPr>
          <a:xfrm rot="10800000">
            <a:off x="4184965" y="5598326"/>
            <a:ext cx="420190" cy="528330"/>
          </a:xfrm>
          <a:prstGeom prst="snip1Rect">
            <a:avLst>
              <a:gd name="adj" fmla="val 9740"/>
            </a:avLst>
          </a:prstGeom>
          <a:solidFill>
            <a:srgbClr val="00B0F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한쪽 모서리가 잘린 사각형 37"/>
          <p:cNvSpPr/>
          <p:nvPr/>
        </p:nvSpPr>
        <p:spPr>
          <a:xfrm rot="10800000">
            <a:off x="4977053" y="5598326"/>
            <a:ext cx="420190" cy="528330"/>
          </a:xfrm>
          <a:prstGeom prst="snip1Rect">
            <a:avLst>
              <a:gd name="adj" fmla="val 9740"/>
            </a:avLst>
          </a:prstGeom>
          <a:solidFill>
            <a:srgbClr val="00B0F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한쪽 모서리가 잘린 사각형 58"/>
          <p:cNvSpPr/>
          <p:nvPr/>
        </p:nvSpPr>
        <p:spPr>
          <a:xfrm rot="10800000">
            <a:off x="3713902" y="4856125"/>
            <a:ext cx="420190" cy="528330"/>
          </a:xfrm>
          <a:prstGeom prst="snip1Rect">
            <a:avLst>
              <a:gd name="adj" fmla="val 9740"/>
            </a:avLst>
          </a:prstGeom>
          <a:solidFill>
            <a:srgbClr val="00B0F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한쪽 모서리가 잘린 사각형 60"/>
          <p:cNvSpPr/>
          <p:nvPr/>
        </p:nvSpPr>
        <p:spPr>
          <a:xfrm rot="10800000">
            <a:off x="5298078" y="4856125"/>
            <a:ext cx="420190" cy="528330"/>
          </a:xfrm>
          <a:prstGeom prst="snip1Rect">
            <a:avLst>
              <a:gd name="adj" fmla="val 9740"/>
            </a:avLst>
          </a:prstGeom>
          <a:solidFill>
            <a:srgbClr val="00B0F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한쪽 모서리가 잘린 사각형 61"/>
          <p:cNvSpPr/>
          <p:nvPr/>
        </p:nvSpPr>
        <p:spPr>
          <a:xfrm rot="10800000">
            <a:off x="6162174" y="4856125"/>
            <a:ext cx="420190" cy="528330"/>
          </a:xfrm>
          <a:prstGeom prst="snip1Rect">
            <a:avLst>
              <a:gd name="adj" fmla="val 9740"/>
            </a:avLst>
          </a:prstGeom>
          <a:solidFill>
            <a:srgbClr val="00B0F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p:cNvCxnSpPr/>
          <p:nvPr/>
        </p:nvCxnSpPr>
        <p:spPr>
          <a:xfrm>
            <a:off x="5619196" y="5119391"/>
            <a:ext cx="680996" cy="0"/>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68" name="직선 연결선 67"/>
          <p:cNvCxnSpPr/>
          <p:nvPr/>
        </p:nvCxnSpPr>
        <p:spPr>
          <a:xfrm>
            <a:off x="3072532" y="5865813"/>
            <a:ext cx="492396" cy="0"/>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69" name="직선 연결선 68"/>
          <p:cNvCxnSpPr/>
          <p:nvPr/>
        </p:nvCxnSpPr>
        <p:spPr>
          <a:xfrm>
            <a:off x="4499992" y="5865814"/>
            <a:ext cx="648072" cy="0"/>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70" name="직선 연결선 69"/>
          <p:cNvCxnSpPr/>
          <p:nvPr/>
        </p:nvCxnSpPr>
        <p:spPr>
          <a:xfrm flipV="1">
            <a:off x="3602972" y="5244357"/>
            <a:ext cx="321026" cy="504056"/>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71" name="직선 연결선 70"/>
          <p:cNvCxnSpPr/>
          <p:nvPr/>
        </p:nvCxnSpPr>
        <p:spPr>
          <a:xfrm>
            <a:off x="3924679" y="5244357"/>
            <a:ext cx="470380" cy="504056"/>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72" name="직선 연결선 71"/>
          <p:cNvCxnSpPr/>
          <p:nvPr/>
        </p:nvCxnSpPr>
        <p:spPr>
          <a:xfrm flipV="1">
            <a:off x="5187147" y="5244357"/>
            <a:ext cx="321026" cy="504056"/>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49" name="한쪽 모서리가 잘린 사각형 48"/>
          <p:cNvSpPr/>
          <p:nvPr/>
        </p:nvSpPr>
        <p:spPr>
          <a:xfrm rot="10800000">
            <a:off x="2652758" y="5597377"/>
            <a:ext cx="420190" cy="528330"/>
          </a:xfrm>
          <a:prstGeom prst="snip1Rect">
            <a:avLst>
              <a:gd name="adj" fmla="val 9740"/>
            </a:avLst>
          </a:prstGeom>
          <a:solidFill>
            <a:srgbClr val="00B0F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한쪽 모서리가 잘린 사각형 49"/>
          <p:cNvSpPr/>
          <p:nvPr/>
        </p:nvSpPr>
        <p:spPr>
          <a:xfrm rot="10800000">
            <a:off x="3393974" y="5597377"/>
            <a:ext cx="420190" cy="528330"/>
          </a:xfrm>
          <a:prstGeom prst="snip1Rect">
            <a:avLst>
              <a:gd name="adj" fmla="val 9740"/>
            </a:avLst>
          </a:prstGeom>
          <a:solidFill>
            <a:srgbClr val="ABE9FF"/>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한쪽 모서리가 잘린 사각형 50"/>
          <p:cNvSpPr/>
          <p:nvPr/>
        </p:nvSpPr>
        <p:spPr>
          <a:xfrm rot="10800000">
            <a:off x="4505991" y="4855176"/>
            <a:ext cx="420190" cy="528330"/>
          </a:xfrm>
          <a:prstGeom prst="snip1Rect">
            <a:avLst>
              <a:gd name="adj" fmla="val 9740"/>
            </a:avLst>
          </a:prstGeom>
          <a:solidFill>
            <a:srgbClr val="C0000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한쪽 모서리가 잘린 사각형 51"/>
          <p:cNvSpPr/>
          <p:nvPr/>
        </p:nvSpPr>
        <p:spPr>
          <a:xfrm rot="10800000">
            <a:off x="5299175" y="4850413"/>
            <a:ext cx="420190" cy="528330"/>
          </a:xfrm>
          <a:prstGeom prst="snip1Rect">
            <a:avLst>
              <a:gd name="adj" fmla="val 9740"/>
            </a:avLst>
          </a:prstGeom>
          <a:solidFill>
            <a:srgbClr val="C0000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한쪽 모서리가 잘린 사각형 52"/>
          <p:cNvSpPr/>
          <p:nvPr/>
        </p:nvSpPr>
        <p:spPr>
          <a:xfrm rot="10800000">
            <a:off x="6163271" y="4850413"/>
            <a:ext cx="420190" cy="528330"/>
          </a:xfrm>
          <a:prstGeom prst="snip1Rect">
            <a:avLst>
              <a:gd name="adj" fmla="val 9740"/>
            </a:avLst>
          </a:prstGeom>
          <a:solidFill>
            <a:srgbClr val="C00000"/>
          </a:solidFill>
          <a:ln w="12700">
            <a:no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3" name="직선 연결선 72"/>
          <p:cNvCxnSpPr/>
          <p:nvPr/>
        </p:nvCxnSpPr>
        <p:spPr>
          <a:xfrm flipV="1">
            <a:off x="5619196" y="5119392"/>
            <a:ext cx="753073" cy="1"/>
          </a:xfrm>
          <a:prstGeom prst="line">
            <a:avLst/>
          </a:prstGeom>
          <a:solidFill>
            <a:schemeClr val="bg1"/>
          </a:solidFill>
          <a:ln w="25400">
            <a:solidFill>
              <a:srgbClr val="FF4747"/>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74" name="직선 연결선 73"/>
          <p:cNvCxnSpPr/>
          <p:nvPr/>
        </p:nvCxnSpPr>
        <p:spPr>
          <a:xfrm>
            <a:off x="3072532" y="5865813"/>
            <a:ext cx="492396" cy="0"/>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76" name="직선 연결선 75"/>
          <p:cNvCxnSpPr/>
          <p:nvPr/>
        </p:nvCxnSpPr>
        <p:spPr>
          <a:xfrm>
            <a:off x="4820428" y="5119391"/>
            <a:ext cx="615668" cy="0"/>
          </a:xfrm>
          <a:prstGeom prst="line">
            <a:avLst/>
          </a:prstGeom>
          <a:solidFill>
            <a:schemeClr val="bg1"/>
          </a:solidFill>
          <a:ln w="25400">
            <a:solidFill>
              <a:srgbClr val="FF4747"/>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7" name="원호 76"/>
          <p:cNvSpPr/>
          <p:nvPr/>
        </p:nvSpPr>
        <p:spPr>
          <a:xfrm>
            <a:off x="2442977" y="4437112"/>
            <a:ext cx="2270263" cy="1462421"/>
          </a:xfrm>
          <a:prstGeom prst="arc">
            <a:avLst>
              <a:gd name="adj1" fmla="val 11899980"/>
              <a:gd name="adj2" fmla="val 20093320"/>
            </a:avLst>
          </a:prstGeom>
          <a:noFill/>
          <a:ln w="25400">
            <a:solidFill>
              <a:srgbClr val="FF4747"/>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002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par>
                          <p:cTn id="8" fill="hold">
                            <p:stCondLst>
                              <p:cond delay="250"/>
                            </p:stCondLst>
                            <p:childTnLst>
                              <p:par>
                                <p:cTn id="9" presetID="10" presetClass="exit" presetSubtype="0" fill="hold" nodeType="afterEffect">
                                  <p:stCondLst>
                                    <p:cond delay="0"/>
                                  </p:stCondLst>
                                  <p:childTnLst>
                                    <p:animEffect transition="out" filter="fade">
                                      <p:cBhvr>
                                        <p:cTn id="10" dur="250"/>
                                        <p:tgtEl>
                                          <p:spTgt spid="20"/>
                                        </p:tgtEl>
                                      </p:cBhvr>
                                    </p:animEffect>
                                    <p:set>
                                      <p:cBhvr>
                                        <p:cTn id="11" dur="1" fill="hold">
                                          <p:stCondLst>
                                            <p:cond delay="249"/>
                                          </p:stCondLst>
                                        </p:cTn>
                                        <p:tgtEl>
                                          <p:spTgt spid="20"/>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childTnLst>
                          </p:cTn>
                        </p:par>
                        <p:par>
                          <p:cTn id="15" fill="hold">
                            <p:stCondLst>
                              <p:cond delay="500"/>
                            </p:stCondLst>
                            <p:childTnLst>
                              <p:par>
                                <p:cTn id="16" presetID="10" presetClass="exit" presetSubtype="0" fill="hold" nodeType="afterEffect">
                                  <p:stCondLst>
                                    <p:cond delay="0"/>
                                  </p:stCondLst>
                                  <p:childTnLst>
                                    <p:animEffect transition="out" filter="fade">
                                      <p:cBhvr>
                                        <p:cTn id="17" dur="250"/>
                                        <p:tgtEl>
                                          <p:spTgt spid="19"/>
                                        </p:tgtEl>
                                      </p:cBhvr>
                                    </p:animEffect>
                                    <p:set>
                                      <p:cBhvr>
                                        <p:cTn id="18" dur="1" fill="hold">
                                          <p:stCondLst>
                                            <p:cond delay="249"/>
                                          </p:stCondLst>
                                        </p:cTn>
                                        <p:tgtEl>
                                          <p:spTgt spid="19"/>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50"/>
                                        <p:tgtEl>
                                          <p:spTgt spid="10"/>
                                        </p:tgtEl>
                                      </p:cBhvr>
                                    </p:animEffect>
                                  </p:childTnLst>
                                </p:cTn>
                              </p:par>
                            </p:childTnLst>
                          </p:cTn>
                        </p:par>
                        <p:par>
                          <p:cTn id="22" fill="hold">
                            <p:stCondLst>
                              <p:cond delay="750"/>
                            </p:stCondLst>
                            <p:childTnLst>
                              <p:par>
                                <p:cTn id="23" presetID="10" presetClass="exit" presetSubtype="0" fill="hold" nodeType="afterEffect">
                                  <p:stCondLst>
                                    <p:cond delay="0"/>
                                  </p:stCondLst>
                                  <p:childTnLst>
                                    <p:animEffect transition="out" filter="fade">
                                      <p:cBhvr>
                                        <p:cTn id="24" dur="250"/>
                                        <p:tgtEl>
                                          <p:spTgt spid="10"/>
                                        </p:tgtEl>
                                      </p:cBhvr>
                                    </p:animEffect>
                                    <p:set>
                                      <p:cBhvr>
                                        <p:cTn id="25" dur="1" fill="hold">
                                          <p:stCondLst>
                                            <p:cond delay="249"/>
                                          </p:stCondLst>
                                        </p:cTn>
                                        <p:tgtEl>
                                          <p:spTgt spid="1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250"/>
                                        <p:tgtEl>
                                          <p:spTgt spid="4"/>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childTnLst>
                                </p:cTn>
                              </p:par>
                            </p:childTnLst>
                          </p:cTn>
                        </p:par>
                        <p:par>
                          <p:cTn id="33" fill="hold">
                            <p:stCondLst>
                              <p:cond delay="1250"/>
                            </p:stCondLst>
                            <p:childTnLst>
                              <p:par>
                                <p:cTn id="34" presetID="1" presetClass="emph" presetSubtype="2" fill="hold" nodeType="afterEffect">
                                  <p:stCondLst>
                                    <p:cond delay="0"/>
                                  </p:stCondLst>
                                  <p:childTnLst>
                                    <p:animClr clrSpc="rgb" dir="cw">
                                      <p:cBhvr>
                                        <p:cTn id="35" dur="250" fill="hold"/>
                                        <p:tgtEl>
                                          <p:spTgt spid="35"/>
                                        </p:tgtEl>
                                        <p:attrNameLst>
                                          <p:attrName>fillcolor</p:attrName>
                                        </p:attrNameLst>
                                      </p:cBhvr>
                                      <p:to>
                                        <a:srgbClr val="ABE9FF"/>
                                      </p:to>
                                    </p:animClr>
                                    <p:set>
                                      <p:cBhvr>
                                        <p:cTn id="36" dur="250" fill="hold"/>
                                        <p:tgtEl>
                                          <p:spTgt spid="35"/>
                                        </p:tgtEl>
                                        <p:attrNameLst>
                                          <p:attrName>fill.type</p:attrName>
                                        </p:attrNameLst>
                                      </p:cBhvr>
                                      <p:to>
                                        <p:strVal val="solid"/>
                                      </p:to>
                                    </p:set>
                                    <p:set>
                                      <p:cBhvr>
                                        <p:cTn id="37" dur="250" fill="hold"/>
                                        <p:tgtEl>
                                          <p:spTgt spid="35"/>
                                        </p:tgtEl>
                                        <p:attrNameLst>
                                          <p:attrName>fill.on</p:attrName>
                                        </p:attrNameLst>
                                      </p:cBhvr>
                                      <p:to>
                                        <p:strVal val="true"/>
                                      </p:to>
                                    </p:se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25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250"/>
                                        <p:tgtEl>
                                          <p:spTgt spid="68"/>
                                        </p:tgtEl>
                                      </p:cBhvr>
                                    </p:animEffect>
                                  </p:childTnLst>
                                </p:cTn>
                              </p:par>
                            </p:childTnLst>
                          </p:cTn>
                        </p:par>
                        <p:par>
                          <p:cTn id="44" fill="hold">
                            <p:stCondLst>
                              <p:cond delay="1500"/>
                            </p:stCondLst>
                            <p:childTnLst>
                              <p:par>
                                <p:cTn id="45" presetID="1" presetClass="emph" presetSubtype="2" fill="hold" nodeType="afterEffect">
                                  <p:stCondLst>
                                    <p:cond delay="0"/>
                                  </p:stCondLst>
                                  <p:childTnLst>
                                    <p:animClr clrSpc="rgb" dir="cw">
                                      <p:cBhvr>
                                        <p:cTn id="46" dur="250" fill="hold"/>
                                        <p:tgtEl>
                                          <p:spTgt spid="36"/>
                                        </p:tgtEl>
                                        <p:attrNameLst>
                                          <p:attrName>fillcolor</p:attrName>
                                        </p:attrNameLst>
                                      </p:cBhvr>
                                      <p:to>
                                        <a:srgbClr val="ABE9FF"/>
                                      </p:to>
                                    </p:animClr>
                                    <p:set>
                                      <p:cBhvr>
                                        <p:cTn id="47" dur="250" fill="hold"/>
                                        <p:tgtEl>
                                          <p:spTgt spid="36"/>
                                        </p:tgtEl>
                                        <p:attrNameLst>
                                          <p:attrName>fill.type</p:attrName>
                                        </p:attrNameLst>
                                      </p:cBhvr>
                                      <p:to>
                                        <p:strVal val="solid"/>
                                      </p:to>
                                    </p:set>
                                    <p:set>
                                      <p:cBhvr>
                                        <p:cTn id="48" dur="250" fill="hold"/>
                                        <p:tgtEl>
                                          <p:spTgt spid="36"/>
                                        </p:tgtEl>
                                        <p:attrNameLst>
                                          <p:attrName>fill.on</p:attrName>
                                        </p:attrNameLst>
                                      </p:cBhvr>
                                      <p:to>
                                        <p:strVal val="true"/>
                                      </p:to>
                                    </p:set>
                                  </p:childTnLst>
                                </p:cTn>
                              </p:par>
                              <p:par>
                                <p:cTn id="49" presetID="10"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250"/>
                                        <p:tgtEl>
                                          <p:spTgt spid="59"/>
                                        </p:tgtEl>
                                      </p:cBhvr>
                                    </p:animEffect>
                                  </p:childTnLst>
                                </p:cTn>
                              </p:par>
                              <p:par>
                                <p:cTn id="52" presetID="10" presetClass="entr" presetSubtype="0" fill="hold"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250"/>
                                        <p:tgtEl>
                                          <p:spTgt spid="70"/>
                                        </p:tgtEl>
                                      </p:cBhvr>
                                    </p:animEffect>
                                  </p:childTnLst>
                                </p:cTn>
                              </p:par>
                            </p:childTnLst>
                          </p:cTn>
                        </p:par>
                        <p:par>
                          <p:cTn id="55" fill="hold">
                            <p:stCondLst>
                              <p:cond delay="1750"/>
                            </p:stCondLst>
                            <p:childTnLst>
                              <p:par>
                                <p:cTn id="56" presetID="1" presetClass="emph" presetSubtype="2" fill="hold" nodeType="afterEffect">
                                  <p:stCondLst>
                                    <p:cond delay="0"/>
                                  </p:stCondLst>
                                  <p:childTnLst>
                                    <p:animClr clrSpc="rgb" dir="cw">
                                      <p:cBhvr>
                                        <p:cTn id="57" dur="250" fill="hold"/>
                                        <p:tgtEl>
                                          <p:spTgt spid="59"/>
                                        </p:tgtEl>
                                        <p:attrNameLst>
                                          <p:attrName>fillcolor</p:attrName>
                                        </p:attrNameLst>
                                      </p:cBhvr>
                                      <p:to>
                                        <a:srgbClr val="ABE9FF"/>
                                      </p:to>
                                    </p:animClr>
                                    <p:set>
                                      <p:cBhvr>
                                        <p:cTn id="58" dur="250" fill="hold"/>
                                        <p:tgtEl>
                                          <p:spTgt spid="59"/>
                                        </p:tgtEl>
                                        <p:attrNameLst>
                                          <p:attrName>fill.type</p:attrName>
                                        </p:attrNameLst>
                                      </p:cBhvr>
                                      <p:to>
                                        <p:strVal val="solid"/>
                                      </p:to>
                                    </p:set>
                                    <p:set>
                                      <p:cBhvr>
                                        <p:cTn id="59" dur="250" fill="hold"/>
                                        <p:tgtEl>
                                          <p:spTgt spid="59"/>
                                        </p:tgtEl>
                                        <p:attrNameLst>
                                          <p:attrName>fill.on</p:attrName>
                                        </p:attrNameLst>
                                      </p:cBhvr>
                                      <p:to>
                                        <p:strVal val="true"/>
                                      </p:to>
                                    </p:se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250"/>
                                        <p:tgtEl>
                                          <p:spTgt spid="37"/>
                                        </p:tgtEl>
                                      </p:cBhvr>
                                    </p:animEffect>
                                  </p:childTnLst>
                                </p:cTn>
                              </p:par>
                              <p:par>
                                <p:cTn id="63" presetID="10"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250"/>
                                        <p:tgtEl>
                                          <p:spTgt spid="71"/>
                                        </p:tgtEl>
                                      </p:cBhvr>
                                    </p:animEffect>
                                  </p:childTnLst>
                                </p:cTn>
                              </p:par>
                            </p:childTnLst>
                          </p:cTn>
                        </p:par>
                        <p:par>
                          <p:cTn id="66" fill="hold">
                            <p:stCondLst>
                              <p:cond delay="2000"/>
                            </p:stCondLst>
                            <p:childTnLst>
                              <p:par>
                                <p:cTn id="67" presetID="1" presetClass="emph" presetSubtype="2" fill="hold" nodeType="afterEffect">
                                  <p:stCondLst>
                                    <p:cond delay="0"/>
                                  </p:stCondLst>
                                  <p:childTnLst>
                                    <p:animClr clrSpc="rgb" dir="cw">
                                      <p:cBhvr>
                                        <p:cTn id="68" dur="250" fill="hold"/>
                                        <p:tgtEl>
                                          <p:spTgt spid="37"/>
                                        </p:tgtEl>
                                        <p:attrNameLst>
                                          <p:attrName>fillcolor</p:attrName>
                                        </p:attrNameLst>
                                      </p:cBhvr>
                                      <p:to>
                                        <a:srgbClr val="ABE9FF"/>
                                      </p:to>
                                    </p:animClr>
                                    <p:set>
                                      <p:cBhvr>
                                        <p:cTn id="69" dur="250" fill="hold"/>
                                        <p:tgtEl>
                                          <p:spTgt spid="37"/>
                                        </p:tgtEl>
                                        <p:attrNameLst>
                                          <p:attrName>fill.type</p:attrName>
                                        </p:attrNameLst>
                                      </p:cBhvr>
                                      <p:to>
                                        <p:strVal val="solid"/>
                                      </p:to>
                                    </p:set>
                                    <p:set>
                                      <p:cBhvr>
                                        <p:cTn id="70" dur="250" fill="hold"/>
                                        <p:tgtEl>
                                          <p:spTgt spid="37"/>
                                        </p:tgtEl>
                                        <p:attrNameLst>
                                          <p:attrName>fill.on</p:attrName>
                                        </p:attrNameLst>
                                      </p:cBhvr>
                                      <p:to>
                                        <p:strVal val="true"/>
                                      </p:to>
                                    </p:se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250"/>
                                        <p:tgtEl>
                                          <p:spTgt spid="38"/>
                                        </p:tgtEl>
                                      </p:cBhvr>
                                    </p:animEffect>
                                  </p:childTnLst>
                                </p:cTn>
                              </p:par>
                              <p:par>
                                <p:cTn id="74" presetID="10" presetClass="entr" presetSubtype="0" fill="hold" nodeType="with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250"/>
                                        <p:tgtEl>
                                          <p:spTgt spid="69"/>
                                        </p:tgtEl>
                                      </p:cBhvr>
                                    </p:animEffect>
                                  </p:childTnLst>
                                </p:cTn>
                              </p:par>
                            </p:childTnLst>
                          </p:cTn>
                        </p:par>
                        <p:par>
                          <p:cTn id="77" fill="hold">
                            <p:stCondLst>
                              <p:cond delay="2250"/>
                            </p:stCondLst>
                            <p:childTnLst>
                              <p:par>
                                <p:cTn id="78" presetID="1" presetClass="emph" presetSubtype="2" fill="hold" nodeType="afterEffect">
                                  <p:stCondLst>
                                    <p:cond delay="0"/>
                                  </p:stCondLst>
                                  <p:childTnLst>
                                    <p:animClr clrSpc="rgb" dir="cw">
                                      <p:cBhvr>
                                        <p:cTn id="79" dur="250" fill="hold"/>
                                        <p:tgtEl>
                                          <p:spTgt spid="38"/>
                                        </p:tgtEl>
                                        <p:attrNameLst>
                                          <p:attrName>fillcolor</p:attrName>
                                        </p:attrNameLst>
                                      </p:cBhvr>
                                      <p:to>
                                        <a:srgbClr val="ABE9FF"/>
                                      </p:to>
                                    </p:animClr>
                                    <p:set>
                                      <p:cBhvr>
                                        <p:cTn id="80" dur="250" fill="hold"/>
                                        <p:tgtEl>
                                          <p:spTgt spid="38"/>
                                        </p:tgtEl>
                                        <p:attrNameLst>
                                          <p:attrName>fill.type</p:attrName>
                                        </p:attrNameLst>
                                      </p:cBhvr>
                                      <p:to>
                                        <p:strVal val="solid"/>
                                      </p:to>
                                    </p:set>
                                    <p:set>
                                      <p:cBhvr>
                                        <p:cTn id="81" dur="250" fill="hold"/>
                                        <p:tgtEl>
                                          <p:spTgt spid="38"/>
                                        </p:tgtEl>
                                        <p:attrNameLst>
                                          <p:attrName>fill.on</p:attrName>
                                        </p:attrNameLst>
                                      </p:cBhvr>
                                      <p:to>
                                        <p:strVal val="true"/>
                                      </p:to>
                                    </p:set>
                                  </p:childTnLst>
                                </p:cTn>
                              </p:par>
                              <p:par>
                                <p:cTn id="82" presetID="10"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250"/>
                                        <p:tgtEl>
                                          <p:spTgt spid="61"/>
                                        </p:tgtEl>
                                      </p:cBhvr>
                                    </p:animEffect>
                                  </p:childTnLst>
                                </p:cTn>
                              </p:par>
                              <p:par>
                                <p:cTn id="85" presetID="10"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250"/>
                                        <p:tgtEl>
                                          <p:spTgt spid="72"/>
                                        </p:tgtEl>
                                      </p:cBhvr>
                                    </p:animEffect>
                                  </p:childTnLst>
                                </p:cTn>
                              </p:par>
                            </p:childTnLst>
                          </p:cTn>
                        </p:par>
                        <p:par>
                          <p:cTn id="88" fill="hold">
                            <p:stCondLst>
                              <p:cond delay="2500"/>
                            </p:stCondLst>
                            <p:childTnLst>
                              <p:par>
                                <p:cTn id="89" presetID="1" presetClass="emph" presetSubtype="2" fill="hold" nodeType="afterEffect">
                                  <p:stCondLst>
                                    <p:cond delay="0"/>
                                  </p:stCondLst>
                                  <p:childTnLst>
                                    <p:animClr clrSpc="rgb" dir="cw">
                                      <p:cBhvr>
                                        <p:cTn id="90" dur="250" fill="hold"/>
                                        <p:tgtEl>
                                          <p:spTgt spid="61"/>
                                        </p:tgtEl>
                                        <p:attrNameLst>
                                          <p:attrName>fillcolor</p:attrName>
                                        </p:attrNameLst>
                                      </p:cBhvr>
                                      <p:to>
                                        <a:srgbClr val="ABE9FF"/>
                                      </p:to>
                                    </p:animClr>
                                    <p:set>
                                      <p:cBhvr>
                                        <p:cTn id="91" dur="250" fill="hold"/>
                                        <p:tgtEl>
                                          <p:spTgt spid="61"/>
                                        </p:tgtEl>
                                        <p:attrNameLst>
                                          <p:attrName>fill.type</p:attrName>
                                        </p:attrNameLst>
                                      </p:cBhvr>
                                      <p:to>
                                        <p:strVal val="solid"/>
                                      </p:to>
                                    </p:set>
                                    <p:set>
                                      <p:cBhvr>
                                        <p:cTn id="92" dur="250" fill="hold"/>
                                        <p:tgtEl>
                                          <p:spTgt spid="61"/>
                                        </p:tgtEl>
                                        <p:attrNameLst>
                                          <p:attrName>fill.on</p:attrName>
                                        </p:attrNameLst>
                                      </p:cBhvr>
                                      <p:to>
                                        <p:strVal val="true"/>
                                      </p:to>
                                    </p:set>
                                  </p:childTnLst>
                                </p:cTn>
                              </p:par>
                              <p:par>
                                <p:cTn id="93" presetID="10"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250"/>
                                        <p:tgtEl>
                                          <p:spTgt spid="62"/>
                                        </p:tgtEl>
                                      </p:cBhvr>
                                    </p:animEffect>
                                  </p:childTnLst>
                                </p:cTn>
                              </p:par>
                              <p:par>
                                <p:cTn id="96" presetID="10" presetClass="entr" presetSubtype="0" fill="hold"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250"/>
                                        <p:tgtEl>
                                          <p:spTgt spid="6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250"/>
                                        <p:tgtEl>
                                          <p:spTgt spid="35"/>
                                        </p:tgtEl>
                                      </p:cBhvr>
                                    </p:animEffect>
                                    <p:set>
                                      <p:cBhvr>
                                        <p:cTn id="103" dur="1" fill="hold">
                                          <p:stCondLst>
                                            <p:cond delay="249"/>
                                          </p:stCondLst>
                                        </p:cTn>
                                        <p:tgtEl>
                                          <p:spTgt spid="35"/>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250"/>
                                        <p:tgtEl>
                                          <p:spTgt spid="36"/>
                                        </p:tgtEl>
                                      </p:cBhvr>
                                    </p:animEffect>
                                    <p:set>
                                      <p:cBhvr>
                                        <p:cTn id="106" dur="1" fill="hold">
                                          <p:stCondLst>
                                            <p:cond delay="249"/>
                                          </p:stCondLst>
                                        </p:cTn>
                                        <p:tgtEl>
                                          <p:spTgt spid="3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250"/>
                                        <p:tgtEl>
                                          <p:spTgt spid="59"/>
                                        </p:tgtEl>
                                      </p:cBhvr>
                                    </p:animEffect>
                                    <p:set>
                                      <p:cBhvr>
                                        <p:cTn id="109" dur="1" fill="hold">
                                          <p:stCondLst>
                                            <p:cond delay="249"/>
                                          </p:stCondLst>
                                        </p:cTn>
                                        <p:tgtEl>
                                          <p:spTgt spid="59"/>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250"/>
                                        <p:tgtEl>
                                          <p:spTgt spid="37"/>
                                        </p:tgtEl>
                                      </p:cBhvr>
                                    </p:animEffect>
                                    <p:set>
                                      <p:cBhvr>
                                        <p:cTn id="112" dur="1" fill="hold">
                                          <p:stCondLst>
                                            <p:cond delay="249"/>
                                          </p:stCondLst>
                                        </p:cTn>
                                        <p:tgtEl>
                                          <p:spTgt spid="37"/>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250"/>
                                        <p:tgtEl>
                                          <p:spTgt spid="38"/>
                                        </p:tgtEl>
                                      </p:cBhvr>
                                    </p:animEffect>
                                    <p:set>
                                      <p:cBhvr>
                                        <p:cTn id="115" dur="1" fill="hold">
                                          <p:stCondLst>
                                            <p:cond delay="249"/>
                                          </p:stCondLst>
                                        </p:cTn>
                                        <p:tgtEl>
                                          <p:spTgt spid="38"/>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250"/>
                                        <p:tgtEl>
                                          <p:spTgt spid="61"/>
                                        </p:tgtEl>
                                      </p:cBhvr>
                                    </p:animEffect>
                                    <p:set>
                                      <p:cBhvr>
                                        <p:cTn id="118" dur="1" fill="hold">
                                          <p:stCondLst>
                                            <p:cond delay="249"/>
                                          </p:stCondLst>
                                        </p:cTn>
                                        <p:tgtEl>
                                          <p:spTgt spid="61"/>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250"/>
                                        <p:tgtEl>
                                          <p:spTgt spid="62"/>
                                        </p:tgtEl>
                                      </p:cBhvr>
                                    </p:animEffect>
                                    <p:set>
                                      <p:cBhvr>
                                        <p:cTn id="121" dur="1" fill="hold">
                                          <p:stCondLst>
                                            <p:cond delay="249"/>
                                          </p:stCondLst>
                                        </p:cTn>
                                        <p:tgtEl>
                                          <p:spTgt spid="6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250"/>
                                        <p:tgtEl>
                                          <p:spTgt spid="68"/>
                                        </p:tgtEl>
                                      </p:cBhvr>
                                    </p:animEffect>
                                    <p:set>
                                      <p:cBhvr>
                                        <p:cTn id="124" dur="1" fill="hold">
                                          <p:stCondLst>
                                            <p:cond delay="249"/>
                                          </p:stCondLst>
                                        </p:cTn>
                                        <p:tgtEl>
                                          <p:spTgt spid="68"/>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50"/>
                                        <p:tgtEl>
                                          <p:spTgt spid="70"/>
                                        </p:tgtEl>
                                      </p:cBhvr>
                                    </p:animEffect>
                                    <p:set>
                                      <p:cBhvr>
                                        <p:cTn id="127" dur="1" fill="hold">
                                          <p:stCondLst>
                                            <p:cond delay="249"/>
                                          </p:stCondLst>
                                        </p:cTn>
                                        <p:tgtEl>
                                          <p:spTgt spid="70"/>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250"/>
                                        <p:tgtEl>
                                          <p:spTgt spid="71"/>
                                        </p:tgtEl>
                                      </p:cBhvr>
                                    </p:animEffect>
                                    <p:set>
                                      <p:cBhvr>
                                        <p:cTn id="130" dur="1" fill="hold">
                                          <p:stCondLst>
                                            <p:cond delay="249"/>
                                          </p:stCondLst>
                                        </p:cTn>
                                        <p:tgtEl>
                                          <p:spTgt spid="71"/>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250"/>
                                        <p:tgtEl>
                                          <p:spTgt spid="69"/>
                                        </p:tgtEl>
                                      </p:cBhvr>
                                    </p:animEffect>
                                    <p:set>
                                      <p:cBhvr>
                                        <p:cTn id="133" dur="1" fill="hold">
                                          <p:stCondLst>
                                            <p:cond delay="249"/>
                                          </p:stCondLst>
                                        </p:cTn>
                                        <p:tgtEl>
                                          <p:spTgt spid="69"/>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250"/>
                                        <p:tgtEl>
                                          <p:spTgt spid="72"/>
                                        </p:tgtEl>
                                      </p:cBhvr>
                                    </p:animEffect>
                                    <p:set>
                                      <p:cBhvr>
                                        <p:cTn id="136" dur="1" fill="hold">
                                          <p:stCondLst>
                                            <p:cond delay="249"/>
                                          </p:stCondLst>
                                        </p:cTn>
                                        <p:tgtEl>
                                          <p:spTgt spid="7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250"/>
                                        <p:tgtEl>
                                          <p:spTgt spid="67"/>
                                        </p:tgtEl>
                                      </p:cBhvr>
                                    </p:animEffect>
                                    <p:set>
                                      <p:cBhvr>
                                        <p:cTn id="139" dur="1" fill="hold">
                                          <p:stCondLst>
                                            <p:cond delay="249"/>
                                          </p:stCondLst>
                                        </p:cTn>
                                        <p:tgtEl>
                                          <p:spTgt spid="67"/>
                                        </p:tgtEl>
                                        <p:attrNameLst>
                                          <p:attrName>style.visibility</p:attrName>
                                        </p:attrNameLst>
                                      </p:cBhvr>
                                      <p:to>
                                        <p:strVal val="hidden"/>
                                      </p:to>
                                    </p:set>
                                  </p:childTnLst>
                                </p:cTn>
                              </p:par>
                            </p:childTnLst>
                          </p:cTn>
                        </p:par>
                        <p:par>
                          <p:cTn id="140" fill="hold">
                            <p:stCondLst>
                              <p:cond delay="250"/>
                            </p:stCondLst>
                            <p:childTnLst>
                              <p:par>
                                <p:cTn id="141" presetID="10" presetClass="entr" presetSubtype="0" fill="hold" grpId="0" nodeType="after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fade">
                                      <p:cBhvr>
                                        <p:cTn id="143" dur="250"/>
                                        <p:tgtEl>
                                          <p:spTgt spid="49"/>
                                        </p:tgtEl>
                                      </p:cBhvr>
                                    </p:animEffect>
                                  </p:childTnLst>
                                </p:cTn>
                              </p:par>
                            </p:childTnLst>
                          </p:cTn>
                        </p:par>
                        <p:par>
                          <p:cTn id="144" fill="hold">
                            <p:stCondLst>
                              <p:cond delay="500"/>
                            </p:stCondLst>
                            <p:childTnLst>
                              <p:par>
                                <p:cTn id="145" presetID="1" presetClass="emph" presetSubtype="2" fill="hold" nodeType="afterEffect">
                                  <p:stCondLst>
                                    <p:cond delay="0"/>
                                  </p:stCondLst>
                                  <p:childTnLst>
                                    <p:animClr clrSpc="rgb" dir="cw">
                                      <p:cBhvr>
                                        <p:cTn id="146" dur="250" fill="hold"/>
                                        <p:tgtEl>
                                          <p:spTgt spid="49"/>
                                        </p:tgtEl>
                                        <p:attrNameLst>
                                          <p:attrName>fillcolor</p:attrName>
                                        </p:attrNameLst>
                                      </p:cBhvr>
                                      <p:to>
                                        <a:srgbClr val="ABE9FF"/>
                                      </p:to>
                                    </p:animClr>
                                    <p:set>
                                      <p:cBhvr>
                                        <p:cTn id="147" dur="250" fill="hold"/>
                                        <p:tgtEl>
                                          <p:spTgt spid="49"/>
                                        </p:tgtEl>
                                        <p:attrNameLst>
                                          <p:attrName>fill.type</p:attrName>
                                        </p:attrNameLst>
                                      </p:cBhvr>
                                      <p:to>
                                        <p:strVal val="solid"/>
                                      </p:to>
                                    </p:set>
                                    <p:set>
                                      <p:cBhvr>
                                        <p:cTn id="148" dur="250" fill="hold"/>
                                        <p:tgtEl>
                                          <p:spTgt spid="49"/>
                                        </p:tgtEl>
                                        <p:attrNameLst>
                                          <p:attrName>fill.on</p:attrName>
                                        </p:attrNameLst>
                                      </p:cBhvr>
                                      <p:to>
                                        <p:strVal val="true"/>
                                      </p:to>
                                    </p:set>
                                  </p:childTnLst>
                                </p:cTn>
                              </p:par>
                              <p:par>
                                <p:cTn id="149" presetID="10" presetClass="entr" presetSubtype="0" fill="hold" grpId="0" nodeType="with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fade">
                                      <p:cBhvr>
                                        <p:cTn id="151" dur="250"/>
                                        <p:tgtEl>
                                          <p:spTgt spid="50"/>
                                        </p:tgtEl>
                                      </p:cBhvr>
                                    </p:animEffect>
                                  </p:childTnLst>
                                </p:cTn>
                              </p:par>
                              <p:par>
                                <p:cTn id="152" presetID="10" presetClass="entr" presetSubtype="0"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fade">
                                      <p:cBhvr>
                                        <p:cTn id="154" dur="250"/>
                                        <p:tgtEl>
                                          <p:spTgt spid="74"/>
                                        </p:tgtEl>
                                      </p:cBhvr>
                                    </p:animEffect>
                                  </p:childTnLst>
                                </p:cTn>
                              </p:par>
                            </p:childTnLst>
                          </p:cTn>
                        </p:par>
                        <p:par>
                          <p:cTn id="155" fill="hold">
                            <p:stCondLst>
                              <p:cond delay="750"/>
                            </p:stCondLst>
                            <p:childTnLst>
                              <p:par>
                                <p:cTn id="156" presetID="22" presetClass="entr" presetSubtype="8" fill="hold" grpId="0" nodeType="afterEffect">
                                  <p:stCondLst>
                                    <p:cond delay="0"/>
                                  </p:stCondLst>
                                  <p:childTnLst>
                                    <p:set>
                                      <p:cBhvr>
                                        <p:cTn id="157" dur="1" fill="hold">
                                          <p:stCondLst>
                                            <p:cond delay="0"/>
                                          </p:stCondLst>
                                        </p:cTn>
                                        <p:tgtEl>
                                          <p:spTgt spid="77"/>
                                        </p:tgtEl>
                                        <p:attrNameLst>
                                          <p:attrName>style.visibility</p:attrName>
                                        </p:attrNameLst>
                                      </p:cBhvr>
                                      <p:to>
                                        <p:strVal val="visible"/>
                                      </p:to>
                                    </p:set>
                                    <p:animEffect transition="in" filter="wipe(left)">
                                      <p:cBhvr>
                                        <p:cTn id="158" dur="750"/>
                                        <p:tgtEl>
                                          <p:spTgt spid="77"/>
                                        </p:tgtEl>
                                      </p:cBhvr>
                                    </p:animEffect>
                                  </p:childTnLst>
                                </p:cTn>
                              </p:par>
                            </p:childTnLst>
                          </p:cTn>
                        </p:par>
                        <p:par>
                          <p:cTn id="159" fill="hold">
                            <p:stCondLst>
                              <p:cond delay="1500"/>
                            </p:stCondLst>
                            <p:childTnLst>
                              <p:par>
                                <p:cTn id="160" presetID="10" presetClass="entr" presetSubtype="0" fill="hold" grpId="0" nodeType="afterEffect">
                                  <p:stCondLst>
                                    <p:cond delay="0"/>
                                  </p:stCondLst>
                                  <p:childTnLst>
                                    <p:set>
                                      <p:cBhvr>
                                        <p:cTn id="161" dur="1" fill="hold">
                                          <p:stCondLst>
                                            <p:cond delay="0"/>
                                          </p:stCondLst>
                                        </p:cTn>
                                        <p:tgtEl>
                                          <p:spTgt spid="51"/>
                                        </p:tgtEl>
                                        <p:attrNameLst>
                                          <p:attrName>style.visibility</p:attrName>
                                        </p:attrNameLst>
                                      </p:cBhvr>
                                      <p:to>
                                        <p:strVal val="visible"/>
                                      </p:to>
                                    </p:set>
                                    <p:animEffect transition="in" filter="fade">
                                      <p:cBhvr>
                                        <p:cTn id="162" dur="500"/>
                                        <p:tgtEl>
                                          <p:spTgt spid="51"/>
                                        </p:tgtEl>
                                      </p:cBhvr>
                                    </p:animEffect>
                                  </p:childTnLst>
                                </p:cTn>
                              </p:par>
                            </p:childTnLst>
                          </p:cTn>
                        </p:par>
                        <p:par>
                          <p:cTn id="163" fill="hold">
                            <p:stCondLst>
                              <p:cond delay="2000"/>
                            </p:stCondLst>
                            <p:childTnLst>
                              <p:par>
                                <p:cTn id="164" presetID="1" presetClass="emph" presetSubtype="2" fill="hold" nodeType="afterEffect">
                                  <p:stCondLst>
                                    <p:cond delay="0"/>
                                  </p:stCondLst>
                                  <p:childTnLst>
                                    <p:animClr clrSpc="rgb" dir="cw">
                                      <p:cBhvr>
                                        <p:cTn id="165" dur="250" fill="hold"/>
                                        <p:tgtEl>
                                          <p:spTgt spid="51"/>
                                        </p:tgtEl>
                                        <p:attrNameLst>
                                          <p:attrName>fillcolor</p:attrName>
                                        </p:attrNameLst>
                                      </p:cBhvr>
                                      <p:to>
                                        <a:srgbClr val="FF8989"/>
                                      </p:to>
                                    </p:animClr>
                                    <p:set>
                                      <p:cBhvr>
                                        <p:cTn id="166" dur="250" fill="hold"/>
                                        <p:tgtEl>
                                          <p:spTgt spid="51"/>
                                        </p:tgtEl>
                                        <p:attrNameLst>
                                          <p:attrName>fill.type</p:attrName>
                                        </p:attrNameLst>
                                      </p:cBhvr>
                                      <p:to>
                                        <p:strVal val="solid"/>
                                      </p:to>
                                    </p:set>
                                    <p:set>
                                      <p:cBhvr>
                                        <p:cTn id="167" dur="250" fill="hold"/>
                                        <p:tgtEl>
                                          <p:spTgt spid="51"/>
                                        </p:tgtEl>
                                        <p:attrNameLst>
                                          <p:attrName>fill.on</p:attrName>
                                        </p:attrNameLst>
                                      </p:cBhvr>
                                      <p:to>
                                        <p:strVal val="true"/>
                                      </p:to>
                                    </p:set>
                                  </p:childTnLst>
                                </p:cTn>
                              </p:par>
                              <p:par>
                                <p:cTn id="168" presetID="10" presetClass="entr" presetSubtype="0" fill="hold" grpId="0" nodeType="withEffect">
                                  <p:stCondLst>
                                    <p:cond delay="0"/>
                                  </p:stCondLst>
                                  <p:childTnLst>
                                    <p:set>
                                      <p:cBhvr>
                                        <p:cTn id="169" dur="1" fill="hold">
                                          <p:stCondLst>
                                            <p:cond delay="0"/>
                                          </p:stCondLst>
                                        </p:cTn>
                                        <p:tgtEl>
                                          <p:spTgt spid="52"/>
                                        </p:tgtEl>
                                        <p:attrNameLst>
                                          <p:attrName>style.visibility</p:attrName>
                                        </p:attrNameLst>
                                      </p:cBhvr>
                                      <p:to>
                                        <p:strVal val="visible"/>
                                      </p:to>
                                    </p:set>
                                    <p:animEffect transition="in" filter="fade">
                                      <p:cBhvr>
                                        <p:cTn id="170" dur="250"/>
                                        <p:tgtEl>
                                          <p:spTgt spid="52"/>
                                        </p:tgtEl>
                                      </p:cBhvr>
                                    </p:animEffect>
                                  </p:childTnLst>
                                </p:cTn>
                              </p:par>
                              <p:par>
                                <p:cTn id="171" presetID="10" presetClass="entr" presetSubtype="0" fill="hold" nodeType="withEffect">
                                  <p:stCondLst>
                                    <p:cond delay="0"/>
                                  </p:stCondLst>
                                  <p:childTnLst>
                                    <p:set>
                                      <p:cBhvr>
                                        <p:cTn id="172" dur="1" fill="hold">
                                          <p:stCondLst>
                                            <p:cond delay="0"/>
                                          </p:stCondLst>
                                        </p:cTn>
                                        <p:tgtEl>
                                          <p:spTgt spid="76"/>
                                        </p:tgtEl>
                                        <p:attrNameLst>
                                          <p:attrName>style.visibility</p:attrName>
                                        </p:attrNameLst>
                                      </p:cBhvr>
                                      <p:to>
                                        <p:strVal val="visible"/>
                                      </p:to>
                                    </p:set>
                                    <p:animEffect transition="in" filter="fade">
                                      <p:cBhvr>
                                        <p:cTn id="173" dur="250"/>
                                        <p:tgtEl>
                                          <p:spTgt spid="76"/>
                                        </p:tgtEl>
                                      </p:cBhvr>
                                    </p:animEffect>
                                  </p:childTnLst>
                                </p:cTn>
                              </p:par>
                            </p:childTnLst>
                          </p:cTn>
                        </p:par>
                        <p:par>
                          <p:cTn id="174" fill="hold">
                            <p:stCondLst>
                              <p:cond delay="2250"/>
                            </p:stCondLst>
                            <p:childTnLst>
                              <p:par>
                                <p:cTn id="175" presetID="1" presetClass="emph" presetSubtype="2" fill="hold" nodeType="afterEffect">
                                  <p:stCondLst>
                                    <p:cond delay="0"/>
                                  </p:stCondLst>
                                  <p:childTnLst>
                                    <p:animClr clrSpc="rgb" dir="cw">
                                      <p:cBhvr>
                                        <p:cTn id="176" dur="250" fill="hold"/>
                                        <p:tgtEl>
                                          <p:spTgt spid="52"/>
                                        </p:tgtEl>
                                        <p:attrNameLst>
                                          <p:attrName>fillcolor</p:attrName>
                                        </p:attrNameLst>
                                      </p:cBhvr>
                                      <p:to>
                                        <a:srgbClr val="FF8989"/>
                                      </p:to>
                                    </p:animClr>
                                    <p:set>
                                      <p:cBhvr>
                                        <p:cTn id="177" dur="250" fill="hold"/>
                                        <p:tgtEl>
                                          <p:spTgt spid="52"/>
                                        </p:tgtEl>
                                        <p:attrNameLst>
                                          <p:attrName>fill.type</p:attrName>
                                        </p:attrNameLst>
                                      </p:cBhvr>
                                      <p:to>
                                        <p:strVal val="solid"/>
                                      </p:to>
                                    </p:set>
                                    <p:set>
                                      <p:cBhvr>
                                        <p:cTn id="178" dur="250" fill="hold"/>
                                        <p:tgtEl>
                                          <p:spTgt spid="52"/>
                                        </p:tgtEl>
                                        <p:attrNameLst>
                                          <p:attrName>fill.on</p:attrName>
                                        </p:attrNameLst>
                                      </p:cBhvr>
                                      <p:to>
                                        <p:strVal val="true"/>
                                      </p:to>
                                    </p:set>
                                  </p:childTnLst>
                                </p:cTn>
                              </p:par>
                              <p:par>
                                <p:cTn id="179" presetID="10" presetClass="entr" presetSubtype="0" fill="hold" grpId="0" nodeType="with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fade">
                                      <p:cBhvr>
                                        <p:cTn id="181" dur="250"/>
                                        <p:tgtEl>
                                          <p:spTgt spid="53"/>
                                        </p:tgtEl>
                                      </p:cBhvr>
                                    </p:animEffect>
                                  </p:childTnLst>
                                </p:cTn>
                              </p:par>
                              <p:par>
                                <p:cTn id="182" presetID="10" presetClass="entr" presetSubtype="0" fill="hold" nodeType="withEffect">
                                  <p:stCondLst>
                                    <p:cond delay="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37" grpId="1" animBg="1"/>
      <p:bldP spid="38" grpId="0" animBg="1"/>
      <p:bldP spid="38" grpId="1" animBg="1"/>
      <p:bldP spid="59" grpId="0" animBg="1"/>
      <p:bldP spid="59" grpId="1" animBg="1"/>
      <p:bldP spid="61" grpId="0" animBg="1"/>
      <p:bldP spid="61" grpId="1" animBg="1"/>
      <p:bldP spid="62" grpId="0" animBg="1"/>
      <p:bldP spid="62" grpId="1" animBg="1"/>
      <p:bldP spid="49" grpId="0" animBg="1"/>
      <p:bldP spid="50" grpId="0" animBg="1"/>
      <p:bldP spid="51" grpId="0" animBg="1"/>
      <p:bldP spid="52" grpId="0" animBg="1"/>
      <p:bldP spid="53" grpId="0" animBg="1"/>
      <p:bldP spid="7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직사각형 44"/>
          <p:cNvSpPr/>
          <p:nvPr/>
        </p:nvSpPr>
        <p:spPr>
          <a:xfrm>
            <a:off x="0" y="6259624"/>
            <a:ext cx="9144000" cy="598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PageRank: Computation of Page Authority</a:t>
            </a:r>
            <a:endParaRPr lang="ko-KR" altLang="en-US" dirty="0"/>
          </a:p>
        </p:txBody>
      </p:sp>
      <p:sp>
        <p:nvSpPr>
          <p:cNvPr id="3" name="내용 개체 틀 2"/>
          <p:cNvSpPr>
            <a:spLocks noGrp="1"/>
          </p:cNvSpPr>
          <p:nvPr>
            <p:ph idx="1"/>
          </p:nvPr>
        </p:nvSpPr>
        <p:spPr/>
        <p:txBody>
          <a:bodyPr/>
          <a:lstStyle/>
          <a:p>
            <a:r>
              <a:rPr lang="en-US" altLang="ko-KR" dirty="0" smtClean="0"/>
              <a:t>PageRank score</a:t>
            </a:r>
            <a:endParaRPr lang="en-US" altLang="ko-KR" dirty="0"/>
          </a:p>
          <a:p>
            <a:pPr lvl="1"/>
            <a:r>
              <a:rPr lang="en-US" altLang="ko-KR" dirty="0" smtClean="0"/>
              <a:t>Sum </a:t>
            </a:r>
            <a:r>
              <a:rPr lang="en-US" altLang="ko-KR" dirty="0"/>
              <a:t>of previous page’s </a:t>
            </a:r>
            <a:r>
              <a:rPr lang="en-US" altLang="ko-KR" dirty="0" smtClean="0"/>
              <a:t>authority</a:t>
            </a:r>
          </a:p>
          <a:p>
            <a:pPr lvl="1"/>
            <a:r>
              <a:rPr lang="en-US" altLang="ko-KR" dirty="0" smtClean="0"/>
              <a:t>Assumptions</a:t>
            </a:r>
          </a:p>
          <a:p>
            <a:pPr lvl="2"/>
            <a:r>
              <a:rPr lang="en-US" altLang="ko-KR" dirty="0"/>
              <a:t>Links often connect related pages</a:t>
            </a:r>
          </a:p>
          <a:p>
            <a:pPr lvl="2"/>
            <a:r>
              <a:rPr lang="en-US" altLang="ko-KR" dirty="0"/>
              <a:t>Links means a recommendation</a:t>
            </a:r>
            <a:endParaRPr lang="en-US" altLang="ko-KR" dirty="0">
              <a:solidFill>
                <a:srgbClr val="C00000"/>
              </a:solidFill>
            </a:endParaRPr>
          </a:p>
          <a:p>
            <a:endParaRPr lang="ko-KR" altLang="en-US" dirty="0"/>
          </a:p>
        </p:txBody>
      </p:sp>
      <p:sp>
        <p:nvSpPr>
          <p:cNvPr id="4" name="평행 사변형 3"/>
          <p:cNvSpPr/>
          <p:nvPr/>
        </p:nvSpPr>
        <p:spPr>
          <a:xfrm>
            <a:off x="954683" y="5157384"/>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평행 사변형 4"/>
          <p:cNvSpPr/>
          <p:nvPr/>
        </p:nvSpPr>
        <p:spPr>
          <a:xfrm>
            <a:off x="395536" y="6180750"/>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평행 사변형 5"/>
          <p:cNvSpPr/>
          <p:nvPr/>
        </p:nvSpPr>
        <p:spPr>
          <a:xfrm>
            <a:off x="1767507" y="6180750"/>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평행 사변형 6"/>
          <p:cNvSpPr/>
          <p:nvPr/>
        </p:nvSpPr>
        <p:spPr>
          <a:xfrm>
            <a:off x="3141259" y="6180750"/>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평행 사변형 7"/>
          <p:cNvSpPr/>
          <p:nvPr/>
        </p:nvSpPr>
        <p:spPr>
          <a:xfrm>
            <a:off x="4513230" y="6180750"/>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평행 사변형 8"/>
          <p:cNvSpPr/>
          <p:nvPr/>
        </p:nvSpPr>
        <p:spPr>
          <a:xfrm>
            <a:off x="5882124" y="6180750"/>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평행 사변형 9"/>
          <p:cNvSpPr/>
          <p:nvPr/>
        </p:nvSpPr>
        <p:spPr>
          <a:xfrm>
            <a:off x="7254095" y="6180750"/>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평행 사변형 10"/>
          <p:cNvSpPr/>
          <p:nvPr/>
        </p:nvSpPr>
        <p:spPr>
          <a:xfrm>
            <a:off x="5164821" y="4672530"/>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p:cNvSpPr/>
          <p:nvPr/>
        </p:nvSpPr>
        <p:spPr>
          <a:xfrm>
            <a:off x="3041015" y="4672530"/>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원통 12"/>
          <p:cNvSpPr/>
          <p:nvPr/>
        </p:nvSpPr>
        <p:spPr>
          <a:xfrm>
            <a:off x="5440637" y="4724141"/>
            <a:ext cx="434398" cy="285445"/>
          </a:xfrm>
          <a:prstGeom prst="can">
            <a:avLst>
              <a:gd name="adj" fmla="val 50000"/>
            </a:avLst>
          </a:prstGeom>
          <a:solidFill>
            <a:srgbClr val="00B0F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14" name="원통 13"/>
          <p:cNvSpPr/>
          <p:nvPr/>
        </p:nvSpPr>
        <p:spPr>
          <a:xfrm>
            <a:off x="5440637" y="4595704"/>
            <a:ext cx="434398" cy="285445"/>
          </a:xfrm>
          <a:prstGeom prst="can">
            <a:avLst>
              <a:gd name="adj" fmla="val 50000"/>
            </a:avLst>
          </a:prstGeom>
          <a:solidFill>
            <a:srgbClr val="00B0F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15" name="원통 14"/>
          <p:cNvSpPr/>
          <p:nvPr/>
        </p:nvSpPr>
        <p:spPr>
          <a:xfrm>
            <a:off x="5440637" y="4467267"/>
            <a:ext cx="434398" cy="285445"/>
          </a:xfrm>
          <a:prstGeom prst="can">
            <a:avLst>
              <a:gd name="adj" fmla="val 50000"/>
            </a:avLst>
          </a:prstGeom>
          <a:solidFill>
            <a:srgbClr val="00B0F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16" name="원통 15"/>
          <p:cNvSpPr/>
          <p:nvPr/>
        </p:nvSpPr>
        <p:spPr>
          <a:xfrm>
            <a:off x="5440637" y="4338830"/>
            <a:ext cx="434398" cy="285445"/>
          </a:xfrm>
          <a:prstGeom prst="can">
            <a:avLst>
              <a:gd name="adj" fmla="val 50000"/>
            </a:avLst>
          </a:prstGeom>
          <a:solidFill>
            <a:srgbClr val="00B0F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17" name="원통 16"/>
          <p:cNvSpPr/>
          <p:nvPr/>
        </p:nvSpPr>
        <p:spPr>
          <a:xfrm>
            <a:off x="5440637" y="4210393"/>
            <a:ext cx="434398" cy="285445"/>
          </a:xfrm>
          <a:prstGeom prst="can">
            <a:avLst>
              <a:gd name="adj" fmla="val 50000"/>
            </a:avLst>
          </a:prstGeom>
          <a:solidFill>
            <a:srgbClr val="00B0F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18" name="원통 17"/>
          <p:cNvSpPr/>
          <p:nvPr/>
        </p:nvSpPr>
        <p:spPr>
          <a:xfrm>
            <a:off x="5440637" y="4081956"/>
            <a:ext cx="434398" cy="285445"/>
          </a:xfrm>
          <a:prstGeom prst="can">
            <a:avLst>
              <a:gd name="adj" fmla="val 50000"/>
            </a:avLst>
          </a:prstGeom>
          <a:solidFill>
            <a:srgbClr val="00B0F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19" name="원통 18"/>
          <p:cNvSpPr/>
          <p:nvPr/>
        </p:nvSpPr>
        <p:spPr>
          <a:xfrm>
            <a:off x="5440637" y="3953519"/>
            <a:ext cx="434398" cy="285445"/>
          </a:xfrm>
          <a:prstGeom prst="can">
            <a:avLst>
              <a:gd name="adj" fmla="val 50000"/>
            </a:avLst>
          </a:prstGeom>
          <a:solidFill>
            <a:srgbClr val="00B0F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20" name="원통 19"/>
          <p:cNvSpPr/>
          <p:nvPr/>
        </p:nvSpPr>
        <p:spPr>
          <a:xfrm>
            <a:off x="3326818" y="4724141"/>
            <a:ext cx="434398" cy="285445"/>
          </a:xfrm>
          <a:prstGeom prst="can">
            <a:avLst>
              <a:gd name="adj" fmla="val 50000"/>
            </a:avLst>
          </a:prstGeom>
          <a:solidFill>
            <a:srgbClr val="5DD5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21" name="원통 20"/>
          <p:cNvSpPr/>
          <p:nvPr/>
        </p:nvSpPr>
        <p:spPr>
          <a:xfrm>
            <a:off x="3326818" y="4595704"/>
            <a:ext cx="434398" cy="285445"/>
          </a:xfrm>
          <a:prstGeom prst="can">
            <a:avLst>
              <a:gd name="adj" fmla="val 50000"/>
            </a:avLst>
          </a:prstGeom>
          <a:solidFill>
            <a:srgbClr val="5DD5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22" name="원통 21"/>
          <p:cNvSpPr/>
          <p:nvPr/>
        </p:nvSpPr>
        <p:spPr>
          <a:xfrm>
            <a:off x="3325405" y="4467267"/>
            <a:ext cx="434398" cy="285445"/>
          </a:xfrm>
          <a:prstGeom prst="can">
            <a:avLst>
              <a:gd name="adj" fmla="val 50000"/>
            </a:avLst>
          </a:prstGeom>
          <a:solidFill>
            <a:srgbClr val="5DD5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23" name="평행 사변형 22"/>
          <p:cNvSpPr/>
          <p:nvPr/>
        </p:nvSpPr>
        <p:spPr>
          <a:xfrm>
            <a:off x="7779191" y="5157384"/>
            <a:ext cx="950456" cy="497902"/>
          </a:xfrm>
          <a:prstGeom prst="parallelogram">
            <a:avLst>
              <a:gd name="adj" fmla="val 54762"/>
            </a:avLst>
          </a:prstGeom>
          <a:solidFill>
            <a:schemeClr val="bg1"/>
          </a:solidFill>
          <a:ln w="6350">
            <a:solidFill>
              <a:schemeClr val="bg1">
                <a:lumMod val="50000"/>
              </a:schemeClr>
            </a:solidFill>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flipV="1">
            <a:off x="1996537" y="5157384"/>
            <a:ext cx="721426" cy="220268"/>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5" name="직선 연결선 24"/>
          <p:cNvCxnSpPr/>
          <p:nvPr/>
        </p:nvCxnSpPr>
        <p:spPr>
          <a:xfrm flipV="1">
            <a:off x="1096799" y="5267519"/>
            <a:ext cx="1728192" cy="806027"/>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6" name="직선 연결선 25"/>
          <p:cNvCxnSpPr/>
          <p:nvPr/>
        </p:nvCxnSpPr>
        <p:spPr>
          <a:xfrm flipV="1">
            <a:off x="2400732" y="5377652"/>
            <a:ext cx="640282" cy="695894"/>
          </a:xfrm>
          <a:prstGeom prst="line">
            <a:avLst/>
          </a:prstGeom>
          <a:solidFill>
            <a:schemeClr val="bg1"/>
          </a:solidFill>
          <a:ln w="25400">
            <a:solidFill>
              <a:srgbClr val="5DD5FF"/>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7" name="직선 연결선 26"/>
          <p:cNvCxnSpPr/>
          <p:nvPr/>
        </p:nvCxnSpPr>
        <p:spPr>
          <a:xfrm flipV="1">
            <a:off x="1429911" y="5199833"/>
            <a:ext cx="3417024" cy="821784"/>
          </a:xfrm>
          <a:prstGeom prst="line">
            <a:avLst/>
          </a:prstGeom>
          <a:solidFill>
            <a:schemeClr val="bg1"/>
          </a:solidFill>
          <a:ln w="25400">
            <a:solidFill>
              <a:srgbClr val="00B0F0"/>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8" name="직선 연결선 27"/>
          <p:cNvCxnSpPr/>
          <p:nvPr/>
        </p:nvCxnSpPr>
        <p:spPr>
          <a:xfrm flipV="1">
            <a:off x="2536959" y="5287461"/>
            <a:ext cx="2309976" cy="786088"/>
          </a:xfrm>
          <a:prstGeom prst="line">
            <a:avLst/>
          </a:prstGeom>
          <a:solidFill>
            <a:schemeClr val="bg1"/>
          </a:solidFill>
          <a:ln w="25400">
            <a:solidFill>
              <a:srgbClr val="00B0F0"/>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9" name="직선 연결선 28"/>
          <p:cNvCxnSpPr/>
          <p:nvPr/>
        </p:nvCxnSpPr>
        <p:spPr>
          <a:xfrm flipV="1">
            <a:off x="4091715" y="5354405"/>
            <a:ext cx="911983" cy="719141"/>
          </a:xfrm>
          <a:prstGeom prst="line">
            <a:avLst/>
          </a:prstGeom>
          <a:solidFill>
            <a:schemeClr val="bg1"/>
          </a:solidFill>
          <a:ln w="25400">
            <a:solidFill>
              <a:srgbClr val="00B0F0"/>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직선 연결선 29"/>
          <p:cNvCxnSpPr/>
          <p:nvPr/>
        </p:nvCxnSpPr>
        <p:spPr>
          <a:xfrm flipV="1">
            <a:off x="5164821" y="5377653"/>
            <a:ext cx="275816" cy="696946"/>
          </a:xfrm>
          <a:prstGeom prst="line">
            <a:avLst/>
          </a:prstGeom>
          <a:solidFill>
            <a:schemeClr val="bg1"/>
          </a:solidFill>
          <a:ln w="25400">
            <a:solidFill>
              <a:srgbClr val="00B0F0"/>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p:cNvCxnSpPr/>
          <p:nvPr/>
        </p:nvCxnSpPr>
        <p:spPr>
          <a:xfrm flipH="1" flipV="1">
            <a:off x="5860395" y="5377652"/>
            <a:ext cx="496958" cy="696947"/>
          </a:xfrm>
          <a:prstGeom prst="line">
            <a:avLst/>
          </a:prstGeom>
          <a:solidFill>
            <a:schemeClr val="bg1"/>
          </a:solidFill>
          <a:ln w="25400">
            <a:solidFill>
              <a:srgbClr val="00B0F0"/>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p:cNvCxnSpPr/>
          <p:nvPr/>
        </p:nvCxnSpPr>
        <p:spPr>
          <a:xfrm flipH="1" flipV="1">
            <a:off x="6149523" y="5287461"/>
            <a:ext cx="1355988" cy="786085"/>
          </a:xfrm>
          <a:prstGeom prst="line">
            <a:avLst/>
          </a:prstGeom>
          <a:solidFill>
            <a:schemeClr val="bg1"/>
          </a:solidFill>
          <a:ln w="25400">
            <a:solidFill>
              <a:srgbClr val="00B0F0"/>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p:cNvCxnSpPr/>
          <p:nvPr/>
        </p:nvCxnSpPr>
        <p:spPr>
          <a:xfrm flipH="1" flipV="1">
            <a:off x="6357352" y="5170432"/>
            <a:ext cx="1421839" cy="207222"/>
          </a:xfrm>
          <a:prstGeom prst="line">
            <a:avLst/>
          </a:prstGeom>
          <a:solidFill>
            <a:schemeClr val="bg1"/>
          </a:solidFill>
          <a:ln w="25400">
            <a:solidFill>
              <a:srgbClr val="00B0F0"/>
            </a:solidFill>
            <a:tailEnd type="triangle" w="sm" len="lg"/>
          </a:ln>
          <a:effectLst>
            <a:outerShdw blurRad="50800" dist="381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4" name="직사각형 33"/>
          <p:cNvSpPr/>
          <p:nvPr/>
        </p:nvSpPr>
        <p:spPr>
          <a:xfrm>
            <a:off x="1784734" y="3512297"/>
            <a:ext cx="2931282" cy="369332"/>
          </a:xfrm>
          <a:prstGeom prst="rect">
            <a:avLst/>
          </a:prstGeom>
        </p:spPr>
        <p:txBody>
          <a:bodyPr wrap="square" lIns="0" rIns="0">
            <a:spAutoFit/>
          </a:bodyPr>
          <a:lstStyle/>
          <a:p>
            <a:pPr algn="ctr"/>
            <a:r>
              <a:rPr lang="en-US" altLang="ko-KR" b="1" dirty="0" smtClean="0">
                <a:latin typeface="Calibri" pitchFamily="34" charset="0"/>
                <a:cs typeface="Calibri" pitchFamily="34" charset="0"/>
              </a:rPr>
              <a:t>page 1 authority score</a:t>
            </a:r>
          </a:p>
        </p:txBody>
      </p:sp>
      <p:sp>
        <p:nvSpPr>
          <p:cNvPr id="35" name="직사각형 34"/>
          <p:cNvSpPr/>
          <p:nvPr/>
        </p:nvSpPr>
        <p:spPr>
          <a:xfrm>
            <a:off x="4355976" y="3501008"/>
            <a:ext cx="3316101" cy="369332"/>
          </a:xfrm>
          <a:prstGeom prst="rect">
            <a:avLst/>
          </a:prstGeom>
        </p:spPr>
        <p:txBody>
          <a:bodyPr wrap="square" lIns="0" rIns="0">
            <a:spAutoFit/>
          </a:bodyPr>
          <a:lstStyle/>
          <a:p>
            <a:pPr algn="ctr"/>
            <a:r>
              <a:rPr lang="en-US" altLang="ko-KR" b="1" dirty="0" smtClean="0">
                <a:latin typeface="Calibri" pitchFamily="34" charset="0"/>
                <a:cs typeface="Calibri" pitchFamily="34" charset="0"/>
              </a:rPr>
              <a:t>page 2 authority score</a:t>
            </a:r>
          </a:p>
        </p:txBody>
      </p:sp>
      <p:sp>
        <p:nvSpPr>
          <p:cNvPr id="36" name="모서리가 둥근 직사각형 35"/>
          <p:cNvSpPr/>
          <p:nvPr/>
        </p:nvSpPr>
        <p:spPr>
          <a:xfrm>
            <a:off x="5285065" y="1317758"/>
            <a:ext cx="3503630" cy="1751202"/>
          </a:xfrm>
          <a:prstGeom prst="roundRect">
            <a:avLst>
              <a:gd name="adj" fmla="val 3036"/>
            </a:avLst>
          </a:prstGeom>
          <a:solidFill>
            <a:schemeClr val="bg1"/>
          </a:solidFill>
          <a:ln w="9525">
            <a:solidFill>
              <a:schemeClr val="bg1">
                <a:lumMod val="65000"/>
              </a:schemeClr>
            </a:solidFill>
          </a:ln>
          <a:effectLst>
            <a:outerShdw blurRad="50800" dist="381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7" name="직사각형 36"/>
              <p:cNvSpPr/>
              <p:nvPr/>
            </p:nvSpPr>
            <p:spPr>
              <a:xfrm>
                <a:off x="5366614" y="1872336"/>
                <a:ext cx="3312368" cy="642612"/>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r>
                        <a:rPr lang="en-US" altLang="ko-KR" sz="1400" b="0" i="1" smtClean="0">
                          <a:solidFill>
                            <a:schemeClr val="tx1"/>
                          </a:solidFill>
                          <a:latin typeface="Cambria Math"/>
                          <a:cs typeface="Calibri" pitchFamily="34" charset="0"/>
                        </a:rPr>
                        <m:t>𝑃𝑅</m:t>
                      </m:r>
                      <m:d>
                        <m:dPr>
                          <m:ctrlPr>
                            <a:rPr lang="en-US" altLang="ko-KR" sz="1400" b="0" i="1" smtClean="0">
                              <a:solidFill>
                                <a:schemeClr val="tx1"/>
                              </a:solidFill>
                              <a:latin typeface="Cambria Math"/>
                              <a:cs typeface="Calibri" pitchFamily="34" charset="0"/>
                            </a:rPr>
                          </m:ctrlPr>
                        </m:dPr>
                        <m:e>
                          <m:sSub>
                            <m:sSubPr>
                              <m:ctrlPr>
                                <a:rPr lang="en-US" altLang="ko-KR" sz="1400" i="1" smtClean="0">
                                  <a:solidFill>
                                    <a:schemeClr val="tx1"/>
                                  </a:solidFill>
                                  <a:latin typeface="Cambria Math"/>
                                  <a:cs typeface="Calibri" pitchFamily="34" charset="0"/>
                                </a:rPr>
                              </m:ctrlPr>
                            </m:sSubPr>
                            <m:e>
                              <m:r>
                                <a:rPr lang="en-US" altLang="ko-KR" sz="1400" b="0" i="1" smtClean="0">
                                  <a:solidFill>
                                    <a:schemeClr val="tx1"/>
                                  </a:solidFill>
                                  <a:latin typeface="Cambria Math"/>
                                  <a:cs typeface="Calibri" pitchFamily="34" charset="0"/>
                                </a:rPr>
                                <m:t>𝑟</m:t>
                              </m:r>
                            </m:e>
                            <m:sub>
                              <m:r>
                                <a:rPr lang="en-US" altLang="ko-KR" sz="1400" b="0" i="1" smtClean="0">
                                  <a:solidFill>
                                    <a:schemeClr val="tx1"/>
                                  </a:solidFill>
                                  <a:latin typeface="Cambria Math"/>
                                  <a:cs typeface="Calibri" pitchFamily="34" charset="0"/>
                                </a:rPr>
                                <m:t>𝑖</m:t>
                              </m:r>
                            </m:sub>
                          </m:sSub>
                        </m:e>
                      </m:d>
                      <m:r>
                        <a:rPr lang="en-US" altLang="ko-KR" sz="1400" b="0" i="1" smtClean="0">
                          <a:solidFill>
                            <a:schemeClr val="tx1"/>
                          </a:solidFill>
                          <a:latin typeface="Cambria Math"/>
                          <a:cs typeface="Calibri" pitchFamily="34" charset="0"/>
                        </a:rPr>
                        <m:t>=</m:t>
                      </m:r>
                      <m:r>
                        <a:rPr lang="en-US" altLang="ko-KR" sz="1400" b="0" i="1" smtClean="0">
                          <a:solidFill>
                            <a:schemeClr val="tx1"/>
                          </a:solidFill>
                          <a:latin typeface="Cambria Math"/>
                          <a:cs typeface="Calibri" pitchFamily="34" charset="0"/>
                        </a:rPr>
                        <m:t>𝑑</m:t>
                      </m:r>
                      <m:r>
                        <a:rPr lang="en-US" altLang="ko-KR" sz="1400" b="0" i="1" smtClean="0">
                          <a:solidFill>
                            <a:schemeClr val="tx1"/>
                          </a:solidFill>
                          <a:latin typeface="Cambria Math"/>
                          <a:cs typeface="Calibri" pitchFamily="34" charset="0"/>
                        </a:rPr>
                        <m:t>  </m:t>
                      </m:r>
                      <m:nary>
                        <m:naryPr>
                          <m:chr m:val="∑"/>
                          <m:supHide m:val="on"/>
                          <m:ctrlPr>
                            <a:rPr lang="en-US" altLang="ko-KR" sz="1400" i="1">
                              <a:solidFill>
                                <a:schemeClr val="tx1"/>
                              </a:solidFill>
                              <a:latin typeface="Cambria Math"/>
                              <a:cs typeface="Calibri" pitchFamily="34" charset="0"/>
                            </a:rPr>
                          </m:ctrlPr>
                        </m:naryPr>
                        <m:sub>
                          <m:r>
                            <m:rPr>
                              <m:brk m:alnAt="7"/>
                            </m:rPr>
                            <a:rPr lang="en-US" altLang="ko-KR" sz="1400" b="0" i="1">
                              <a:solidFill>
                                <a:schemeClr val="tx1"/>
                              </a:solidFill>
                              <a:latin typeface="Cambria Math"/>
                              <a:cs typeface="Calibri" pitchFamily="34" charset="0"/>
                            </a:rPr>
                            <m:t>𝑗</m:t>
                          </m:r>
                          <m:r>
                            <a:rPr lang="en-US" altLang="ko-KR" sz="1400" b="0" i="1">
                              <a:solidFill>
                                <a:schemeClr val="tx1"/>
                              </a:solidFill>
                              <a:latin typeface="Cambria Math"/>
                              <a:cs typeface="Calibri" pitchFamily="34" charset="0"/>
                            </a:rPr>
                            <m:t>→</m:t>
                          </m:r>
                          <m:r>
                            <a:rPr lang="en-US" altLang="ko-KR" sz="1400" b="0" i="1">
                              <a:solidFill>
                                <a:schemeClr val="tx1"/>
                              </a:solidFill>
                              <a:latin typeface="Cambria Math"/>
                              <a:cs typeface="Calibri" pitchFamily="34" charset="0"/>
                            </a:rPr>
                            <m:t>𝑖</m:t>
                          </m:r>
                        </m:sub>
                        <m:sup/>
                        <m:e>
                          <m:f>
                            <m:fPr>
                              <m:ctrlPr>
                                <a:rPr lang="en-US" altLang="ko-KR" sz="1400" i="1">
                                  <a:solidFill>
                                    <a:schemeClr val="tx1"/>
                                  </a:solidFill>
                                  <a:latin typeface="Cambria Math"/>
                                  <a:cs typeface="Calibri" pitchFamily="34" charset="0"/>
                                </a:rPr>
                              </m:ctrlPr>
                            </m:fPr>
                            <m:num>
                              <m:r>
                                <a:rPr lang="en-US" altLang="ko-KR" sz="1400" b="0" i="1">
                                  <a:solidFill>
                                    <a:schemeClr val="tx1"/>
                                  </a:solidFill>
                                  <a:latin typeface="Cambria Math"/>
                                  <a:cs typeface="Calibri" pitchFamily="34" charset="0"/>
                                </a:rPr>
                                <m:t>1</m:t>
                              </m:r>
                            </m:num>
                            <m:den>
                              <m:r>
                                <a:rPr lang="en-US" altLang="ko-KR" sz="1400" b="0" i="1">
                                  <a:solidFill>
                                    <a:schemeClr val="tx1"/>
                                  </a:solidFill>
                                  <a:latin typeface="Cambria Math"/>
                                  <a:cs typeface="Calibri" pitchFamily="34" charset="0"/>
                                </a:rPr>
                                <m:t>𝑁</m:t>
                              </m:r>
                              <m:r>
                                <a:rPr lang="en-US" altLang="ko-KR" sz="1400" b="0" i="1" baseline="-25000">
                                  <a:solidFill>
                                    <a:schemeClr val="tx1"/>
                                  </a:solidFill>
                                  <a:latin typeface="Cambria Math"/>
                                  <a:cs typeface="Calibri" pitchFamily="34" charset="0"/>
                                </a:rPr>
                                <m:t>𝑗</m:t>
                              </m:r>
                            </m:den>
                          </m:f>
                          <m:r>
                            <a:rPr lang="en-US" altLang="ko-KR" sz="1400" b="0" i="1">
                              <a:solidFill>
                                <a:schemeClr val="tx1"/>
                              </a:solidFill>
                              <a:latin typeface="Cambria Math"/>
                              <a:ea typeface="Cambria Math"/>
                              <a:cs typeface="Calibri" pitchFamily="34" charset="0"/>
                            </a:rPr>
                            <m:t>∙</m:t>
                          </m:r>
                          <m:r>
                            <a:rPr lang="en-US" altLang="ko-KR" sz="1400" b="0" i="1" smtClean="0">
                              <a:solidFill>
                                <a:schemeClr val="tx1"/>
                              </a:solidFill>
                              <a:latin typeface="Cambria Math"/>
                              <a:ea typeface="Cambria Math"/>
                              <a:cs typeface="Calibri" pitchFamily="34" charset="0"/>
                            </a:rPr>
                            <m:t>𝑃𝑅</m:t>
                          </m:r>
                          <m:r>
                            <a:rPr lang="en-US" altLang="ko-KR" sz="1400" b="0" i="1" smtClean="0">
                              <a:solidFill>
                                <a:schemeClr val="tx1"/>
                              </a:solidFill>
                              <a:latin typeface="Cambria Math"/>
                              <a:ea typeface="Cambria Math"/>
                              <a:cs typeface="Calibri" pitchFamily="34" charset="0"/>
                            </a:rPr>
                            <m:t>(</m:t>
                          </m:r>
                          <m:r>
                            <a:rPr lang="en-US" altLang="ko-KR" sz="1400" b="0" i="1">
                              <a:solidFill>
                                <a:schemeClr val="tx1"/>
                              </a:solidFill>
                              <a:latin typeface="Cambria Math"/>
                              <a:cs typeface="Calibri" pitchFamily="34" charset="0"/>
                            </a:rPr>
                            <m:t>𝑟</m:t>
                          </m:r>
                          <m:r>
                            <a:rPr lang="en-US" altLang="ko-KR" sz="1400" b="0" i="1" baseline="-25000">
                              <a:solidFill>
                                <a:schemeClr val="tx1"/>
                              </a:solidFill>
                              <a:latin typeface="Cambria Math"/>
                              <a:cs typeface="Calibri" pitchFamily="34" charset="0"/>
                            </a:rPr>
                            <m:t>𝑗</m:t>
                          </m:r>
                          <m:r>
                            <a:rPr lang="en-US" altLang="ko-KR" sz="1400" b="0" i="1" smtClean="0">
                              <a:solidFill>
                                <a:schemeClr val="tx1"/>
                              </a:solidFill>
                              <a:latin typeface="Cambria Math"/>
                              <a:cs typeface="Calibri" pitchFamily="34" charset="0"/>
                            </a:rPr>
                            <m:t>)</m:t>
                          </m:r>
                        </m:e>
                      </m:nary>
                      <m:r>
                        <a:rPr lang="en-US" altLang="ko-KR" sz="1400" b="0" i="1" smtClean="0">
                          <a:solidFill>
                            <a:schemeClr val="tx1"/>
                          </a:solidFill>
                          <a:latin typeface="Cambria Math"/>
                          <a:cs typeface="Calibri" pitchFamily="34" charset="0"/>
                        </a:rPr>
                        <m:t>+( 1 −</m:t>
                      </m:r>
                      <m:r>
                        <a:rPr lang="en-US" altLang="ko-KR" sz="1400" b="0" i="1" smtClean="0">
                          <a:solidFill>
                            <a:schemeClr val="tx1"/>
                          </a:solidFill>
                          <a:latin typeface="Cambria Math"/>
                          <a:cs typeface="Calibri" pitchFamily="34" charset="0"/>
                        </a:rPr>
                        <m:t>𝑑</m:t>
                      </m:r>
                      <m:r>
                        <a:rPr lang="en-US" altLang="ko-KR" sz="1400" b="0" i="1" smtClean="0">
                          <a:solidFill>
                            <a:schemeClr val="tx1"/>
                          </a:solidFill>
                          <a:latin typeface="Cambria Math"/>
                          <a:cs typeface="Calibri" pitchFamily="34" charset="0"/>
                        </a:rPr>
                        <m:t> )</m:t>
                      </m:r>
                      <m:f>
                        <m:fPr>
                          <m:ctrlPr>
                            <a:rPr lang="en-US" altLang="ko-KR" sz="1400" b="0" i="1" smtClean="0">
                              <a:solidFill>
                                <a:schemeClr val="tx1"/>
                              </a:solidFill>
                              <a:latin typeface="Cambria Math"/>
                              <a:cs typeface="Calibri" pitchFamily="34" charset="0"/>
                            </a:rPr>
                          </m:ctrlPr>
                        </m:fPr>
                        <m:num>
                          <m:r>
                            <a:rPr lang="en-US" altLang="ko-KR" sz="1400" b="0" i="1" smtClean="0">
                              <a:solidFill>
                                <a:schemeClr val="tx1"/>
                              </a:solidFill>
                              <a:latin typeface="Cambria Math"/>
                              <a:cs typeface="Calibri" pitchFamily="34" charset="0"/>
                            </a:rPr>
                            <m:t>1</m:t>
                          </m:r>
                        </m:num>
                        <m:den>
                          <m:r>
                            <a:rPr lang="en-US" altLang="ko-KR" sz="1400" b="0" i="1" smtClean="0">
                              <a:solidFill>
                                <a:schemeClr val="tx1"/>
                              </a:solidFill>
                              <a:latin typeface="Cambria Math"/>
                              <a:cs typeface="Calibri" pitchFamily="34" charset="0"/>
                            </a:rPr>
                            <m:t>𝑁</m:t>
                          </m:r>
                        </m:den>
                      </m:f>
                    </m:oMath>
                  </m:oMathPara>
                </a14:m>
                <a:endParaRPr lang="en-US" altLang="ko-KR" sz="1400" i="1" dirty="0" smtClean="0">
                  <a:solidFill>
                    <a:schemeClr val="tx1"/>
                  </a:solidFill>
                  <a:latin typeface="Calibri" pitchFamily="34" charset="0"/>
                  <a:cs typeface="Calibri" pitchFamily="34" charset="0"/>
                </a:endParaRPr>
              </a:p>
            </p:txBody>
          </p:sp>
        </mc:Choice>
        <mc:Fallback xmlns="">
          <p:sp>
            <p:nvSpPr>
              <p:cNvPr id="37" name="직사각형 36"/>
              <p:cNvSpPr>
                <a:spLocks noRot="1" noChangeAspect="1" noMove="1" noResize="1" noEditPoints="1" noAdjustHandles="1" noChangeArrowheads="1" noChangeShapeType="1" noTextEdit="1"/>
              </p:cNvSpPr>
              <p:nvPr/>
            </p:nvSpPr>
            <p:spPr>
              <a:xfrm>
                <a:off x="5366614" y="1872336"/>
                <a:ext cx="3312368" cy="642612"/>
              </a:xfrm>
              <a:prstGeom prst="rect">
                <a:avLst/>
              </a:prstGeom>
              <a:blipFill rotWithShape="1">
                <a:blip r:embed="rId3"/>
                <a:stretch>
                  <a:fillRect t="-110377" b="-153774"/>
                </a:stretch>
              </a:blipFill>
            </p:spPr>
            <p:txBody>
              <a:bodyPr/>
              <a:lstStyle/>
              <a:p>
                <a:r>
                  <a:rPr lang="ko-KR" altLang="en-US">
                    <a:noFill/>
                  </a:rPr>
                  <a:t> </a:t>
                </a:r>
              </a:p>
            </p:txBody>
          </p:sp>
        </mc:Fallback>
      </mc:AlternateContent>
      <p:sp>
        <p:nvSpPr>
          <p:cNvPr id="38" name="왼쪽 대괄호 37"/>
          <p:cNvSpPr/>
          <p:nvPr/>
        </p:nvSpPr>
        <p:spPr>
          <a:xfrm rot="5400000">
            <a:off x="6288782" y="1083246"/>
            <a:ext cx="216024" cy="1506172"/>
          </a:xfrm>
          <a:prstGeom prst="leftBracket">
            <a:avLst>
              <a:gd name="adj" fmla="val 0"/>
            </a:avLst>
          </a:prstGeom>
          <a:ln>
            <a:solidFill>
              <a:srgbClr val="C00000"/>
            </a:solidFill>
            <a:headEnd type="triangle" w="sm" len="med"/>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ko-KR" altLang="en-US"/>
          </a:p>
        </p:txBody>
      </p:sp>
      <p:sp>
        <p:nvSpPr>
          <p:cNvPr id="39" name="직사각형 38"/>
          <p:cNvSpPr/>
          <p:nvPr/>
        </p:nvSpPr>
        <p:spPr>
          <a:xfrm>
            <a:off x="5806882" y="1389766"/>
            <a:ext cx="1278383" cy="276999"/>
          </a:xfrm>
          <a:prstGeom prst="rect">
            <a:avLst/>
          </a:prstGeom>
        </p:spPr>
        <p:txBody>
          <a:bodyPr wrap="square" lIns="0" rIns="0">
            <a:spAutoFit/>
          </a:bodyPr>
          <a:lstStyle/>
          <a:p>
            <a:r>
              <a:rPr lang="en-US" altLang="ko-KR" sz="1200" b="1" i="1" dirty="0" smtClean="0">
                <a:latin typeface="Calibri" pitchFamily="34" charset="0"/>
                <a:cs typeface="Calibri" pitchFamily="34" charset="0"/>
              </a:rPr>
              <a:t>Markov property </a:t>
            </a:r>
          </a:p>
        </p:txBody>
      </p:sp>
      <p:cxnSp>
        <p:nvCxnSpPr>
          <p:cNvPr id="40" name="직선 연결선 39"/>
          <p:cNvCxnSpPr/>
          <p:nvPr/>
        </p:nvCxnSpPr>
        <p:spPr>
          <a:xfrm>
            <a:off x="6230710" y="2424107"/>
            <a:ext cx="0" cy="290086"/>
          </a:xfrm>
          <a:prstGeom prst="line">
            <a:avLst/>
          </a:prstGeom>
          <a:ln>
            <a:solidFill>
              <a:srgbClr val="0070C0"/>
            </a:solidFill>
            <a:headEnd type="triangle" w="sm" len="med"/>
            <a:tailEnd type="none"/>
          </a:ln>
        </p:spPr>
        <p:style>
          <a:lnRef idx="3">
            <a:schemeClr val="accent1"/>
          </a:lnRef>
          <a:fillRef idx="0">
            <a:schemeClr val="accent1"/>
          </a:fillRef>
          <a:effectRef idx="2">
            <a:schemeClr val="accent1"/>
          </a:effectRef>
          <a:fontRef idx="minor">
            <a:schemeClr val="tx1"/>
          </a:fontRef>
        </p:style>
      </p:cxnSp>
      <p:sp>
        <p:nvSpPr>
          <p:cNvPr id="41" name="직사각형 40"/>
          <p:cNvSpPr/>
          <p:nvPr/>
        </p:nvSpPr>
        <p:spPr>
          <a:xfrm>
            <a:off x="5979193" y="2714193"/>
            <a:ext cx="2474224" cy="276999"/>
          </a:xfrm>
          <a:prstGeom prst="rect">
            <a:avLst/>
          </a:prstGeom>
        </p:spPr>
        <p:txBody>
          <a:bodyPr wrap="square" lIns="0" rIns="0">
            <a:spAutoFit/>
          </a:bodyPr>
          <a:lstStyle/>
          <a:p>
            <a:r>
              <a:rPr lang="en-US" altLang="ko-KR" sz="1200" b="1" i="1" dirty="0" smtClean="0">
                <a:latin typeface="Calibri" pitchFamily="34" charset="0"/>
                <a:cs typeface="Calibri" pitchFamily="34" charset="0"/>
              </a:rPr>
              <a:t>Method for stochastic computation</a:t>
            </a:r>
          </a:p>
        </p:txBody>
      </p:sp>
      <p:cxnSp>
        <p:nvCxnSpPr>
          <p:cNvPr id="42" name="직선 연결선 41"/>
          <p:cNvCxnSpPr/>
          <p:nvPr/>
        </p:nvCxnSpPr>
        <p:spPr>
          <a:xfrm>
            <a:off x="7753481" y="2305569"/>
            <a:ext cx="544255"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a:off x="6141768" y="2305569"/>
            <a:ext cx="166946"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8025608" y="2424107"/>
            <a:ext cx="0" cy="290086"/>
          </a:xfrm>
          <a:prstGeom prst="line">
            <a:avLst/>
          </a:prstGeom>
          <a:ln>
            <a:solidFill>
              <a:srgbClr val="0070C0"/>
            </a:solidFill>
            <a:headEnd type="triangle" w="sm" len="me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424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
                                        <p:tgtEl>
                                          <p:spTgt spid="24"/>
                                        </p:tgtEl>
                                      </p:cBhvr>
                                    </p:animEffect>
                                  </p:childTnLst>
                                </p:cTn>
                              </p:par>
                            </p:childTnLst>
                          </p:cTn>
                        </p:par>
                        <p:par>
                          <p:cTn id="11" fill="hold">
                            <p:stCondLst>
                              <p:cond delay="10"/>
                            </p:stCondLst>
                            <p:childTnLst>
                              <p:par>
                                <p:cTn id="12" presetID="10" presetClass="entr" presetSubtype="0" fill="hold" grpId="0" nodeType="afterEffect">
                                  <p:stCondLst>
                                    <p:cond delay="3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
                                        <p:tgtEl>
                                          <p:spTgt spid="21"/>
                                        </p:tgtEl>
                                      </p:cBhvr>
                                    </p:animEffect>
                                  </p:childTnLst>
                                </p:cTn>
                              </p:par>
                              <p:par>
                                <p:cTn id="15" presetID="10" presetClass="entr" presetSubtype="0" fill="hold" nodeType="withEffect">
                                  <p:stCondLst>
                                    <p:cond delay="3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
                                        <p:tgtEl>
                                          <p:spTgt spid="25"/>
                                        </p:tgtEl>
                                      </p:cBhvr>
                                    </p:animEffect>
                                  </p:childTnLst>
                                </p:cTn>
                              </p:par>
                            </p:childTnLst>
                          </p:cTn>
                        </p:par>
                        <p:par>
                          <p:cTn id="18" fill="hold">
                            <p:stCondLst>
                              <p:cond delay="320"/>
                            </p:stCondLst>
                            <p:childTnLst>
                              <p:par>
                                <p:cTn id="19" presetID="10" presetClass="entr" presetSubtype="0" fill="hold" grpId="0" nodeType="afterEffect">
                                  <p:stCondLst>
                                    <p:cond delay="3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
                                        <p:tgtEl>
                                          <p:spTgt spid="22"/>
                                        </p:tgtEl>
                                      </p:cBhvr>
                                    </p:animEffect>
                                  </p:childTnLst>
                                </p:cTn>
                              </p:par>
                              <p:par>
                                <p:cTn id="22" presetID="10" presetClass="entr" presetSubtype="0" fill="hold" nodeType="withEffect">
                                  <p:stCondLst>
                                    <p:cond delay="30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
                                        <p:tgtEl>
                                          <p:spTgt spid="26"/>
                                        </p:tgtEl>
                                      </p:cBhvr>
                                    </p:animEffect>
                                  </p:childTnLst>
                                </p:cTn>
                              </p:par>
                            </p:childTnLst>
                          </p:cTn>
                        </p:par>
                        <p:par>
                          <p:cTn id="25" fill="hold">
                            <p:stCondLst>
                              <p:cond delay="630"/>
                            </p:stCondLst>
                            <p:childTnLst>
                              <p:par>
                                <p:cTn id="26" presetID="10" presetClass="entr" presetSubtype="0" fill="hold" grpId="0" nodeType="afterEffect">
                                  <p:stCondLst>
                                    <p:cond delay="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
                                        <p:tgtEl>
                                          <p:spTgt spid="13"/>
                                        </p:tgtEl>
                                      </p:cBhvr>
                                    </p:animEffect>
                                  </p:childTnLst>
                                </p:cTn>
                              </p:par>
                              <p:par>
                                <p:cTn id="29" presetID="10" presetClass="entr" presetSubtype="0" fill="hold" nodeType="withEffect">
                                  <p:stCondLst>
                                    <p:cond delay="5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
                                        <p:tgtEl>
                                          <p:spTgt spid="27"/>
                                        </p:tgtEl>
                                      </p:cBhvr>
                                    </p:animEffect>
                                  </p:childTnLst>
                                </p:cTn>
                              </p:par>
                            </p:childTnLst>
                          </p:cTn>
                        </p:par>
                        <p:par>
                          <p:cTn id="32" fill="hold">
                            <p:stCondLst>
                              <p:cond delay="1140"/>
                            </p:stCondLst>
                            <p:childTnLst>
                              <p:par>
                                <p:cTn id="33" presetID="10" presetClass="entr" presetSubtype="0" fill="hold" grpId="0" nodeType="afterEffect">
                                  <p:stCondLst>
                                    <p:cond delay="3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
                                        <p:tgtEl>
                                          <p:spTgt spid="14"/>
                                        </p:tgtEl>
                                      </p:cBhvr>
                                    </p:animEffect>
                                  </p:childTnLst>
                                </p:cTn>
                              </p:par>
                              <p:par>
                                <p:cTn id="36" presetID="10" presetClass="entr" presetSubtype="0" fill="hold" nodeType="withEffect">
                                  <p:stCondLst>
                                    <p:cond delay="3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
                                        <p:tgtEl>
                                          <p:spTgt spid="28"/>
                                        </p:tgtEl>
                                      </p:cBhvr>
                                    </p:animEffect>
                                  </p:childTnLst>
                                </p:cTn>
                              </p:par>
                            </p:childTnLst>
                          </p:cTn>
                        </p:par>
                        <p:par>
                          <p:cTn id="39" fill="hold">
                            <p:stCondLst>
                              <p:cond delay="1450"/>
                            </p:stCondLst>
                            <p:childTnLst>
                              <p:par>
                                <p:cTn id="40" presetID="10" presetClass="entr" presetSubtype="0" fill="hold" grpId="0" nodeType="afterEffect">
                                  <p:stCondLst>
                                    <p:cond delay="3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
                                        <p:tgtEl>
                                          <p:spTgt spid="15"/>
                                        </p:tgtEl>
                                      </p:cBhvr>
                                    </p:animEffect>
                                  </p:childTnLst>
                                </p:cTn>
                              </p:par>
                              <p:par>
                                <p:cTn id="43" presetID="10" presetClass="entr" presetSubtype="0" fill="hold" nodeType="withEffect">
                                  <p:stCondLst>
                                    <p:cond delay="3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
                                        <p:tgtEl>
                                          <p:spTgt spid="29"/>
                                        </p:tgtEl>
                                      </p:cBhvr>
                                    </p:animEffect>
                                  </p:childTnLst>
                                </p:cTn>
                              </p:par>
                            </p:childTnLst>
                          </p:cTn>
                        </p:par>
                        <p:par>
                          <p:cTn id="46" fill="hold">
                            <p:stCondLst>
                              <p:cond delay="1760"/>
                            </p:stCondLst>
                            <p:childTnLst>
                              <p:par>
                                <p:cTn id="47" presetID="10" presetClass="entr" presetSubtype="0" fill="hold" grpId="0" nodeType="afterEffect">
                                  <p:stCondLst>
                                    <p:cond delay="3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
                                        <p:tgtEl>
                                          <p:spTgt spid="16"/>
                                        </p:tgtEl>
                                      </p:cBhvr>
                                    </p:animEffect>
                                  </p:childTnLst>
                                </p:cTn>
                              </p:par>
                              <p:par>
                                <p:cTn id="50" presetID="10" presetClass="entr" presetSubtype="0" fill="hold" nodeType="withEffect">
                                  <p:stCondLst>
                                    <p:cond delay="30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
                                        <p:tgtEl>
                                          <p:spTgt spid="30"/>
                                        </p:tgtEl>
                                      </p:cBhvr>
                                    </p:animEffect>
                                  </p:childTnLst>
                                </p:cTn>
                              </p:par>
                            </p:childTnLst>
                          </p:cTn>
                        </p:par>
                        <p:par>
                          <p:cTn id="53" fill="hold">
                            <p:stCondLst>
                              <p:cond delay="2070"/>
                            </p:stCondLst>
                            <p:childTnLst>
                              <p:par>
                                <p:cTn id="54" presetID="10" presetClass="entr" presetSubtype="0" fill="hold" grpId="0" nodeType="afterEffect">
                                  <p:stCondLst>
                                    <p:cond delay="3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
                                        <p:tgtEl>
                                          <p:spTgt spid="17"/>
                                        </p:tgtEl>
                                      </p:cBhvr>
                                    </p:animEffect>
                                  </p:childTnLst>
                                </p:cTn>
                              </p:par>
                              <p:par>
                                <p:cTn id="57" presetID="10" presetClass="entr" presetSubtype="0" fill="hold" nodeType="withEffect">
                                  <p:stCondLst>
                                    <p:cond delay="3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
                                        <p:tgtEl>
                                          <p:spTgt spid="31"/>
                                        </p:tgtEl>
                                      </p:cBhvr>
                                    </p:animEffect>
                                  </p:childTnLst>
                                </p:cTn>
                              </p:par>
                            </p:childTnLst>
                          </p:cTn>
                        </p:par>
                        <p:par>
                          <p:cTn id="60" fill="hold">
                            <p:stCondLst>
                              <p:cond delay="2380"/>
                            </p:stCondLst>
                            <p:childTnLst>
                              <p:par>
                                <p:cTn id="61" presetID="10" presetClass="entr" presetSubtype="0" fill="hold" grpId="0" nodeType="afterEffect">
                                  <p:stCondLst>
                                    <p:cond delay="30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
                                        <p:tgtEl>
                                          <p:spTgt spid="18"/>
                                        </p:tgtEl>
                                      </p:cBhvr>
                                    </p:animEffect>
                                  </p:childTnLst>
                                </p:cTn>
                              </p:par>
                              <p:par>
                                <p:cTn id="64" presetID="10" presetClass="entr" presetSubtype="0" fill="hold" nodeType="withEffect">
                                  <p:stCondLst>
                                    <p:cond delay="30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
                                        <p:tgtEl>
                                          <p:spTgt spid="32"/>
                                        </p:tgtEl>
                                      </p:cBhvr>
                                    </p:animEffect>
                                  </p:childTnLst>
                                </p:cTn>
                              </p:par>
                            </p:childTnLst>
                          </p:cTn>
                        </p:par>
                        <p:par>
                          <p:cTn id="67" fill="hold">
                            <p:stCondLst>
                              <p:cond delay="2690"/>
                            </p:stCondLst>
                            <p:childTnLst>
                              <p:par>
                                <p:cTn id="68" presetID="10" presetClass="entr" presetSubtype="0" fill="hold" grpId="0" nodeType="afterEffect">
                                  <p:stCondLst>
                                    <p:cond delay="30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
                                        <p:tgtEl>
                                          <p:spTgt spid="19"/>
                                        </p:tgtEl>
                                      </p:cBhvr>
                                    </p:animEffect>
                                  </p:childTnLst>
                                </p:cTn>
                              </p:par>
                              <p:par>
                                <p:cTn id="71" presetID="10" presetClass="entr" presetSubtype="0" fill="hold" nodeType="withEffect">
                                  <p:stCondLst>
                                    <p:cond delay="30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p:cNvSpPr/>
          <p:nvPr/>
        </p:nvSpPr>
        <p:spPr>
          <a:xfrm>
            <a:off x="5733459" y="3626362"/>
            <a:ext cx="2214644" cy="1399375"/>
          </a:xfrm>
          <a:prstGeom prst="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5723070" y="2015644"/>
            <a:ext cx="2214644" cy="1409772"/>
          </a:xfrm>
          <a:prstGeom prst="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t>PageRank: Limitation</a:t>
            </a:r>
            <a:endParaRPr lang="ko-KR" altLang="en-US" dirty="0"/>
          </a:p>
        </p:txBody>
      </p:sp>
      <p:sp>
        <p:nvSpPr>
          <p:cNvPr id="3" name="내용 개체 틀 2"/>
          <p:cNvSpPr>
            <a:spLocks noGrp="1"/>
          </p:cNvSpPr>
          <p:nvPr>
            <p:ph idx="1"/>
          </p:nvPr>
        </p:nvSpPr>
        <p:spPr/>
        <p:txBody>
          <a:bodyPr/>
          <a:lstStyle/>
          <a:p>
            <a:r>
              <a:rPr lang="en-US" altLang="ko-KR" dirty="0" smtClean="0"/>
              <a:t>Distribute PageRank scores evenly</a:t>
            </a:r>
          </a:p>
          <a:p>
            <a:pPr lvl="1"/>
            <a:r>
              <a:rPr lang="en-US" altLang="ko-KR" dirty="0"/>
              <a:t>Undistinguishable importance of link</a:t>
            </a:r>
            <a:endParaRPr lang="en-US" altLang="ko-KR" sz="1600" dirty="0" smtClean="0"/>
          </a:p>
        </p:txBody>
      </p:sp>
      <p:pic>
        <p:nvPicPr>
          <p:cNvPr id="6146" name="Picture 2" descr="C:\Users\Administrator\Desktop\over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268444"/>
            <a:ext cx="3037202" cy="231363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p:cNvGrpSpPr/>
          <p:nvPr/>
        </p:nvGrpSpPr>
        <p:grpSpPr>
          <a:xfrm>
            <a:off x="5737248" y="5208616"/>
            <a:ext cx="2214644" cy="1419103"/>
            <a:chOff x="5746773" y="5157192"/>
            <a:chExt cx="2214644" cy="1419103"/>
          </a:xfrm>
        </p:grpSpPr>
        <p:sp>
          <p:nvSpPr>
            <p:cNvPr id="46" name="직사각형 45"/>
            <p:cNvSpPr/>
            <p:nvPr/>
          </p:nvSpPr>
          <p:spPr>
            <a:xfrm>
              <a:off x="5746773" y="5157192"/>
              <a:ext cx="2214644" cy="1419103"/>
            </a:xfrm>
            <a:prstGeom prst="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154" name="Picture 10" descr="C:\Users\Administrator\Desktop\새 폴더\fruit-anima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40" t="3625" r="4014"/>
            <a:stretch/>
          </p:blipFill>
          <p:spPr bwMode="auto">
            <a:xfrm>
              <a:off x="6066174" y="5292725"/>
              <a:ext cx="1529678" cy="1146756"/>
            </a:xfrm>
            <a:prstGeom prst="rect">
              <a:avLst/>
            </a:prstGeom>
            <a:noFill/>
            <a:extLst>
              <a:ext uri="{909E8E84-426E-40DD-AFC4-6F175D3DCCD1}">
                <a14:hiddenFill xmlns:a14="http://schemas.microsoft.com/office/drawing/2010/main">
                  <a:solidFill>
                    <a:srgbClr val="FFFFFF"/>
                  </a:solidFill>
                </a14:hiddenFill>
              </a:ext>
            </a:extLst>
          </p:spPr>
        </p:pic>
        <p:sp>
          <p:nvSpPr>
            <p:cNvPr id="51" name="직사각형 50"/>
            <p:cNvSpPr/>
            <p:nvPr/>
          </p:nvSpPr>
          <p:spPr>
            <a:xfrm>
              <a:off x="5818400" y="5224684"/>
              <a:ext cx="495548" cy="169277"/>
            </a:xfrm>
            <a:prstGeom prst="rect">
              <a:avLst/>
            </a:prstGeom>
            <a:solidFill>
              <a:srgbClr val="C00000"/>
            </a:solidFill>
          </p:spPr>
          <p:txBody>
            <a:bodyPr wrap="square" lIns="0" tIns="0" rIns="0" bIns="0" anchor="ctr" anchorCtr="1">
              <a:spAutoFit/>
            </a:bodyPr>
            <a:lstStyle/>
            <a:p>
              <a:r>
                <a:rPr lang="en-US" altLang="ko-KR" sz="1100" b="1" dirty="0" smtClean="0">
                  <a:solidFill>
                    <a:schemeClr val="bg1"/>
                  </a:solidFill>
                  <a:latin typeface="Calibri" pitchFamily="34" charset="0"/>
                  <a:cs typeface="Calibri" pitchFamily="34" charset="0"/>
                </a:rPr>
                <a:t>AD</a:t>
              </a:r>
              <a:endParaRPr lang="ko-KR" altLang="en-US" sz="1100" b="1" dirty="0">
                <a:solidFill>
                  <a:schemeClr val="bg1"/>
                </a:solidFill>
                <a:latin typeface="Calibri" pitchFamily="34" charset="0"/>
                <a:cs typeface="Calibri" pitchFamily="34" charset="0"/>
              </a:endParaRPr>
            </a:p>
          </p:txBody>
        </p:sp>
      </p:grpSp>
      <p:sp>
        <p:nvSpPr>
          <p:cNvPr id="14" name="오른쪽 화살표 13"/>
          <p:cNvSpPr/>
          <p:nvPr/>
        </p:nvSpPr>
        <p:spPr>
          <a:xfrm>
            <a:off x="4100116" y="4292465"/>
            <a:ext cx="1186258" cy="216656"/>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54" name="오른쪽 화살표 53"/>
          <p:cNvSpPr/>
          <p:nvPr/>
        </p:nvSpPr>
        <p:spPr>
          <a:xfrm rot="19889326">
            <a:off x="4070595" y="3474587"/>
            <a:ext cx="1139262" cy="216656"/>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55" name="오른쪽 화살표 54"/>
          <p:cNvSpPr/>
          <p:nvPr/>
        </p:nvSpPr>
        <p:spPr>
          <a:xfrm rot="1823082">
            <a:off x="4076670" y="5106690"/>
            <a:ext cx="1139262" cy="216656"/>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ko-KR" altLang="en-US"/>
          </a:p>
        </p:txBody>
      </p:sp>
      <p:sp>
        <p:nvSpPr>
          <p:cNvPr id="56" name="직사각형 55"/>
          <p:cNvSpPr/>
          <p:nvPr/>
        </p:nvSpPr>
        <p:spPr>
          <a:xfrm>
            <a:off x="2017878" y="3060695"/>
            <a:ext cx="870529" cy="246221"/>
          </a:xfrm>
          <a:prstGeom prst="rect">
            <a:avLst/>
          </a:prstGeom>
          <a:solidFill>
            <a:schemeClr val="bg1"/>
          </a:solidFill>
        </p:spPr>
        <p:txBody>
          <a:bodyPr wrap="square" lIns="0" tIns="0" rIns="0" bIns="0" anchor="ctr" anchorCtr="1">
            <a:spAutoFit/>
          </a:bodyPr>
          <a:lstStyle/>
          <a:p>
            <a:r>
              <a:rPr lang="en-US" altLang="ko-KR" sz="1600" b="1" dirty="0">
                <a:solidFill>
                  <a:srgbClr val="0070C0"/>
                </a:solidFill>
                <a:latin typeface="Calibri" pitchFamily="34" charset="0"/>
                <a:cs typeface="Calibri" pitchFamily="34" charset="0"/>
              </a:rPr>
              <a:t>Forecast</a:t>
            </a:r>
            <a:endParaRPr lang="ko-KR" altLang="en-US" sz="1600" b="1" dirty="0">
              <a:solidFill>
                <a:srgbClr val="0070C0"/>
              </a:solidFill>
              <a:latin typeface="Calibri" pitchFamily="34" charset="0"/>
              <a:cs typeface="Calibri" pitchFamily="34" charset="0"/>
            </a:endParaRPr>
          </a:p>
        </p:txBody>
      </p:sp>
      <p:grpSp>
        <p:nvGrpSpPr>
          <p:cNvPr id="19" name="그룹 18"/>
          <p:cNvGrpSpPr/>
          <p:nvPr/>
        </p:nvGrpSpPr>
        <p:grpSpPr>
          <a:xfrm>
            <a:off x="5724128" y="2011661"/>
            <a:ext cx="2215272" cy="1419103"/>
            <a:chOff x="5724128" y="1996219"/>
            <a:chExt cx="2215272" cy="1419103"/>
          </a:xfrm>
        </p:grpSpPr>
        <p:pic>
          <p:nvPicPr>
            <p:cNvPr id="6151" name="Picture 7" descr="C:\Users\Administrator\Desktop\새 폴더\0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79" t="20826" r="36812" b="19637"/>
            <a:stretch/>
          </p:blipFill>
          <p:spPr bwMode="auto">
            <a:xfrm>
              <a:off x="5724128" y="2268220"/>
              <a:ext cx="2215272" cy="1141753"/>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724756" y="1996219"/>
              <a:ext cx="2214644" cy="141910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5751711" y="2004053"/>
              <a:ext cx="2177242" cy="246221"/>
            </a:xfrm>
            <a:prstGeom prst="rect">
              <a:avLst/>
            </a:prstGeom>
            <a:solidFill>
              <a:schemeClr val="bg1"/>
            </a:solidFill>
          </p:spPr>
          <p:txBody>
            <a:bodyPr wrap="square" lIns="0" tIns="0" rIns="0" bIns="0" anchor="ctr" anchorCtr="1">
              <a:spAutoFit/>
            </a:bodyPr>
            <a:lstStyle>
              <a:defPPr>
                <a:defRPr lang="ko-KR"/>
              </a:defPPr>
              <a:lvl1pPr>
                <a:defRPr sz="1600" b="1">
                  <a:solidFill>
                    <a:srgbClr val="0070C0"/>
                  </a:solidFill>
                  <a:latin typeface="Calibri" pitchFamily="34" charset="0"/>
                  <a:cs typeface="Calibri" pitchFamily="34" charset="0"/>
                </a:defRPr>
              </a:lvl1pPr>
            </a:lstStyle>
            <a:p>
              <a:r>
                <a:rPr lang="en-US" altLang="ko-KR" dirty="0" smtClean="0"/>
                <a:t>Weekly </a:t>
              </a:r>
              <a:r>
                <a:rPr lang="en-US" altLang="ko-KR" dirty="0"/>
                <a:t>Forecast</a:t>
              </a:r>
              <a:endParaRPr lang="ko-KR" altLang="en-US" dirty="0"/>
            </a:p>
          </p:txBody>
        </p:sp>
      </p:grpSp>
      <p:grpSp>
        <p:nvGrpSpPr>
          <p:cNvPr id="40" name="그룹 39"/>
          <p:cNvGrpSpPr/>
          <p:nvPr/>
        </p:nvGrpSpPr>
        <p:grpSpPr>
          <a:xfrm>
            <a:off x="5727095" y="3606634"/>
            <a:ext cx="2215272" cy="1419103"/>
            <a:chOff x="5727095" y="3606634"/>
            <a:chExt cx="2215272" cy="1419103"/>
          </a:xfrm>
        </p:grpSpPr>
        <p:pic>
          <p:nvPicPr>
            <p:cNvPr id="6150" name="Picture 6" descr="C:\Users\Administrator\Desktop\새 폴더\004.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6042"/>
            <a:stretch/>
          </p:blipFill>
          <p:spPr bwMode="auto">
            <a:xfrm>
              <a:off x="5727095" y="3635212"/>
              <a:ext cx="2215272" cy="1375417"/>
            </a:xfrm>
            <a:prstGeom prst="rect">
              <a:avLst/>
            </a:prstGeom>
            <a:noFill/>
            <a:extLst>
              <a:ext uri="{909E8E84-426E-40DD-AFC4-6F175D3DCCD1}">
                <a14:hiddenFill xmlns:a14="http://schemas.microsoft.com/office/drawing/2010/main">
                  <a:solidFill>
                    <a:srgbClr val="FFFFFF"/>
                  </a:solidFill>
                </a14:hiddenFill>
              </a:ext>
            </a:extLst>
          </p:spPr>
        </p:pic>
        <p:sp>
          <p:nvSpPr>
            <p:cNvPr id="45" name="직사각형 44"/>
            <p:cNvSpPr/>
            <p:nvPr/>
          </p:nvSpPr>
          <p:spPr>
            <a:xfrm>
              <a:off x="5727723" y="3606634"/>
              <a:ext cx="2214644" cy="141910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p:cNvSpPr/>
            <p:nvPr/>
          </p:nvSpPr>
          <p:spPr>
            <a:xfrm>
              <a:off x="5745145" y="3624011"/>
              <a:ext cx="2193085" cy="282573"/>
            </a:xfrm>
            <a:prstGeom prst="rect">
              <a:avLst/>
            </a:prstGeom>
            <a:solidFill>
              <a:schemeClr val="bg1"/>
            </a:solidFill>
          </p:spPr>
          <p:txBody>
            <a:bodyPr wrap="square" lIns="0" tIns="0" rIns="0" bIns="36000" anchor="ctr" anchorCtr="1">
              <a:spAutoFit/>
            </a:bodyPr>
            <a:lstStyle/>
            <a:p>
              <a:r>
                <a:rPr lang="en-US" altLang="ko-KR" sz="1600" b="1" dirty="0" smtClean="0">
                  <a:solidFill>
                    <a:srgbClr val="0070C0"/>
                  </a:solidFill>
                  <a:latin typeface="Calibri" pitchFamily="34" charset="0"/>
                  <a:cs typeface="Calibri" pitchFamily="34" charset="0"/>
                </a:rPr>
                <a:t>Monthly Forecast</a:t>
              </a:r>
              <a:endParaRPr lang="ko-KR" altLang="en-US" sz="1600" b="1" dirty="0">
                <a:solidFill>
                  <a:srgbClr val="0070C0"/>
                </a:solidFill>
                <a:latin typeface="Calibri" pitchFamily="34" charset="0"/>
                <a:cs typeface="Calibri" pitchFamily="34" charset="0"/>
              </a:endParaRPr>
            </a:p>
          </p:txBody>
        </p:sp>
        <p:cxnSp>
          <p:nvCxnSpPr>
            <p:cNvPr id="37" name="직선 연결선 36"/>
            <p:cNvCxnSpPr/>
            <p:nvPr/>
          </p:nvCxnSpPr>
          <p:spPr>
            <a:xfrm>
              <a:off x="5727723" y="3883646"/>
              <a:ext cx="2210507" cy="0"/>
            </a:xfrm>
            <a:prstGeom prst="lin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6" name="직사각형 65"/>
          <p:cNvSpPr/>
          <p:nvPr/>
        </p:nvSpPr>
        <p:spPr>
          <a:xfrm>
            <a:off x="2017878" y="5671306"/>
            <a:ext cx="870529" cy="246221"/>
          </a:xfrm>
          <a:prstGeom prst="rect">
            <a:avLst/>
          </a:prstGeom>
          <a:solidFill>
            <a:schemeClr val="bg1"/>
          </a:solidFill>
        </p:spPr>
        <p:txBody>
          <a:bodyPr wrap="square" lIns="0" tIns="0" rIns="0" bIns="0" anchor="ctr" anchorCtr="1">
            <a:spAutoFit/>
          </a:bodyPr>
          <a:lstStyle/>
          <a:p>
            <a:r>
              <a:rPr lang="en-US" altLang="ko-KR" sz="1600" b="1" dirty="0" smtClean="0">
                <a:solidFill>
                  <a:srgbClr val="0070C0"/>
                </a:solidFill>
                <a:latin typeface="Calibri" pitchFamily="34" charset="0"/>
                <a:cs typeface="Calibri" pitchFamily="34" charset="0"/>
              </a:rPr>
              <a:t>PR = 90</a:t>
            </a:r>
            <a:endParaRPr lang="ko-KR" altLang="en-US" sz="1600" b="1" dirty="0">
              <a:solidFill>
                <a:srgbClr val="0070C0"/>
              </a:solidFill>
              <a:latin typeface="Calibri" pitchFamily="34" charset="0"/>
              <a:cs typeface="Calibri" pitchFamily="34" charset="0"/>
            </a:endParaRPr>
          </a:p>
        </p:txBody>
      </p:sp>
      <p:sp>
        <p:nvSpPr>
          <p:cNvPr id="68" name="직사각형 67"/>
          <p:cNvSpPr/>
          <p:nvPr/>
        </p:nvSpPr>
        <p:spPr>
          <a:xfrm>
            <a:off x="4502962" y="3208037"/>
            <a:ext cx="274528" cy="246221"/>
          </a:xfrm>
          <a:prstGeom prst="rect">
            <a:avLst/>
          </a:prstGeom>
          <a:noFill/>
        </p:spPr>
        <p:txBody>
          <a:bodyPr wrap="square" lIns="0" tIns="0" rIns="0" bIns="0" anchor="ctr" anchorCtr="1">
            <a:spAutoFit/>
          </a:bodyPr>
          <a:lstStyle/>
          <a:p>
            <a:r>
              <a:rPr lang="en-US" altLang="ko-KR" sz="1600" b="1" dirty="0" smtClean="0">
                <a:solidFill>
                  <a:srgbClr val="0070C0"/>
                </a:solidFill>
                <a:latin typeface="Calibri" pitchFamily="34" charset="0"/>
                <a:cs typeface="Calibri" pitchFamily="34" charset="0"/>
              </a:rPr>
              <a:t>30</a:t>
            </a:r>
            <a:endParaRPr lang="ko-KR" altLang="en-US" sz="1600" b="1" dirty="0">
              <a:solidFill>
                <a:srgbClr val="0070C0"/>
              </a:solidFill>
              <a:latin typeface="Calibri" pitchFamily="34" charset="0"/>
              <a:cs typeface="Calibri" pitchFamily="34" charset="0"/>
            </a:endParaRPr>
          </a:p>
        </p:txBody>
      </p:sp>
      <p:sp>
        <p:nvSpPr>
          <p:cNvPr id="69" name="직사각형 68"/>
          <p:cNvSpPr/>
          <p:nvPr/>
        </p:nvSpPr>
        <p:spPr>
          <a:xfrm>
            <a:off x="4512487" y="4065925"/>
            <a:ext cx="274528" cy="246221"/>
          </a:xfrm>
          <a:prstGeom prst="rect">
            <a:avLst/>
          </a:prstGeom>
          <a:noFill/>
        </p:spPr>
        <p:txBody>
          <a:bodyPr wrap="square" lIns="0" tIns="0" rIns="0" bIns="0" anchor="ctr" anchorCtr="1">
            <a:spAutoFit/>
          </a:bodyPr>
          <a:lstStyle/>
          <a:p>
            <a:r>
              <a:rPr lang="en-US" altLang="ko-KR" sz="1600" b="1" dirty="0">
                <a:solidFill>
                  <a:srgbClr val="0070C0"/>
                </a:solidFill>
                <a:latin typeface="Calibri" pitchFamily="34" charset="0"/>
                <a:cs typeface="Calibri" pitchFamily="34" charset="0"/>
              </a:rPr>
              <a:t>30</a:t>
            </a:r>
            <a:endParaRPr lang="ko-KR" altLang="en-US" sz="1600" b="1" dirty="0">
              <a:solidFill>
                <a:srgbClr val="0070C0"/>
              </a:solidFill>
              <a:latin typeface="Calibri" pitchFamily="34" charset="0"/>
              <a:cs typeface="Calibri" pitchFamily="34" charset="0"/>
            </a:endParaRPr>
          </a:p>
        </p:txBody>
      </p:sp>
      <p:sp>
        <p:nvSpPr>
          <p:cNvPr id="70" name="직사각형 69"/>
          <p:cNvSpPr/>
          <p:nvPr/>
        </p:nvSpPr>
        <p:spPr>
          <a:xfrm>
            <a:off x="4457480" y="4849418"/>
            <a:ext cx="357070" cy="246221"/>
          </a:xfrm>
          <a:prstGeom prst="rect">
            <a:avLst/>
          </a:prstGeom>
          <a:noFill/>
        </p:spPr>
        <p:txBody>
          <a:bodyPr wrap="square" lIns="0" tIns="0" rIns="0" bIns="0" anchor="ctr" anchorCtr="1">
            <a:spAutoFit/>
          </a:bodyPr>
          <a:lstStyle/>
          <a:p>
            <a:r>
              <a:rPr lang="en-US" altLang="ko-KR" sz="1600" b="1" dirty="0" smtClean="0">
                <a:solidFill>
                  <a:srgbClr val="C00000"/>
                </a:solidFill>
                <a:latin typeface="Calibri" pitchFamily="34" charset="0"/>
                <a:cs typeface="Calibri" pitchFamily="34" charset="0"/>
              </a:rPr>
              <a:t>30 </a:t>
            </a:r>
            <a:endParaRPr lang="ko-KR" altLang="en-US" sz="1600" b="1" dirty="0">
              <a:solidFill>
                <a:srgbClr val="C00000"/>
              </a:solidFill>
              <a:latin typeface="Calibri" pitchFamily="34" charset="0"/>
              <a:cs typeface="Calibri" pitchFamily="34" charset="0"/>
            </a:endParaRPr>
          </a:p>
        </p:txBody>
      </p:sp>
      <p:sp>
        <p:nvSpPr>
          <p:cNvPr id="26" name="직사각형 25"/>
          <p:cNvSpPr/>
          <p:nvPr/>
        </p:nvSpPr>
        <p:spPr>
          <a:xfrm>
            <a:off x="3635896" y="5671305"/>
            <a:ext cx="2021267" cy="246221"/>
          </a:xfrm>
          <a:prstGeom prst="rect">
            <a:avLst/>
          </a:prstGeom>
          <a:noFill/>
        </p:spPr>
        <p:txBody>
          <a:bodyPr wrap="square" lIns="0" tIns="0" rIns="0" bIns="0" anchor="ctr" anchorCtr="1">
            <a:spAutoFit/>
          </a:bodyPr>
          <a:lstStyle/>
          <a:p>
            <a:r>
              <a:rPr lang="en-US" altLang="ko-KR" sz="1600" b="1" dirty="0" smtClean="0">
                <a:solidFill>
                  <a:srgbClr val="C00000"/>
                </a:solidFill>
                <a:latin typeface="Calibri" pitchFamily="34" charset="0"/>
                <a:cs typeface="Calibri" pitchFamily="34" charset="0"/>
              </a:rPr>
              <a:t>meaningless link</a:t>
            </a:r>
            <a:endParaRPr lang="ko-KR" altLang="en-US" sz="1600" b="1" dirty="0">
              <a:solidFill>
                <a:srgbClr val="C00000"/>
              </a:solidFill>
              <a:latin typeface="Calibri" pitchFamily="34" charset="0"/>
              <a:cs typeface="Calibri" pitchFamily="34" charset="0"/>
            </a:endParaRPr>
          </a:p>
        </p:txBody>
      </p:sp>
    </p:spTree>
    <p:extLst>
      <p:ext uri="{BB962C8B-B14F-4D97-AF65-F5344CB8AC3E}">
        <p14:creationId xmlns:p14="http://schemas.microsoft.com/office/powerpoint/2010/main" val="2462478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SNU IDB La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26486</TotalTime>
  <Words>10159</Words>
  <Application>Microsoft Office PowerPoint</Application>
  <PresentationFormat>화면 슬라이드 쇼(4:3)</PresentationFormat>
  <Paragraphs>1581</Paragraphs>
  <Slides>57</Slides>
  <Notes>53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57</vt:i4>
      </vt:variant>
    </vt:vector>
  </HeadingPairs>
  <TitlesOfParts>
    <vt:vector size="68" baseType="lpstr">
      <vt:lpstr>굴림</vt:lpstr>
      <vt:lpstr>Arial</vt:lpstr>
      <vt:lpstr>Open Sans</vt:lpstr>
      <vt:lpstr>Verdana</vt:lpstr>
      <vt:lpstr>Gisha</vt:lpstr>
      <vt:lpstr>Times New Roman</vt:lpstr>
      <vt:lpstr>맑은 고딕</vt:lpstr>
      <vt:lpstr>Calibri</vt:lpstr>
      <vt:lpstr>Cambria Math</vt:lpstr>
      <vt:lpstr>Wingdings</vt:lpstr>
      <vt:lpstr>SNU IDB Lab.</vt:lpstr>
      <vt:lpstr>A Survey on Topic Model for Semantic PageRank</vt:lpstr>
      <vt:lpstr>Outline</vt:lpstr>
      <vt:lpstr>Web Information Retrieval</vt:lpstr>
      <vt:lpstr>Aims of Research</vt:lpstr>
      <vt:lpstr>Motivation</vt:lpstr>
      <vt:lpstr>Outline</vt:lpstr>
      <vt:lpstr>Text-based Approach vs. Link-based Approach</vt:lpstr>
      <vt:lpstr>PageRank: Computation of Page Authority</vt:lpstr>
      <vt:lpstr>PageRank: Limitation</vt:lpstr>
      <vt:lpstr>Weighted PageRank [Wenpu Xing et al., CNSR 2004]</vt:lpstr>
      <vt:lpstr>Improvement of PageRank</vt:lpstr>
      <vt:lpstr>Web Semantic Metadata : RDFa</vt:lpstr>
      <vt:lpstr>Outline</vt:lpstr>
      <vt:lpstr>MapReduce Framework for Big Data</vt:lpstr>
      <vt:lpstr>Outline</vt:lpstr>
      <vt:lpstr>Topic Model</vt:lpstr>
      <vt:lpstr>Latent Semantic Analysis (LSA)</vt:lpstr>
      <vt:lpstr>LSA: Singular Value Decomposition (SVD)</vt:lpstr>
      <vt:lpstr>LSA: SVD Dimension Reduction</vt:lpstr>
      <vt:lpstr>LSA: Discussion</vt:lpstr>
      <vt:lpstr>Probabilistic Latent Semantic Analysis (PLSA)</vt:lpstr>
      <vt:lpstr>PLSA: Aspect Model</vt:lpstr>
      <vt:lpstr>PLSA: EM Algorithm</vt:lpstr>
      <vt:lpstr>PLSA: Discussion</vt:lpstr>
      <vt:lpstr>Outline</vt:lpstr>
      <vt:lpstr>Research Direction</vt:lpstr>
      <vt:lpstr>Research Direction</vt:lpstr>
      <vt:lpstr>Weighted Semantic PageRank</vt:lpstr>
      <vt:lpstr>Research Plan</vt:lpstr>
      <vt:lpstr>References</vt:lpstr>
      <vt:lpstr>References</vt:lpstr>
      <vt:lpstr>PowerPoint 프레젠테이션</vt:lpstr>
      <vt:lpstr>PLSA vs. LSA: Matrix Decomposition</vt:lpstr>
      <vt:lpstr>PLSA: Example</vt:lpstr>
      <vt:lpstr>Latent Dirichlet Allocation (LDA)</vt:lpstr>
      <vt:lpstr>LDA: Generative Model</vt:lpstr>
      <vt:lpstr>LDA: Discussion</vt:lpstr>
      <vt:lpstr>Basis Theories of LDA</vt:lpstr>
      <vt:lpstr>LDA Theories [1/4]: Binomial and Beta Distribution</vt:lpstr>
      <vt:lpstr>LDA Theories [2/4]: Bayesian Inference with Conjugate Prior</vt:lpstr>
      <vt:lpstr>LDA Theories [3/4]: Binomial Dist. vs. Multinomial Dist.</vt:lpstr>
      <vt:lpstr>LDA Theories [4/4]: Beta Dist. vs. Dirichlet Dist.</vt:lpstr>
      <vt:lpstr>LDA Calculation: Markov Chain Monte Carlo</vt:lpstr>
      <vt:lpstr>LDA Calculation: Markov Chain Monte Carlo Cont.</vt:lpstr>
      <vt:lpstr>LDA Practical Calculation: Gibbs Sampling</vt:lpstr>
      <vt:lpstr>LDA: Experiments*</vt:lpstr>
      <vt:lpstr>LSA: Example</vt:lpstr>
      <vt:lpstr>LSA: Terminologies on Matrix Theory</vt:lpstr>
      <vt:lpstr>PLSA: Fundamental Theory </vt:lpstr>
      <vt:lpstr>PLSA: EM Algorithm*</vt:lpstr>
      <vt:lpstr>Bag-of-Words</vt:lpstr>
      <vt:lpstr>Topic Model for Information Retrieval</vt:lpstr>
      <vt:lpstr>Text-based Retrieval Method</vt:lpstr>
      <vt:lpstr>Text-based Retrieval Method: Problems</vt:lpstr>
      <vt:lpstr>Limitation of PageRank</vt:lpstr>
      <vt:lpstr>Web Semantic Metadata</vt:lpstr>
      <vt:lpstr>Web Semantic Metadata: Applications</vt:lpstr>
    </vt:vector>
  </TitlesOfParts>
  <Company>R&amp;D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Jun</cp:lastModifiedBy>
  <cp:revision>979</cp:revision>
  <cp:lastPrinted>2015-05-07T13:43:06Z</cp:lastPrinted>
  <dcterms:created xsi:type="dcterms:W3CDTF">2006-10-05T04:04:58Z</dcterms:created>
  <dcterms:modified xsi:type="dcterms:W3CDTF">2015-06-25T04:02:30Z</dcterms:modified>
</cp:coreProperties>
</file>